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9" r:id="rId9"/>
    <p:sldId id="270" r:id="rId10"/>
    <p:sldId id="271" r:id="rId11"/>
    <p:sldId id="272" r:id="rId12"/>
    <p:sldId id="276" r:id="rId13"/>
    <p:sldId id="273" r:id="rId14"/>
    <p:sldId id="274" r:id="rId15"/>
    <p:sldId id="279" r:id="rId16"/>
    <p:sldId id="275" r:id="rId17"/>
    <p:sldId id="277" r:id="rId18"/>
    <p:sldId id="280" r:id="rId19"/>
    <p:sldId id="278" r:id="rId20"/>
    <p:sldId id="281" r:id="rId21"/>
    <p:sldId id="283" r:id="rId22"/>
    <p:sldId id="284" r:id="rId23"/>
    <p:sldId id="285" r:id="rId24"/>
    <p:sldId id="287" r:id="rId25"/>
    <p:sldId id="288" r:id="rId26"/>
    <p:sldId id="289" r:id="rId2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15A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4" autoAdjust="0"/>
    <p:restoredTop sz="94671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8.wmf"/><Relationship Id="rId1" Type="http://schemas.openxmlformats.org/officeDocument/2006/relationships/image" Target="../media/image27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1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1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1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AB57FF"/>
            </a:gs>
            <a:gs pos="39999">
              <a:srgbClr val="8A92F6"/>
            </a:gs>
            <a:gs pos="70000">
              <a:srgbClr val="9698F2"/>
            </a:gs>
            <a:gs pos="88000">
              <a:srgbClr val="CA92FC"/>
            </a:gs>
            <a:gs pos="100000">
              <a:srgbClr val="AF52B6"/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17.04.2015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4.jpeg"/><Relationship Id="rId5" Type="http://schemas.openxmlformats.org/officeDocument/2006/relationships/slide" Target="slide3.xml"/><Relationship Id="rId4" Type="http://schemas.openxmlformats.org/officeDocument/2006/relationships/image" Target="../media/image10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4.jpeg"/><Relationship Id="rId5" Type="http://schemas.openxmlformats.org/officeDocument/2006/relationships/slide" Target="slide3.xml"/><Relationship Id="rId4" Type="http://schemas.openxmlformats.org/officeDocument/2006/relationships/image" Target="../media/image11.wmf"/><Relationship Id="rId9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4.jpeg"/><Relationship Id="rId5" Type="http://schemas.openxmlformats.org/officeDocument/2006/relationships/slide" Target="slide3.xml"/><Relationship Id="rId4" Type="http://schemas.openxmlformats.org/officeDocument/2006/relationships/image" Target="../media/image11.wmf"/><Relationship Id="rId9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4.jpeg"/><Relationship Id="rId5" Type="http://schemas.openxmlformats.org/officeDocument/2006/relationships/slide" Target="slide3.xml"/><Relationship Id="rId4" Type="http://schemas.openxmlformats.org/officeDocument/2006/relationships/image" Target="../media/image11.wmf"/><Relationship Id="rId9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4.jpeg"/><Relationship Id="rId5" Type="http://schemas.openxmlformats.org/officeDocument/2006/relationships/slide" Target="slide3.xml"/><Relationship Id="rId4" Type="http://schemas.openxmlformats.org/officeDocument/2006/relationships/image" Target="../media/image11.wmf"/><Relationship Id="rId9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4" Type="http://schemas.openxmlformats.org/officeDocument/2006/relationships/slide" Target="slide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4" Type="http://schemas.openxmlformats.org/officeDocument/2006/relationships/slide" Target="slide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4" Type="http://schemas.openxmlformats.org/officeDocument/2006/relationships/slide" Target="slide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4" Type="http://schemas.openxmlformats.org/officeDocument/2006/relationships/slide" Target="slide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4" Type="http://schemas.openxmlformats.org/officeDocument/2006/relationships/slide" Target="slide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7" Type="http://schemas.openxmlformats.org/officeDocument/2006/relationships/slide" Target="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1.wmf"/><Relationship Id="rId5" Type="http://schemas.openxmlformats.org/officeDocument/2006/relationships/oleObject" Target="../embeddings/oleObject15.bin"/><Relationship Id="rId4" Type="http://schemas.openxmlformats.org/officeDocument/2006/relationships/image" Target="../media/image4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7" Type="http://schemas.openxmlformats.org/officeDocument/2006/relationships/slide" Target="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23.wmf"/><Relationship Id="rId5" Type="http://schemas.openxmlformats.org/officeDocument/2006/relationships/oleObject" Target="../embeddings/oleObject16.bin"/><Relationship Id="rId4" Type="http://schemas.openxmlformats.org/officeDocument/2006/relationships/image" Target="../media/image4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7" Type="http://schemas.openxmlformats.org/officeDocument/2006/relationships/slide" Target="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25.wmf"/><Relationship Id="rId5" Type="http://schemas.openxmlformats.org/officeDocument/2006/relationships/oleObject" Target="../embeddings/oleObject17.bin"/><Relationship Id="rId4" Type="http://schemas.openxmlformats.org/officeDocument/2006/relationships/image" Target="../media/image4.jpeg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3" Type="http://schemas.openxmlformats.org/officeDocument/2006/relationships/oleObject" Target="../embeddings/oleObject18.bin"/><Relationship Id="rId7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4.jpeg"/><Relationship Id="rId5" Type="http://schemas.openxmlformats.org/officeDocument/2006/relationships/image" Target="../media/image29.jpeg"/><Relationship Id="rId4" Type="http://schemas.openxmlformats.org/officeDocument/2006/relationships/image" Target="../media/image27.w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7" Type="http://schemas.openxmlformats.org/officeDocument/2006/relationships/slide" Target="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30.wmf"/><Relationship Id="rId5" Type="http://schemas.openxmlformats.org/officeDocument/2006/relationships/oleObject" Target="../embeddings/oleObject20.bin"/><Relationship Id="rId4" Type="http://schemas.openxmlformats.org/officeDocument/2006/relationships/image" Target="../media/image4.jpe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e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hyperlink" Target="http://penzamama.ru/node/17004" TargetMode="External"/><Relationship Id="rId3" Type="http://schemas.openxmlformats.org/officeDocument/2006/relationships/hyperlink" Target="http://avkrasn.ru/article-215.html" TargetMode="External"/><Relationship Id="rId7" Type="http://schemas.openxmlformats.org/officeDocument/2006/relationships/hyperlink" Target="http://go.mail.ru/search_images?q=%D1%84%D1%83%D1%82%D0%B1%D0%BE%D0" TargetMode="External"/><Relationship Id="rId2" Type="http://schemas.openxmlformats.org/officeDocument/2006/relationships/hyperlink" Target="http://www.novoselica-rda.cv.ua/poisk/provedennya-nventarizacyi-zehttp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go.mail.ru/search_images?q=%D1%86%D0%B2%D0%B5%D1%82%D0%25" TargetMode="External"/><Relationship Id="rId5" Type="http://schemas.openxmlformats.org/officeDocument/2006/relationships/hyperlink" Target="http://go.mail.ru/search_images?q=%D1%81%D0%B0%D0%B4%D0%BE%D0%B2%D0%B0%D1%8F+%D0%B4%D0%BE%D1%80%D0%BE%D0%B6%D0%BA%D0%B0+%D0%B8%D0%B7+%D0%BF%D1%80%D1%8F%D0%BC%D0%BE%D1%83%D0%B3%D0%BE" TargetMode="External"/><Relationship Id="rId10" Type="http://schemas.openxmlformats.org/officeDocument/2006/relationships/hyperlink" Target="http://allforchildren.ru/pictures/school21.php?page=7" TargetMode="External"/><Relationship Id="rId4" Type="http://schemas.openxmlformats.org/officeDocument/2006/relationships/hyperlink" Target="http://go.mail.ru/search_images?q=%D0%BA%D0%BE%D0%BC%D0%BD%D0%25" TargetMode="External"/><Relationship Id="rId9" Type="http://schemas.openxmlformats.org/officeDocument/2006/relationships/hyperlink" Target="http://ul-scosh39.narod.ru/19_50.jpg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11.xml"/><Relationship Id="rId13" Type="http://schemas.openxmlformats.org/officeDocument/2006/relationships/slide" Target="slide16.xml"/><Relationship Id="rId18" Type="http://schemas.openxmlformats.org/officeDocument/2006/relationships/slide" Target="slide21.xml"/><Relationship Id="rId3" Type="http://schemas.openxmlformats.org/officeDocument/2006/relationships/slide" Target="slide5.xml"/><Relationship Id="rId21" Type="http://schemas.openxmlformats.org/officeDocument/2006/relationships/slide" Target="slide24.xml"/><Relationship Id="rId7" Type="http://schemas.openxmlformats.org/officeDocument/2006/relationships/slide" Target="slide10.xml"/><Relationship Id="rId12" Type="http://schemas.openxmlformats.org/officeDocument/2006/relationships/slide" Target="slide15.xml"/><Relationship Id="rId17" Type="http://schemas.openxmlformats.org/officeDocument/2006/relationships/slide" Target="slide20.xml"/><Relationship Id="rId2" Type="http://schemas.openxmlformats.org/officeDocument/2006/relationships/slide" Target="slide6.xml"/><Relationship Id="rId16" Type="http://schemas.openxmlformats.org/officeDocument/2006/relationships/slide" Target="slide19.xml"/><Relationship Id="rId20" Type="http://schemas.openxmlformats.org/officeDocument/2006/relationships/slide" Target="slide2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9.xml"/><Relationship Id="rId11" Type="http://schemas.openxmlformats.org/officeDocument/2006/relationships/slide" Target="slide14.xml"/><Relationship Id="rId5" Type="http://schemas.openxmlformats.org/officeDocument/2006/relationships/slide" Target="slide8.xml"/><Relationship Id="rId15" Type="http://schemas.openxmlformats.org/officeDocument/2006/relationships/slide" Target="slide18.xml"/><Relationship Id="rId10" Type="http://schemas.openxmlformats.org/officeDocument/2006/relationships/slide" Target="slide13.xml"/><Relationship Id="rId19" Type="http://schemas.openxmlformats.org/officeDocument/2006/relationships/slide" Target="slide22.xml"/><Relationship Id="rId4" Type="http://schemas.openxmlformats.org/officeDocument/2006/relationships/slide" Target="slide7.xml"/><Relationship Id="rId9" Type="http://schemas.openxmlformats.org/officeDocument/2006/relationships/slide" Target="slide12.xml"/><Relationship Id="rId14" Type="http://schemas.openxmlformats.org/officeDocument/2006/relationships/slide" Target="slide17.xml"/><Relationship Id="rId22" Type="http://schemas.openxmlformats.org/officeDocument/2006/relationships/slide" Target="slide2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jpeg"/><Relationship Id="rId5" Type="http://schemas.openxmlformats.org/officeDocument/2006/relationships/slide" Target="slide3.xml"/><Relationship Id="rId4" Type="http://schemas.openxmlformats.org/officeDocument/2006/relationships/image" Target="../media/image3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image" Target="../media/image4.jpeg"/><Relationship Id="rId7" Type="http://schemas.openxmlformats.org/officeDocument/2006/relationships/image" Target="../media/image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11" Type="http://schemas.openxmlformats.org/officeDocument/2006/relationships/image" Target="../media/image5.png"/><Relationship Id="rId5" Type="http://schemas.openxmlformats.org/officeDocument/2006/relationships/image" Target="../media/image6.wmf"/><Relationship Id="rId10" Type="http://schemas.openxmlformats.org/officeDocument/2006/relationships/slide" Target="slide3.xml"/><Relationship Id="rId4" Type="http://schemas.openxmlformats.org/officeDocument/2006/relationships/oleObject" Target="../embeddings/oleObject2.bin"/><Relationship Id="rId9" Type="http://schemas.openxmlformats.org/officeDocument/2006/relationships/image" Target="../media/image8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5.bin"/><Relationship Id="rId4" Type="http://schemas.openxmlformats.org/officeDocument/2006/relationships/slide" Target="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-243408"/>
            <a:ext cx="7772400" cy="1470025"/>
          </a:xfrm>
        </p:spPr>
        <p:txBody>
          <a:bodyPr>
            <a:normAutofit/>
          </a:bodyPr>
          <a:lstStyle/>
          <a:p>
            <a:r>
              <a:rPr lang="ru-RU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МБОУ СОШ №3 </a:t>
            </a:r>
            <a:r>
              <a:rPr lang="ru-RU" sz="18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г.Кызыла</a:t>
            </a:r>
            <a:endParaRPr lang="ru-RU" sz="1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1556792"/>
            <a:ext cx="8352928" cy="2016224"/>
          </a:xfrm>
        </p:spPr>
        <p:txBody>
          <a:bodyPr>
            <a:normAutofit fontScale="92500"/>
          </a:bodyPr>
          <a:lstStyle/>
          <a:p>
            <a:r>
              <a:rPr lang="ru-RU" sz="66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Своя игра</a:t>
            </a:r>
          </a:p>
          <a:p>
            <a:r>
              <a:rPr lang="ru-RU" sz="36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(по теме «Площадь четырёхугольников»)</a:t>
            </a:r>
            <a:endParaRPr lang="ru-RU" sz="36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033808" y="5221058"/>
            <a:ext cx="39043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Автор: </a:t>
            </a:r>
            <a:r>
              <a:rPr lang="ru-RU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Сайгутина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Ирина Петровна</a:t>
            </a:r>
            <a:endParaRPr lang="ru-RU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8543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" name="Объект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888700"/>
              </p:ext>
            </p:extLst>
          </p:nvPr>
        </p:nvGraphicFramePr>
        <p:xfrm>
          <a:off x="4659674" y="3501008"/>
          <a:ext cx="2219880" cy="9807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2" name="Формула" r:id="rId3" imgW="406080" imgH="228600" progId="Equation.3">
                  <p:embed/>
                </p:oleObj>
              </mc:Choice>
              <mc:Fallback>
                <p:oleObj name="Формула" r:id="rId3" imgW="4060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59674" y="3501008"/>
                        <a:ext cx="2219880" cy="98074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TextBox 25"/>
          <p:cNvSpPr txBox="1"/>
          <p:nvPr/>
        </p:nvSpPr>
        <p:spPr>
          <a:xfrm>
            <a:off x="4073553" y="5207818"/>
            <a:ext cx="70083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i="1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36</a:t>
            </a:r>
            <a:endParaRPr lang="ru-RU" sz="4400" b="1" i="1" dirty="0">
              <a:solidFill>
                <a:srgbClr val="FF0000"/>
              </a:solidFill>
              <a:latin typeface="Arial Narrow" panose="020B0606020202030204" pitchFamily="34" charset="0"/>
            </a:endParaRPr>
          </a:p>
        </p:txBody>
      </p:sp>
      <p:sp>
        <p:nvSpPr>
          <p:cNvPr id="27" name="Управляющая кнопка: домой 26">
            <a:hlinkClick r:id="rId5" action="ppaction://hlinksldjump" highlightClick="1"/>
          </p:cNvPr>
          <p:cNvSpPr/>
          <p:nvPr/>
        </p:nvSpPr>
        <p:spPr>
          <a:xfrm>
            <a:off x="8532440" y="6209470"/>
            <a:ext cx="521192" cy="520525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8" name="Группа 27"/>
          <p:cNvGrpSpPr/>
          <p:nvPr/>
        </p:nvGrpSpPr>
        <p:grpSpPr>
          <a:xfrm>
            <a:off x="539553" y="4796102"/>
            <a:ext cx="3529790" cy="1333306"/>
            <a:chOff x="1039381" y="4876164"/>
            <a:chExt cx="2976738" cy="1205024"/>
          </a:xfrm>
        </p:grpSpPr>
        <p:sp>
          <p:nvSpPr>
            <p:cNvPr id="24" name="TextBox 23"/>
            <p:cNvSpPr txBox="1"/>
            <p:nvPr/>
          </p:nvSpPr>
          <p:spPr>
            <a:xfrm>
              <a:off x="2426081" y="5303900"/>
              <a:ext cx="1590038" cy="63977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4000" b="1" i="1" dirty="0" smtClean="0">
                  <a:solidFill>
                    <a:srgbClr val="FF0000"/>
                  </a:solidFill>
                  <a:latin typeface="Arial Narrow" panose="020B0606020202030204" pitchFamily="34" charset="0"/>
                </a:rPr>
                <a:t>Ответ:</a:t>
              </a:r>
              <a:endParaRPr lang="ru-RU" sz="4000" b="1" i="1" dirty="0">
                <a:solidFill>
                  <a:srgbClr val="FF0000"/>
                </a:solidFill>
                <a:latin typeface="Arial Narrow" panose="020B0606020202030204" pitchFamily="34" charset="0"/>
              </a:endParaRPr>
            </a:p>
          </p:txBody>
        </p:sp>
        <p:pic>
          <p:nvPicPr>
            <p:cNvPr id="29" name="Рисунок 28" descr="http://funforkids.ru/pictures/school3/school03008.jpg"/>
            <p:cNvPicPr/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39381" y="4876164"/>
              <a:ext cx="1156414" cy="12050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8" name="Группа 7"/>
          <p:cNvGrpSpPr/>
          <p:nvPr/>
        </p:nvGrpSpPr>
        <p:grpSpPr>
          <a:xfrm>
            <a:off x="1166073" y="275426"/>
            <a:ext cx="5256584" cy="3019870"/>
            <a:chOff x="1166073" y="275426"/>
            <a:chExt cx="5256584" cy="3019870"/>
          </a:xfrm>
        </p:grpSpPr>
        <p:grpSp>
          <p:nvGrpSpPr>
            <p:cNvPr id="15" name="Группа 14"/>
            <p:cNvGrpSpPr/>
            <p:nvPr/>
          </p:nvGrpSpPr>
          <p:grpSpPr>
            <a:xfrm>
              <a:off x="1166073" y="275426"/>
              <a:ext cx="5256584" cy="2810947"/>
              <a:chOff x="739855" y="1202808"/>
              <a:chExt cx="4134477" cy="2154190"/>
            </a:xfrm>
          </p:grpSpPr>
          <p:cxnSp>
            <p:nvCxnSpPr>
              <p:cNvPr id="5" name="Прямая соединительная линия 4"/>
              <p:cNvCxnSpPr/>
              <p:nvPr/>
            </p:nvCxnSpPr>
            <p:spPr>
              <a:xfrm flipH="1">
                <a:off x="1043608" y="1484784"/>
                <a:ext cx="1368152" cy="1584176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Прямая соединительная линия 6"/>
              <p:cNvCxnSpPr/>
              <p:nvPr/>
            </p:nvCxnSpPr>
            <p:spPr>
              <a:xfrm flipH="1">
                <a:off x="1043608" y="3068960"/>
                <a:ext cx="3520008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Прямая соединительная линия 8"/>
              <p:cNvCxnSpPr/>
              <p:nvPr/>
            </p:nvCxnSpPr>
            <p:spPr>
              <a:xfrm>
                <a:off x="2411760" y="1484784"/>
                <a:ext cx="2151856" cy="1584176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" name="TextBox 13"/>
              <p:cNvSpPr txBox="1"/>
              <p:nvPr/>
            </p:nvSpPr>
            <p:spPr>
              <a:xfrm>
                <a:off x="739855" y="2895333"/>
                <a:ext cx="36740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400" b="1" dirty="0" smtClean="0">
                    <a:latin typeface="Arial Narrow" panose="020B0606020202030204" pitchFamily="34" charset="0"/>
                  </a:rPr>
                  <a:t>А</a:t>
                </a:r>
                <a:endParaRPr lang="ru-RU" sz="2400" b="1" dirty="0">
                  <a:latin typeface="Arial Narrow" panose="020B0606020202030204" pitchFamily="34" charset="0"/>
                </a:endParaRPr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2245190" y="1202808"/>
                <a:ext cx="36740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400" b="1" dirty="0" smtClean="0">
                    <a:latin typeface="Arial Narrow" panose="020B0606020202030204" pitchFamily="34" charset="0"/>
                  </a:rPr>
                  <a:t>В</a:t>
                </a:r>
                <a:endParaRPr lang="ru-RU" sz="2400" b="1" dirty="0">
                  <a:latin typeface="Arial Narrow" panose="020B0606020202030204" pitchFamily="34" charset="0"/>
                </a:endParaRP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4506924" y="2893512"/>
                <a:ext cx="36740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b="1" dirty="0" smtClean="0">
                    <a:latin typeface="Arial Narrow" panose="020B0606020202030204" pitchFamily="34" charset="0"/>
                  </a:rPr>
                  <a:t>C</a:t>
                </a:r>
                <a:endParaRPr lang="ru-RU" sz="2400" b="1" dirty="0">
                  <a:latin typeface="Arial Narrow" panose="020B0606020202030204" pitchFamily="34" charset="0"/>
                </a:endParaRPr>
              </a:p>
            </p:txBody>
          </p:sp>
        </p:grpSp>
        <p:sp>
          <p:nvSpPr>
            <p:cNvPr id="6" name="TextBox 5"/>
            <p:cNvSpPr txBox="1"/>
            <p:nvPr/>
          </p:nvSpPr>
          <p:spPr>
            <a:xfrm>
              <a:off x="3360974" y="1384556"/>
              <a:ext cx="372218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>
                  <a:latin typeface="Arial Narrow" panose="020B0606020202030204" pitchFamily="34" charset="0"/>
                </a:rPr>
                <a:t>4</a:t>
              </a:r>
              <a:endParaRPr lang="ru-RU" sz="3200" dirty="0">
                <a:latin typeface="Arial Narrow" panose="020B0606020202030204" pitchFamily="34" charset="0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3696144" y="2710521"/>
              <a:ext cx="372218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3200" dirty="0" smtClean="0">
                  <a:latin typeface="Arial Narrow" panose="020B0606020202030204" pitchFamily="34" charset="0"/>
                </a:rPr>
                <a:t>9</a:t>
              </a:r>
              <a:endParaRPr lang="ru-RU" sz="3200" dirty="0">
                <a:latin typeface="Arial Narrow" panose="020B0606020202030204" pitchFamily="34" charset="0"/>
              </a:endParaRPr>
            </a:p>
          </p:txBody>
        </p:sp>
      </p:grpSp>
      <p:cxnSp>
        <p:nvCxnSpPr>
          <p:cNvPr id="12" name="Прямая соединительная линия 11"/>
          <p:cNvCxnSpPr/>
          <p:nvPr/>
        </p:nvCxnSpPr>
        <p:spPr>
          <a:xfrm>
            <a:off x="3291737" y="620688"/>
            <a:ext cx="43570" cy="2089833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" name="Picture 5" descr="http://funforkids.ru/pictures/school21/school21096.png"/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029694" y="403630"/>
            <a:ext cx="1657105" cy="241315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6717218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</p:childTnLst>
        </p:cTn>
      </p:par>
    </p:tnLst>
    <p:bldLst>
      <p:bldP spid="2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" name="Объект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93362581"/>
              </p:ext>
            </p:extLst>
          </p:nvPr>
        </p:nvGraphicFramePr>
        <p:xfrm>
          <a:off x="5376522" y="3815027"/>
          <a:ext cx="2566988" cy="981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46" name="Формула" r:id="rId3" imgW="469800" imgH="228600" progId="Equation.3">
                  <p:embed/>
                </p:oleObj>
              </mc:Choice>
              <mc:Fallback>
                <p:oleObj name="Формула" r:id="rId3" imgW="4698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76522" y="3815027"/>
                        <a:ext cx="2566988" cy="981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TextBox 25"/>
          <p:cNvSpPr txBox="1"/>
          <p:nvPr/>
        </p:nvSpPr>
        <p:spPr>
          <a:xfrm>
            <a:off x="4073553" y="5207818"/>
            <a:ext cx="70083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i="1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28</a:t>
            </a:r>
            <a:endParaRPr lang="ru-RU" sz="4400" b="1" i="1" dirty="0">
              <a:solidFill>
                <a:srgbClr val="FF0000"/>
              </a:solidFill>
              <a:latin typeface="Arial Narrow" panose="020B0606020202030204" pitchFamily="34" charset="0"/>
            </a:endParaRPr>
          </a:p>
        </p:txBody>
      </p:sp>
      <p:sp>
        <p:nvSpPr>
          <p:cNvPr id="27" name="Управляющая кнопка: домой 26">
            <a:hlinkClick r:id="rId5" action="ppaction://hlinksldjump" highlightClick="1"/>
          </p:cNvPr>
          <p:cNvSpPr/>
          <p:nvPr/>
        </p:nvSpPr>
        <p:spPr>
          <a:xfrm>
            <a:off x="8532440" y="6209470"/>
            <a:ext cx="521192" cy="520525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8" name="Группа 27"/>
          <p:cNvGrpSpPr/>
          <p:nvPr/>
        </p:nvGrpSpPr>
        <p:grpSpPr>
          <a:xfrm>
            <a:off x="539553" y="4796102"/>
            <a:ext cx="3529790" cy="1333306"/>
            <a:chOff x="1039381" y="4876164"/>
            <a:chExt cx="2976738" cy="1205024"/>
          </a:xfrm>
        </p:grpSpPr>
        <p:sp>
          <p:nvSpPr>
            <p:cNvPr id="24" name="TextBox 23"/>
            <p:cNvSpPr txBox="1"/>
            <p:nvPr/>
          </p:nvSpPr>
          <p:spPr>
            <a:xfrm>
              <a:off x="2426081" y="5303900"/>
              <a:ext cx="1590038" cy="63977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4000" b="1" i="1" dirty="0" smtClean="0">
                  <a:solidFill>
                    <a:srgbClr val="FF0000"/>
                  </a:solidFill>
                  <a:latin typeface="Arial Narrow" panose="020B0606020202030204" pitchFamily="34" charset="0"/>
                </a:rPr>
                <a:t>Ответ:</a:t>
              </a:r>
              <a:endParaRPr lang="ru-RU" sz="4000" b="1" i="1" dirty="0">
                <a:solidFill>
                  <a:srgbClr val="FF0000"/>
                </a:solidFill>
                <a:latin typeface="Arial Narrow" panose="020B0606020202030204" pitchFamily="34" charset="0"/>
              </a:endParaRPr>
            </a:p>
          </p:txBody>
        </p:sp>
        <p:pic>
          <p:nvPicPr>
            <p:cNvPr id="29" name="Рисунок 28" descr="http://funforkids.ru/pictures/school3/school03008.jpg"/>
            <p:cNvPicPr/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39381" y="4876164"/>
              <a:ext cx="1156414" cy="12050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40" name="Группа 39"/>
          <p:cNvGrpSpPr/>
          <p:nvPr/>
        </p:nvGrpSpPr>
        <p:grpSpPr>
          <a:xfrm>
            <a:off x="430268" y="412052"/>
            <a:ext cx="5141460" cy="3186527"/>
            <a:chOff x="430268" y="412052"/>
            <a:chExt cx="5141460" cy="3186527"/>
          </a:xfrm>
        </p:grpSpPr>
        <p:grpSp>
          <p:nvGrpSpPr>
            <p:cNvPr id="11" name="Группа 10"/>
            <p:cNvGrpSpPr/>
            <p:nvPr/>
          </p:nvGrpSpPr>
          <p:grpSpPr>
            <a:xfrm>
              <a:off x="430268" y="412052"/>
              <a:ext cx="5141460" cy="3186527"/>
              <a:chOff x="430268" y="412052"/>
              <a:chExt cx="5141460" cy="3186527"/>
            </a:xfrm>
          </p:grpSpPr>
          <p:sp>
            <p:nvSpPr>
              <p:cNvPr id="3" name="Параллелограмм 2"/>
              <p:cNvSpPr/>
              <p:nvPr/>
            </p:nvSpPr>
            <p:spPr>
              <a:xfrm>
                <a:off x="755576" y="842640"/>
                <a:ext cx="4464496" cy="2298328"/>
              </a:xfrm>
              <a:prstGeom prst="parallelogram">
                <a:avLst>
                  <a:gd name="adj" fmla="val 0"/>
                </a:avLst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2" name="Дуга 21"/>
              <p:cNvSpPr/>
              <p:nvPr/>
            </p:nvSpPr>
            <p:spPr>
              <a:xfrm rot="4556618">
                <a:off x="716469" y="2663889"/>
                <a:ext cx="648072" cy="513567"/>
              </a:xfrm>
              <a:prstGeom prst="arc">
                <a:avLst>
                  <a:gd name="adj1" fmla="val 16217299"/>
                  <a:gd name="adj2" fmla="val 20081974"/>
                </a:avLst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graphicFrame>
            <p:nvGraphicFramePr>
              <p:cNvPr id="31" name="Объект 30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866047163"/>
                  </p:ext>
                </p:extLst>
              </p:nvPr>
            </p:nvGraphicFramePr>
            <p:xfrm>
              <a:off x="1368301" y="2646942"/>
              <a:ext cx="650108" cy="547459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8247" name="Формула" r:id="rId7" imgW="241200" imgH="203040" progId="Equation.3">
                      <p:embed/>
                    </p:oleObj>
                  </mc:Choice>
                  <mc:Fallback>
                    <p:oleObj name="Формула" r:id="rId7" imgW="241200" imgH="203040" progId="Equation.3">
                      <p:embed/>
                      <p:pic>
                        <p:nvPicPr>
                          <p:cNvPr id="0" name=""/>
                          <p:cNvPicPr/>
                          <p:nvPr/>
                        </p:nvPicPr>
                        <p:blipFill>
                          <a:blip r:embed="rId8"/>
                          <a:stretch>
                            <a:fillRect/>
                          </a:stretch>
                        </p:blipFill>
                        <p:spPr>
                          <a:xfrm>
                            <a:off x="1368301" y="2646942"/>
                            <a:ext cx="650108" cy="547459"/>
                          </a:xfrm>
                          <a:prstGeom prst="rect">
                            <a:avLst/>
                          </a:prstGeom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34" name="TextBox 33"/>
              <p:cNvSpPr txBox="1"/>
              <p:nvPr/>
            </p:nvSpPr>
            <p:spPr>
              <a:xfrm>
                <a:off x="430268" y="2996164"/>
                <a:ext cx="467123" cy="60241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400" b="1" dirty="0" smtClean="0">
                    <a:latin typeface="Arial Narrow" panose="020B0606020202030204" pitchFamily="34" charset="0"/>
                  </a:rPr>
                  <a:t>А</a:t>
                </a:r>
                <a:endParaRPr lang="ru-RU" sz="2400" b="1" dirty="0">
                  <a:latin typeface="Arial Narrow" panose="020B0606020202030204" pitchFamily="34" charset="0"/>
                </a:endParaRPr>
              </a:p>
            </p:txBody>
          </p:sp>
          <p:sp>
            <p:nvSpPr>
              <p:cNvPr id="35" name="TextBox 34"/>
              <p:cNvSpPr txBox="1"/>
              <p:nvPr/>
            </p:nvSpPr>
            <p:spPr>
              <a:xfrm>
                <a:off x="571872" y="422018"/>
                <a:ext cx="36740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400" b="1" dirty="0" smtClean="0">
                    <a:latin typeface="Arial Narrow" panose="020B0606020202030204" pitchFamily="34" charset="0"/>
                  </a:rPr>
                  <a:t>В</a:t>
                </a:r>
                <a:endParaRPr lang="ru-RU" sz="2400" b="1" dirty="0">
                  <a:latin typeface="Arial Narrow" panose="020B0606020202030204" pitchFamily="34" charset="0"/>
                </a:endParaRPr>
              </a:p>
            </p:txBody>
          </p:sp>
          <p:sp>
            <p:nvSpPr>
              <p:cNvPr id="36" name="TextBox 35"/>
              <p:cNvSpPr txBox="1"/>
              <p:nvPr/>
            </p:nvSpPr>
            <p:spPr>
              <a:xfrm>
                <a:off x="5181317" y="412052"/>
                <a:ext cx="36740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400" b="1" dirty="0" smtClean="0">
                    <a:latin typeface="Arial Narrow" panose="020B0606020202030204" pitchFamily="34" charset="0"/>
                  </a:rPr>
                  <a:t>С</a:t>
                </a:r>
                <a:endParaRPr lang="ru-RU" sz="2400" b="1" dirty="0">
                  <a:latin typeface="Arial Narrow" panose="020B0606020202030204" pitchFamily="34" charset="0"/>
                </a:endParaRPr>
              </a:p>
            </p:txBody>
          </p:sp>
          <p:sp>
            <p:nvSpPr>
              <p:cNvPr id="37" name="TextBox 36"/>
              <p:cNvSpPr txBox="1"/>
              <p:nvPr/>
            </p:nvSpPr>
            <p:spPr>
              <a:xfrm>
                <a:off x="5181317" y="2941624"/>
                <a:ext cx="39041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latin typeface="Arial Narrow" panose="020B0606020202030204" pitchFamily="34" charset="0"/>
                  </a:rPr>
                  <a:t>D</a:t>
                </a:r>
                <a:endParaRPr lang="ru-RU" sz="2400" b="1" dirty="0">
                  <a:latin typeface="Arial Narrow" panose="020B0606020202030204" pitchFamily="34" charset="0"/>
                </a:endParaRPr>
              </a:p>
            </p:txBody>
          </p:sp>
        </p:grpSp>
        <p:cxnSp>
          <p:nvCxnSpPr>
            <p:cNvPr id="13" name="Прямая соединительная линия 12"/>
            <p:cNvCxnSpPr/>
            <p:nvPr/>
          </p:nvCxnSpPr>
          <p:spPr>
            <a:xfrm flipV="1">
              <a:off x="755576" y="873718"/>
              <a:ext cx="4425741" cy="226725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TextBox 38"/>
            <p:cNvSpPr txBox="1"/>
            <p:nvPr/>
          </p:nvSpPr>
          <p:spPr>
            <a:xfrm>
              <a:off x="2273003" y="1754418"/>
              <a:ext cx="34817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latin typeface="Arial Narrow" panose="020B0606020202030204" pitchFamily="34" charset="0"/>
                </a:rPr>
                <a:t>8</a:t>
              </a:r>
              <a:endParaRPr lang="ru-RU" sz="2800" dirty="0">
                <a:latin typeface="Arial Narrow" panose="020B0606020202030204" pitchFamily="34" charset="0"/>
              </a:endParaRPr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2569688" y="350498"/>
            <a:ext cx="3481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latin typeface="Arial Narrow" panose="020B0606020202030204" pitchFamily="34" charset="0"/>
              </a:rPr>
              <a:t>7</a:t>
            </a:r>
            <a:endParaRPr lang="ru-RU" sz="2800" dirty="0">
              <a:latin typeface="Arial Narrow" panose="020B0606020202030204" pitchFamily="34" charset="0"/>
            </a:endParaRPr>
          </a:p>
        </p:txBody>
      </p:sp>
      <p:pic>
        <p:nvPicPr>
          <p:cNvPr id="21" name="Picture 5" descr="http://funforkids.ru/pictures/school21/school21096.png"/>
          <p:cNvPicPr>
            <a:picLocks noChangeAspect="1" noChangeArrowheads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029694" y="403630"/>
            <a:ext cx="1657105" cy="241315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14064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</p:childTnLst>
        </p:cTn>
      </p:par>
    </p:tnLst>
    <p:bldLst>
      <p:bldP spid="2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" name="Объект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77725436"/>
              </p:ext>
            </p:extLst>
          </p:nvPr>
        </p:nvGraphicFramePr>
        <p:xfrm>
          <a:off x="4572000" y="3601556"/>
          <a:ext cx="2566988" cy="981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07" name="Формула" r:id="rId3" imgW="469800" imgH="228600" progId="Equation.3">
                  <p:embed/>
                </p:oleObj>
              </mc:Choice>
              <mc:Fallback>
                <p:oleObj name="Формула" r:id="rId3" imgW="4698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3601556"/>
                        <a:ext cx="2566988" cy="981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TextBox 25"/>
          <p:cNvSpPr txBox="1"/>
          <p:nvPr/>
        </p:nvSpPr>
        <p:spPr>
          <a:xfrm>
            <a:off x="4073553" y="5207818"/>
            <a:ext cx="70083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i="1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40</a:t>
            </a:r>
            <a:endParaRPr lang="ru-RU" sz="4400" b="1" i="1" dirty="0">
              <a:solidFill>
                <a:srgbClr val="FF0000"/>
              </a:solidFill>
              <a:latin typeface="Arial Narrow" panose="020B0606020202030204" pitchFamily="34" charset="0"/>
            </a:endParaRPr>
          </a:p>
        </p:txBody>
      </p:sp>
      <p:sp>
        <p:nvSpPr>
          <p:cNvPr id="27" name="Управляющая кнопка: домой 26">
            <a:hlinkClick r:id="rId5" action="ppaction://hlinksldjump" highlightClick="1"/>
          </p:cNvPr>
          <p:cNvSpPr/>
          <p:nvPr/>
        </p:nvSpPr>
        <p:spPr>
          <a:xfrm>
            <a:off x="8532440" y="6209470"/>
            <a:ext cx="521192" cy="520525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8" name="Группа 27"/>
          <p:cNvGrpSpPr/>
          <p:nvPr/>
        </p:nvGrpSpPr>
        <p:grpSpPr>
          <a:xfrm>
            <a:off x="539553" y="4796102"/>
            <a:ext cx="3529790" cy="1333306"/>
            <a:chOff x="1039381" y="4876164"/>
            <a:chExt cx="2976738" cy="1205024"/>
          </a:xfrm>
        </p:grpSpPr>
        <p:sp>
          <p:nvSpPr>
            <p:cNvPr id="24" name="TextBox 23"/>
            <p:cNvSpPr txBox="1"/>
            <p:nvPr/>
          </p:nvSpPr>
          <p:spPr>
            <a:xfrm>
              <a:off x="2426081" y="5303900"/>
              <a:ext cx="1590038" cy="63977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4000" b="1" i="1" dirty="0" smtClean="0">
                  <a:solidFill>
                    <a:srgbClr val="FF0000"/>
                  </a:solidFill>
                  <a:latin typeface="Arial Narrow" panose="020B0606020202030204" pitchFamily="34" charset="0"/>
                </a:rPr>
                <a:t>Ответ:</a:t>
              </a:r>
              <a:endParaRPr lang="ru-RU" sz="4000" b="1" i="1" dirty="0">
                <a:solidFill>
                  <a:srgbClr val="FF0000"/>
                </a:solidFill>
                <a:latin typeface="Arial Narrow" panose="020B0606020202030204" pitchFamily="34" charset="0"/>
              </a:endParaRPr>
            </a:p>
          </p:txBody>
        </p:sp>
        <p:pic>
          <p:nvPicPr>
            <p:cNvPr id="29" name="Рисунок 28" descr="http://funforkids.ru/pictures/school3/school03008.jpg"/>
            <p:cNvPicPr/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39381" y="4876164"/>
              <a:ext cx="1156414" cy="12050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6" name="Прямоугольник 5"/>
          <p:cNvSpPr/>
          <p:nvPr/>
        </p:nvSpPr>
        <p:spPr>
          <a:xfrm>
            <a:off x="1225186" y="1052736"/>
            <a:ext cx="2266694" cy="23042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flipH="1">
            <a:off x="1225186" y="1052736"/>
            <a:ext cx="2266694" cy="230425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908063" y="3157457"/>
            <a:ext cx="634246" cy="7258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Arial Narrow" panose="020B0606020202030204" pitchFamily="34" charset="0"/>
              </a:rPr>
              <a:t>А</a:t>
            </a:r>
            <a:endParaRPr lang="ru-RU" sz="2400" b="1" dirty="0">
              <a:latin typeface="Arial Narrow" panose="020B0606020202030204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994664" y="669170"/>
            <a:ext cx="3674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Arial Narrow" panose="020B0606020202030204" pitchFamily="34" charset="0"/>
              </a:rPr>
              <a:t>В</a:t>
            </a:r>
            <a:endParaRPr lang="ru-RU" sz="2400" b="1" dirty="0">
              <a:latin typeface="Arial Narrow" panose="020B0606020202030204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421694" y="669170"/>
            <a:ext cx="3674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Arial Narrow" panose="020B0606020202030204" pitchFamily="34" charset="0"/>
              </a:rPr>
              <a:t>С</a:t>
            </a:r>
            <a:endParaRPr lang="ru-RU" sz="2400" b="1" dirty="0">
              <a:latin typeface="Arial Narrow" panose="020B060602020203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497546" y="3114269"/>
            <a:ext cx="530088" cy="5562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 Narrow" panose="020B0606020202030204" pitchFamily="34" charset="0"/>
              </a:rPr>
              <a:t>D</a:t>
            </a:r>
            <a:endParaRPr lang="ru-RU" sz="2400" b="1" dirty="0">
              <a:latin typeface="Arial Narrow" panose="020B0606020202030204" pitchFamily="34" charset="0"/>
            </a:endParaRP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1086516" y="2204864"/>
            <a:ext cx="275556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>
            <a:off x="2170490" y="956451"/>
            <a:ext cx="0" cy="230833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9" name="Объект 4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61874570"/>
              </p:ext>
            </p:extLst>
          </p:nvPr>
        </p:nvGraphicFramePr>
        <p:xfrm>
          <a:off x="1579608" y="1772816"/>
          <a:ext cx="779421" cy="587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08" name="Формула" r:id="rId7" imgW="304560" imgH="228600" progId="Equation.3">
                  <p:embed/>
                </p:oleObj>
              </mc:Choice>
              <mc:Fallback>
                <p:oleObj name="Формула" r:id="rId7" imgW="30456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79608" y="1772816"/>
                        <a:ext cx="779421" cy="587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8" name="Picture 5" descr="http://funforkids.ru/pictures/school21/school21096.png"/>
          <p:cNvPicPr>
            <a:picLocks noChangeAspect="1" noChangeArrowheads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029694" y="403630"/>
            <a:ext cx="1657105" cy="241315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8909008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</p:childTnLst>
        </p:cTn>
      </p:par>
    </p:tnLst>
    <p:bldLst>
      <p:bldP spid="2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" name="Объект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41194661"/>
              </p:ext>
            </p:extLst>
          </p:nvPr>
        </p:nvGraphicFramePr>
        <p:xfrm>
          <a:off x="5364088" y="3645024"/>
          <a:ext cx="2566988" cy="981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64" name="Формула" r:id="rId3" imgW="469800" imgH="228600" progId="Equation.3">
                  <p:embed/>
                </p:oleObj>
              </mc:Choice>
              <mc:Fallback>
                <p:oleObj name="Формула" r:id="rId3" imgW="4698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64088" y="3645024"/>
                        <a:ext cx="2566988" cy="981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TextBox 25"/>
          <p:cNvSpPr txBox="1"/>
          <p:nvPr/>
        </p:nvSpPr>
        <p:spPr>
          <a:xfrm>
            <a:off x="4073553" y="5207818"/>
            <a:ext cx="70083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i="1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12</a:t>
            </a:r>
            <a:endParaRPr lang="ru-RU" sz="4400" b="1" i="1" dirty="0">
              <a:solidFill>
                <a:srgbClr val="FF0000"/>
              </a:solidFill>
              <a:latin typeface="Arial Narrow" panose="020B0606020202030204" pitchFamily="34" charset="0"/>
            </a:endParaRPr>
          </a:p>
        </p:txBody>
      </p:sp>
      <p:sp>
        <p:nvSpPr>
          <p:cNvPr id="27" name="Управляющая кнопка: домой 26">
            <a:hlinkClick r:id="rId5" action="ppaction://hlinksldjump" highlightClick="1"/>
          </p:cNvPr>
          <p:cNvSpPr/>
          <p:nvPr/>
        </p:nvSpPr>
        <p:spPr>
          <a:xfrm>
            <a:off x="8532440" y="6209470"/>
            <a:ext cx="521192" cy="520525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8" name="Группа 27"/>
          <p:cNvGrpSpPr/>
          <p:nvPr/>
        </p:nvGrpSpPr>
        <p:grpSpPr>
          <a:xfrm>
            <a:off x="539553" y="4796102"/>
            <a:ext cx="3529790" cy="1333306"/>
            <a:chOff x="1039381" y="4876164"/>
            <a:chExt cx="2976738" cy="1205024"/>
          </a:xfrm>
        </p:grpSpPr>
        <p:sp>
          <p:nvSpPr>
            <p:cNvPr id="24" name="TextBox 23"/>
            <p:cNvSpPr txBox="1"/>
            <p:nvPr/>
          </p:nvSpPr>
          <p:spPr>
            <a:xfrm>
              <a:off x="2426081" y="5303900"/>
              <a:ext cx="1590038" cy="63977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4000" b="1" i="1" dirty="0" smtClean="0">
                  <a:solidFill>
                    <a:srgbClr val="FF0000"/>
                  </a:solidFill>
                  <a:latin typeface="Arial Narrow" panose="020B0606020202030204" pitchFamily="34" charset="0"/>
                </a:rPr>
                <a:t>Ответ:</a:t>
              </a:r>
              <a:endParaRPr lang="ru-RU" sz="4000" b="1" i="1" dirty="0">
                <a:solidFill>
                  <a:srgbClr val="FF0000"/>
                </a:solidFill>
                <a:latin typeface="Arial Narrow" panose="020B0606020202030204" pitchFamily="34" charset="0"/>
              </a:endParaRPr>
            </a:p>
          </p:txBody>
        </p:sp>
        <p:pic>
          <p:nvPicPr>
            <p:cNvPr id="29" name="Рисунок 28" descr="http://funforkids.ru/pictures/school3/school03008.jpg"/>
            <p:cNvPicPr/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39381" y="4876164"/>
              <a:ext cx="1156414" cy="12050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13" name="Группа 12"/>
          <p:cNvGrpSpPr/>
          <p:nvPr/>
        </p:nvGrpSpPr>
        <p:grpSpPr>
          <a:xfrm>
            <a:off x="1055476" y="366764"/>
            <a:ext cx="5028692" cy="3134244"/>
            <a:chOff x="1055476" y="366764"/>
            <a:chExt cx="3703640" cy="2601229"/>
          </a:xfrm>
        </p:grpSpPr>
        <p:cxnSp>
          <p:nvCxnSpPr>
            <p:cNvPr id="4" name="Прямая соединительная линия 3"/>
            <p:cNvCxnSpPr/>
            <p:nvPr/>
          </p:nvCxnSpPr>
          <p:spPr>
            <a:xfrm>
              <a:off x="1403648" y="836712"/>
              <a:ext cx="0" cy="1656184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Прямая соединительная линия 38"/>
            <p:cNvCxnSpPr/>
            <p:nvPr/>
          </p:nvCxnSpPr>
          <p:spPr>
            <a:xfrm flipH="1">
              <a:off x="1393532" y="2476879"/>
              <a:ext cx="3030437" cy="1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Прямая соединительная линия 39"/>
            <p:cNvCxnSpPr/>
            <p:nvPr/>
          </p:nvCxnSpPr>
          <p:spPr>
            <a:xfrm flipH="1">
              <a:off x="1393532" y="836712"/>
              <a:ext cx="1515218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Прямая соединительная линия 40"/>
            <p:cNvCxnSpPr/>
            <p:nvPr/>
          </p:nvCxnSpPr>
          <p:spPr>
            <a:xfrm flipH="1" flipV="1">
              <a:off x="2907321" y="836712"/>
              <a:ext cx="1516648" cy="164016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TextBox 41"/>
            <p:cNvSpPr txBox="1"/>
            <p:nvPr/>
          </p:nvSpPr>
          <p:spPr>
            <a:xfrm>
              <a:off x="1140719" y="2365578"/>
              <a:ext cx="467123" cy="60241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b="1" dirty="0" smtClean="0">
                  <a:latin typeface="Arial Narrow" panose="020B0606020202030204" pitchFamily="34" charset="0"/>
                </a:rPr>
                <a:t>А</a:t>
              </a:r>
              <a:endParaRPr lang="ru-RU" sz="2400" b="1" dirty="0">
                <a:latin typeface="Arial Narrow" panose="020B0606020202030204" pitchFamily="34" charset="0"/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1140719" y="428319"/>
              <a:ext cx="3674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b="1" dirty="0" smtClean="0">
                  <a:latin typeface="Arial Narrow" panose="020B0606020202030204" pitchFamily="34" charset="0"/>
                </a:rPr>
                <a:t>В</a:t>
              </a:r>
              <a:endParaRPr lang="ru-RU" sz="2400" b="1" dirty="0">
                <a:latin typeface="Arial Narrow" panose="020B0606020202030204" pitchFamily="34" charset="0"/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2841790" y="447204"/>
              <a:ext cx="3674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b="1" dirty="0" smtClean="0">
                  <a:latin typeface="Arial Narrow" panose="020B0606020202030204" pitchFamily="34" charset="0"/>
                </a:rPr>
                <a:t>С</a:t>
              </a:r>
              <a:endParaRPr lang="ru-RU" sz="2400" b="1" dirty="0">
                <a:latin typeface="Arial Narrow" panose="020B0606020202030204" pitchFamily="34" charset="0"/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4368705" y="2246047"/>
              <a:ext cx="39041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Arial Narrow" panose="020B0606020202030204" pitchFamily="34" charset="0"/>
                </a:rPr>
                <a:t>D</a:t>
              </a:r>
              <a:endParaRPr lang="ru-RU" sz="2400" b="1" dirty="0">
                <a:latin typeface="Arial Narrow" panose="020B0606020202030204" pitchFamily="34" charset="0"/>
              </a:endParaRP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1055476" y="1364407"/>
              <a:ext cx="34817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latin typeface="Arial Narrow" panose="020B0606020202030204" pitchFamily="34" charset="0"/>
                </a:rPr>
                <a:t>2</a:t>
              </a:r>
              <a:endParaRPr lang="ru-RU" sz="2800" dirty="0">
                <a:latin typeface="Arial Narrow" panose="020B0606020202030204" pitchFamily="34" charset="0"/>
              </a:endParaRP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1977055" y="366764"/>
              <a:ext cx="34817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latin typeface="Arial Narrow" panose="020B0606020202030204" pitchFamily="34" charset="0"/>
                </a:rPr>
                <a:t>5</a:t>
              </a:r>
              <a:endParaRPr lang="ru-RU" sz="2800" dirty="0">
                <a:latin typeface="Arial Narrow" panose="020B0606020202030204" pitchFamily="34" charset="0"/>
              </a:endParaRPr>
            </a:p>
          </p:txBody>
        </p:sp>
        <p:sp>
          <p:nvSpPr>
            <p:cNvPr id="48" name="Дуга 47"/>
            <p:cNvSpPr/>
            <p:nvPr/>
          </p:nvSpPr>
          <p:spPr>
            <a:xfrm rot="13926565">
              <a:off x="2748868" y="611174"/>
              <a:ext cx="553251" cy="595390"/>
            </a:xfrm>
            <a:prstGeom prst="arc">
              <a:avLst>
                <a:gd name="adj1" fmla="val 10762531"/>
                <a:gd name="adj2" fmla="val 19481532"/>
              </a:avLst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aphicFrame>
          <p:nvGraphicFramePr>
            <p:cNvPr id="50" name="Объект 4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743148672"/>
                </p:ext>
              </p:extLst>
            </p:nvPr>
          </p:nvGraphicFramePr>
          <p:xfrm>
            <a:off x="2214830" y="1097459"/>
            <a:ext cx="637032" cy="42509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265" name="Формула" r:id="rId7" imgW="304560" imgH="203040" progId="Equation.3">
                    <p:embed/>
                  </p:oleObj>
                </mc:Choice>
                <mc:Fallback>
                  <p:oleObj name="Формула" r:id="rId7" imgW="304560" imgH="203040" progId="Equation.3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8"/>
                        <a:stretch>
                          <a:fillRect/>
                        </a:stretch>
                      </p:blipFill>
                      <p:spPr>
                        <a:xfrm>
                          <a:off x="2214830" y="1097459"/>
                          <a:ext cx="637032" cy="425099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pic>
        <p:nvPicPr>
          <p:cNvPr id="22" name="Picture 5" descr="http://funforkids.ru/pictures/school21/school21096.png"/>
          <p:cNvPicPr>
            <a:picLocks noChangeAspect="1" noChangeArrowheads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029694" y="403630"/>
            <a:ext cx="1657105" cy="241315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8568881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</p:childTnLst>
        </p:cTn>
      </p:par>
    </p:tnLst>
    <p:bldLst>
      <p:bldP spid="2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" name="Объект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03139938"/>
              </p:ext>
            </p:extLst>
          </p:nvPr>
        </p:nvGraphicFramePr>
        <p:xfrm>
          <a:off x="5008673" y="3645024"/>
          <a:ext cx="2566988" cy="981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3" name="Формула" r:id="rId3" imgW="469800" imgH="228600" progId="Equation.3">
                  <p:embed/>
                </p:oleObj>
              </mc:Choice>
              <mc:Fallback>
                <p:oleObj name="Формула" r:id="rId3" imgW="4698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8673" y="3645024"/>
                        <a:ext cx="2566988" cy="981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" name="Управляющая кнопка: домой 26">
            <a:hlinkClick r:id="rId5" action="ppaction://hlinksldjump" highlightClick="1"/>
          </p:cNvPr>
          <p:cNvSpPr/>
          <p:nvPr/>
        </p:nvSpPr>
        <p:spPr>
          <a:xfrm>
            <a:off x="8532440" y="6209470"/>
            <a:ext cx="521192" cy="520525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8" name="Группа 27"/>
          <p:cNvGrpSpPr/>
          <p:nvPr/>
        </p:nvGrpSpPr>
        <p:grpSpPr>
          <a:xfrm>
            <a:off x="539553" y="4796102"/>
            <a:ext cx="3529790" cy="1333306"/>
            <a:chOff x="1039381" y="4876164"/>
            <a:chExt cx="2976738" cy="1205024"/>
          </a:xfrm>
        </p:grpSpPr>
        <p:sp>
          <p:nvSpPr>
            <p:cNvPr id="24" name="TextBox 23"/>
            <p:cNvSpPr txBox="1"/>
            <p:nvPr/>
          </p:nvSpPr>
          <p:spPr>
            <a:xfrm>
              <a:off x="2426081" y="5303900"/>
              <a:ext cx="1590038" cy="63977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4000" b="1" i="1" dirty="0" smtClean="0">
                  <a:solidFill>
                    <a:srgbClr val="FF0000"/>
                  </a:solidFill>
                  <a:latin typeface="Arial Narrow" panose="020B0606020202030204" pitchFamily="34" charset="0"/>
                </a:rPr>
                <a:t>Ответ:</a:t>
              </a:r>
              <a:endParaRPr lang="ru-RU" sz="4000" b="1" i="1" dirty="0">
                <a:solidFill>
                  <a:srgbClr val="FF0000"/>
                </a:solidFill>
                <a:latin typeface="Arial Narrow" panose="020B0606020202030204" pitchFamily="34" charset="0"/>
              </a:endParaRPr>
            </a:p>
          </p:txBody>
        </p:sp>
        <p:pic>
          <p:nvPicPr>
            <p:cNvPr id="29" name="Рисунок 28" descr="http://funforkids.ru/pictures/school3/school03008.jpg"/>
            <p:cNvPicPr/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39381" y="4876164"/>
              <a:ext cx="1156414" cy="12050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43" name="TextBox 42"/>
          <p:cNvSpPr txBox="1"/>
          <p:nvPr/>
        </p:nvSpPr>
        <p:spPr>
          <a:xfrm>
            <a:off x="435078" y="1342759"/>
            <a:ext cx="3854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А</a:t>
            </a:r>
            <a:endParaRPr lang="ru-RU" sz="2000" b="1" dirty="0"/>
          </a:p>
        </p:txBody>
      </p:sp>
      <p:grpSp>
        <p:nvGrpSpPr>
          <p:cNvPr id="3" name="Группа 2"/>
          <p:cNvGrpSpPr/>
          <p:nvPr/>
        </p:nvGrpSpPr>
        <p:grpSpPr>
          <a:xfrm>
            <a:off x="211979" y="315230"/>
            <a:ext cx="5008093" cy="3113770"/>
            <a:chOff x="211979" y="315231"/>
            <a:chExt cx="4050079" cy="2468490"/>
          </a:xfrm>
        </p:grpSpPr>
        <p:sp>
          <p:nvSpPr>
            <p:cNvPr id="5" name="Параллелограмм 4"/>
            <p:cNvSpPr/>
            <p:nvPr/>
          </p:nvSpPr>
          <p:spPr>
            <a:xfrm>
              <a:off x="584251" y="692696"/>
              <a:ext cx="3456384" cy="1700237"/>
            </a:xfrm>
            <a:prstGeom prst="parallelogram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20" name="Группа 19"/>
            <p:cNvGrpSpPr/>
            <p:nvPr/>
          </p:nvGrpSpPr>
          <p:grpSpPr>
            <a:xfrm>
              <a:off x="796781" y="692696"/>
              <a:ext cx="3031324" cy="1700237"/>
              <a:chOff x="796781" y="692696"/>
              <a:chExt cx="3031324" cy="1700237"/>
            </a:xfrm>
          </p:grpSpPr>
          <p:cxnSp>
            <p:nvCxnSpPr>
              <p:cNvPr id="9" name="Прямая соединительная линия 8"/>
              <p:cNvCxnSpPr>
                <a:endCxn id="5" idx="2"/>
              </p:cNvCxnSpPr>
              <p:nvPr/>
            </p:nvCxnSpPr>
            <p:spPr>
              <a:xfrm>
                <a:off x="2377758" y="692696"/>
                <a:ext cx="1450347" cy="850119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Прямая соединительная линия 38"/>
              <p:cNvCxnSpPr>
                <a:stCxn id="5" idx="5"/>
                <a:endCxn id="5" idx="4"/>
              </p:cNvCxnSpPr>
              <p:nvPr/>
            </p:nvCxnSpPr>
            <p:spPr>
              <a:xfrm>
                <a:off x="796781" y="1542815"/>
                <a:ext cx="1515662" cy="85011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Прямая соединительная линия 13"/>
              <p:cNvCxnSpPr>
                <a:stCxn id="5" idx="2"/>
                <a:endCxn id="5" idx="4"/>
              </p:cNvCxnSpPr>
              <p:nvPr/>
            </p:nvCxnSpPr>
            <p:spPr>
              <a:xfrm flipH="1">
                <a:off x="2312443" y="1542815"/>
                <a:ext cx="1515662" cy="85011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Прямая соединительная линия 39"/>
              <p:cNvCxnSpPr/>
              <p:nvPr/>
            </p:nvCxnSpPr>
            <p:spPr>
              <a:xfrm flipH="1">
                <a:off x="820509" y="692697"/>
                <a:ext cx="1515662" cy="85011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2" name="Группа 41"/>
            <p:cNvGrpSpPr/>
            <p:nvPr/>
          </p:nvGrpSpPr>
          <p:grpSpPr>
            <a:xfrm>
              <a:off x="597410" y="576635"/>
              <a:ext cx="2472864" cy="1296144"/>
              <a:chOff x="597410" y="576635"/>
              <a:chExt cx="2472864" cy="1296144"/>
            </a:xfrm>
          </p:grpSpPr>
          <p:cxnSp>
            <p:nvCxnSpPr>
              <p:cNvPr id="31" name="Прямая соединительная линия 30"/>
              <p:cNvCxnSpPr/>
              <p:nvPr/>
            </p:nvCxnSpPr>
            <p:spPr>
              <a:xfrm>
                <a:off x="820509" y="908720"/>
                <a:ext cx="223099" cy="0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Прямая соединительная линия 43"/>
              <p:cNvCxnSpPr/>
              <p:nvPr/>
            </p:nvCxnSpPr>
            <p:spPr>
              <a:xfrm>
                <a:off x="597410" y="1872779"/>
                <a:ext cx="223099" cy="0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Прямая соединительная линия 44"/>
              <p:cNvCxnSpPr/>
              <p:nvPr/>
            </p:nvCxnSpPr>
            <p:spPr>
              <a:xfrm>
                <a:off x="1578340" y="576635"/>
                <a:ext cx="0" cy="216024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Прямая соединительная линия 47"/>
              <p:cNvCxnSpPr/>
              <p:nvPr/>
            </p:nvCxnSpPr>
            <p:spPr>
              <a:xfrm>
                <a:off x="1707012" y="576635"/>
                <a:ext cx="0" cy="216024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Прямая соединительная линия 49"/>
              <p:cNvCxnSpPr/>
              <p:nvPr/>
            </p:nvCxnSpPr>
            <p:spPr>
              <a:xfrm>
                <a:off x="3070274" y="605918"/>
                <a:ext cx="0" cy="216024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Прямая соединительная линия 53"/>
              <p:cNvCxnSpPr/>
              <p:nvPr/>
            </p:nvCxnSpPr>
            <p:spPr>
              <a:xfrm>
                <a:off x="2915816" y="605918"/>
                <a:ext cx="0" cy="216024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5" name="TextBox 54"/>
            <p:cNvSpPr txBox="1"/>
            <p:nvPr/>
          </p:nvSpPr>
          <p:spPr>
            <a:xfrm>
              <a:off x="2143455" y="315231"/>
              <a:ext cx="38543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/>
                <a:t>B</a:t>
              </a:r>
              <a:endParaRPr lang="ru-RU" sz="2000" b="1" dirty="0"/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3847919" y="1335223"/>
              <a:ext cx="38543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/>
                <a:t>C</a:t>
              </a:r>
              <a:endParaRPr lang="ru-RU" sz="2000" b="1" dirty="0"/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2119727" y="2383611"/>
              <a:ext cx="38543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/>
                <a:t>D</a:t>
              </a:r>
              <a:endParaRPr lang="ru-RU" sz="2000" b="1" dirty="0"/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211979" y="2193841"/>
              <a:ext cx="38543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/>
                <a:t>M</a:t>
              </a:r>
              <a:endParaRPr lang="ru-RU" sz="2000" b="1" dirty="0"/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720129" y="376580"/>
              <a:ext cx="38543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/>
                <a:t>N</a:t>
              </a:r>
              <a:endParaRPr lang="ru-RU" sz="2000" b="1" dirty="0"/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3876627" y="361108"/>
              <a:ext cx="38543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/>
                <a:t>K</a:t>
              </a:r>
              <a:endParaRPr lang="ru-RU" sz="2000" b="1" dirty="0"/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3635389" y="2210277"/>
              <a:ext cx="38543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/>
                <a:t>S</a:t>
              </a:r>
              <a:endParaRPr lang="ru-RU" sz="2000" b="1" dirty="0"/>
            </a:p>
          </p:txBody>
        </p:sp>
      </p:grpSp>
      <p:grpSp>
        <p:nvGrpSpPr>
          <p:cNvPr id="4" name="Группа 3"/>
          <p:cNvGrpSpPr/>
          <p:nvPr/>
        </p:nvGrpSpPr>
        <p:grpSpPr>
          <a:xfrm>
            <a:off x="5185363" y="1535856"/>
            <a:ext cx="4270382" cy="1927052"/>
            <a:chOff x="5004048" y="2222028"/>
            <a:chExt cx="4270382" cy="1927052"/>
          </a:xfrm>
        </p:grpSpPr>
        <p:sp>
          <p:nvSpPr>
            <p:cNvPr id="46" name="TextBox 45"/>
            <p:cNvSpPr txBox="1"/>
            <p:nvPr/>
          </p:nvSpPr>
          <p:spPr>
            <a:xfrm>
              <a:off x="5004048" y="2222028"/>
              <a:ext cx="4270382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>
                  <a:latin typeface="Arial Narrow" panose="020B0606020202030204" pitchFamily="34" charset="0"/>
                </a:rPr>
                <a:t>MNKS-</a:t>
              </a:r>
              <a:r>
                <a:rPr lang="ru-RU" sz="3200" dirty="0" smtClean="0">
                  <a:latin typeface="Arial Narrow" panose="020B0606020202030204" pitchFamily="34" charset="0"/>
                </a:rPr>
                <a:t>параллелограмм, </a:t>
              </a:r>
              <a:r>
                <a:rPr lang="en-US" sz="3200" dirty="0" smtClean="0">
                  <a:latin typeface="Arial Narrow" panose="020B0606020202030204" pitchFamily="34" charset="0"/>
                </a:rPr>
                <a:t> ABCD-</a:t>
              </a:r>
              <a:r>
                <a:rPr lang="ru-RU" sz="3200" dirty="0" smtClean="0">
                  <a:latin typeface="Arial Narrow" panose="020B0606020202030204" pitchFamily="34" charset="0"/>
                </a:rPr>
                <a:t>параллелограмм.</a:t>
              </a:r>
              <a:endParaRPr lang="ru-RU" sz="3200" dirty="0">
                <a:latin typeface="Arial Narrow" panose="020B0606020202030204" pitchFamily="34" charset="0"/>
              </a:endParaRPr>
            </a:p>
          </p:txBody>
        </p:sp>
        <p:graphicFrame>
          <p:nvGraphicFramePr>
            <p:cNvPr id="2" name="Объект 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937830569"/>
                </p:ext>
              </p:extLst>
            </p:nvPr>
          </p:nvGraphicFramePr>
          <p:xfrm>
            <a:off x="5034844" y="3140968"/>
            <a:ext cx="3494136" cy="10081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44" name="Формула" r:id="rId7" imgW="622080" imgH="228600" progId="Equation.3">
                    <p:embed/>
                  </p:oleObj>
                </mc:Choice>
                <mc:Fallback>
                  <p:oleObj name="Формула" r:id="rId7" imgW="622080" imgH="228600" progId="Equation.3">
                    <p:embed/>
                    <p:pic>
                      <p:nvPicPr>
                        <p:cNvPr id="0" name="Объект 2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034844" y="3140968"/>
                          <a:ext cx="3494136" cy="100811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32" name="TextBox 31"/>
          <p:cNvSpPr txBox="1"/>
          <p:nvPr/>
        </p:nvSpPr>
        <p:spPr>
          <a:xfrm>
            <a:off x="4223794" y="5269373"/>
            <a:ext cx="44275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i="1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3</a:t>
            </a:r>
            <a:endParaRPr lang="ru-RU" sz="4400" b="1" i="1" dirty="0">
              <a:solidFill>
                <a:srgbClr val="FF0000"/>
              </a:solidFill>
              <a:latin typeface="Arial Narrow" panose="020B0606020202030204" pitchFamily="34" charset="0"/>
            </a:endParaRPr>
          </a:p>
        </p:txBody>
      </p:sp>
      <p:pic>
        <p:nvPicPr>
          <p:cNvPr id="34" name="Picture 5" descr="http://funforkids.ru/pictures/school21/school21096.png"/>
          <p:cNvPicPr>
            <a:picLocks noChangeAspect="1" noChangeArrowheads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895532" y="4256175"/>
            <a:ext cx="1657105" cy="241315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898544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</p:childTnLst>
        </p:cTn>
      </p:par>
    </p:tnLst>
    <p:bldLst>
      <p:bldP spid="3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1403648" y="1124744"/>
            <a:ext cx="4896544" cy="35611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195680" y="404664"/>
            <a:ext cx="57052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latin typeface="Arial Narrow" panose="020B0606020202030204" pitchFamily="34" charset="0"/>
              </a:rPr>
              <a:t>Найдите площадь треугольника  </a:t>
            </a:r>
            <a:r>
              <a:rPr lang="en-US" sz="2800" dirty="0" smtClean="0">
                <a:latin typeface="Arial Narrow" panose="020B0606020202030204" pitchFamily="34" charset="0"/>
              </a:rPr>
              <a:t>A</a:t>
            </a:r>
            <a:r>
              <a:rPr lang="ru-RU" sz="2800" dirty="0">
                <a:latin typeface="Arial Narrow" panose="020B0606020202030204" pitchFamily="34" charset="0"/>
              </a:rPr>
              <a:t>В</a:t>
            </a:r>
            <a:r>
              <a:rPr lang="en-US" sz="2800" dirty="0" smtClean="0">
                <a:latin typeface="Arial Narrow" panose="020B0606020202030204" pitchFamily="34" charset="0"/>
              </a:rPr>
              <a:t>C.</a:t>
            </a:r>
            <a:r>
              <a:rPr lang="ru-RU" sz="2800" dirty="0" smtClean="0">
                <a:latin typeface="Arial Narrow" panose="020B0606020202030204" pitchFamily="34" charset="0"/>
              </a:rPr>
              <a:t> </a:t>
            </a:r>
            <a:endParaRPr lang="ru-RU" sz="2800" dirty="0">
              <a:latin typeface="Arial Narrow" panose="020B0606020202030204" pitchFamily="34" charset="0"/>
            </a:endParaRPr>
          </a:p>
        </p:txBody>
      </p:sp>
      <p:grpSp>
        <p:nvGrpSpPr>
          <p:cNvPr id="7" name="Группа 6"/>
          <p:cNvGrpSpPr/>
          <p:nvPr/>
        </p:nvGrpSpPr>
        <p:grpSpPr>
          <a:xfrm>
            <a:off x="3544006" y="5066516"/>
            <a:ext cx="3529790" cy="1333306"/>
            <a:chOff x="1039381" y="4876164"/>
            <a:chExt cx="2976738" cy="1205024"/>
          </a:xfrm>
        </p:grpSpPr>
        <p:sp>
          <p:nvSpPr>
            <p:cNvPr id="8" name="TextBox 7"/>
            <p:cNvSpPr txBox="1"/>
            <p:nvPr/>
          </p:nvSpPr>
          <p:spPr>
            <a:xfrm>
              <a:off x="2426081" y="5303900"/>
              <a:ext cx="1590038" cy="63977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4000" b="1" i="1" dirty="0" smtClean="0">
                  <a:solidFill>
                    <a:srgbClr val="FF0000"/>
                  </a:solidFill>
                  <a:latin typeface="Arial Narrow" panose="020B0606020202030204" pitchFamily="34" charset="0"/>
                </a:rPr>
                <a:t>Ответ:</a:t>
              </a:r>
              <a:endParaRPr lang="ru-RU" sz="4000" b="1" i="1" dirty="0">
                <a:solidFill>
                  <a:srgbClr val="FF0000"/>
                </a:solidFill>
                <a:latin typeface="Arial Narrow" panose="020B0606020202030204" pitchFamily="34" charset="0"/>
              </a:endParaRPr>
            </a:p>
          </p:txBody>
        </p:sp>
        <p:pic>
          <p:nvPicPr>
            <p:cNvPr id="9" name="Рисунок 8" descr="http://funforkids.ru/pictures/school3/school03008.jpg"/>
            <p:cNvPicPr/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39381" y="4876164"/>
              <a:ext cx="1156414" cy="12050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0" name="TextBox 9"/>
          <p:cNvSpPr txBox="1"/>
          <p:nvPr/>
        </p:nvSpPr>
        <p:spPr>
          <a:xfrm>
            <a:off x="7236296" y="5485841"/>
            <a:ext cx="70083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i="1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20</a:t>
            </a:r>
            <a:endParaRPr lang="ru-RU" sz="4400" b="1" i="1" dirty="0">
              <a:solidFill>
                <a:srgbClr val="FF0000"/>
              </a:solidFill>
              <a:latin typeface="Arial Narrow" panose="020B0606020202030204" pitchFamily="34" charset="0"/>
            </a:endParaRPr>
          </a:p>
        </p:txBody>
      </p:sp>
      <p:sp>
        <p:nvSpPr>
          <p:cNvPr id="11" name="Управляющая кнопка: домой 10">
            <a:hlinkClick r:id="rId4" action="ppaction://hlinksldjump" highlightClick="1"/>
          </p:cNvPr>
          <p:cNvSpPr/>
          <p:nvPr/>
        </p:nvSpPr>
        <p:spPr>
          <a:xfrm>
            <a:off x="8388424" y="6194844"/>
            <a:ext cx="521192" cy="520525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1715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6" grpId="0"/>
      <p:bldP spid="1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321063" y="620688"/>
            <a:ext cx="3240360" cy="33186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748193" y="2420888"/>
            <a:ext cx="50448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latin typeface="Arial Narrow" panose="020B0606020202030204" pitchFamily="34" charset="0"/>
              </a:rPr>
              <a:t>Найдите площадь квадрата </a:t>
            </a:r>
            <a:r>
              <a:rPr lang="en-US" sz="2800" dirty="0" smtClean="0">
                <a:latin typeface="Arial Narrow" panose="020B0606020202030204" pitchFamily="34" charset="0"/>
              </a:rPr>
              <a:t>A</a:t>
            </a:r>
            <a:r>
              <a:rPr lang="ru-RU" sz="2800" dirty="0">
                <a:latin typeface="Arial Narrow" panose="020B0606020202030204" pitchFamily="34" charset="0"/>
              </a:rPr>
              <a:t>В</a:t>
            </a:r>
            <a:r>
              <a:rPr lang="en-US" sz="2800" dirty="0" smtClean="0">
                <a:latin typeface="Arial Narrow" panose="020B0606020202030204" pitchFamily="34" charset="0"/>
              </a:rPr>
              <a:t>CD.</a:t>
            </a:r>
            <a:r>
              <a:rPr lang="ru-RU" sz="2800" dirty="0" smtClean="0">
                <a:latin typeface="Arial Narrow" panose="020B0606020202030204" pitchFamily="34" charset="0"/>
              </a:rPr>
              <a:t> </a:t>
            </a:r>
            <a:endParaRPr lang="ru-RU" sz="2800" dirty="0">
              <a:latin typeface="Arial Narrow" panose="020B0606020202030204" pitchFamily="34" charset="0"/>
            </a:endParaRPr>
          </a:p>
        </p:txBody>
      </p:sp>
      <p:grpSp>
        <p:nvGrpSpPr>
          <p:cNvPr id="6" name="Группа 5"/>
          <p:cNvGrpSpPr/>
          <p:nvPr/>
        </p:nvGrpSpPr>
        <p:grpSpPr>
          <a:xfrm>
            <a:off x="3544006" y="5066516"/>
            <a:ext cx="3529790" cy="1333306"/>
            <a:chOff x="1039381" y="4876164"/>
            <a:chExt cx="2976738" cy="1205024"/>
          </a:xfrm>
        </p:grpSpPr>
        <p:sp>
          <p:nvSpPr>
            <p:cNvPr id="7" name="TextBox 6"/>
            <p:cNvSpPr txBox="1"/>
            <p:nvPr/>
          </p:nvSpPr>
          <p:spPr>
            <a:xfrm>
              <a:off x="2426081" y="5303900"/>
              <a:ext cx="1590038" cy="63977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4000" b="1" i="1" dirty="0" smtClean="0">
                  <a:solidFill>
                    <a:srgbClr val="FF0000"/>
                  </a:solidFill>
                  <a:latin typeface="Arial Narrow" panose="020B0606020202030204" pitchFamily="34" charset="0"/>
                </a:rPr>
                <a:t>Ответ:</a:t>
              </a:r>
              <a:endParaRPr lang="ru-RU" sz="4000" b="1" i="1" dirty="0">
                <a:solidFill>
                  <a:srgbClr val="FF0000"/>
                </a:solidFill>
                <a:latin typeface="Arial Narrow" panose="020B0606020202030204" pitchFamily="34" charset="0"/>
              </a:endParaRPr>
            </a:p>
          </p:txBody>
        </p:sp>
        <p:pic>
          <p:nvPicPr>
            <p:cNvPr id="8" name="Рисунок 7" descr="http://funforkids.ru/pictures/school3/school03008.jpg"/>
            <p:cNvPicPr/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39381" y="4876164"/>
              <a:ext cx="1156414" cy="12050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9" name="TextBox 8"/>
          <p:cNvSpPr txBox="1"/>
          <p:nvPr/>
        </p:nvSpPr>
        <p:spPr>
          <a:xfrm>
            <a:off x="7236296" y="5485841"/>
            <a:ext cx="44275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i="1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8</a:t>
            </a:r>
            <a:endParaRPr lang="ru-RU" sz="4400" b="1" i="1" dirty="0">
              <a:solidFill>
                <a:srgbClr val="FF0000"/>
              </a:solidFill>
              <a:latin typeface="Arial Narrow" panose="020B0606020202030204" pitchFamily="34" charset="0"/>
            </a:endParaRPr>
          </a:p>
        </p:txBody>
      </p:sp>
      <p:sp>
        <p:nvSpPr>
          <p:cNvPr id="10" name="Управляющая кнопка: домой 9">
            <a:hlinkClick r:id="rId4" action="ppaction://hlinksldjump" highlightClick="1"/>
          </p:cNvPr>
          <p:cNvSpPr/>
          <p:nvPr/>
        </p:nvSpPr>
        <p:spPr>
          <a:xfrm>
            <a:off x="8532440" y="6209470"/>
            <a:ext cx="521192" cy="520525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4505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2" grpId="0"/>
      <p:bldP spid="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1619672" y="1124744"/>
            <a:ext cx="4320480" cy="36185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619672" y="404664"/>
            <a:ext cx="47371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latin typeface="Arial Narrow" panose="020B0606020202030204" pitchFamily="34" charset="0"/>
              </a:rPr>
              <a:t>Найдите площадь треугольника. </a:t>
            </a:r>
            <a:endParaRPr lang="ru-RU" sz="2800" dirty="0">
              <a:latin typeface="Arial Narrow" panose="020B0606020202030204" pitchFamily="34" charset="0"/>
            </a:endParaRPr>
          </a:p>
        </p:txBody>
      </p:sp>
      <p:grpSp>
        <p:nvGrpSpPr>
          <p:cNvPr id="7" name="Группа 6"/>
          <p:cNvGrpSpPr/>
          <p:nvPr/>
        </p:nvGrpSpPr>
        <p:grpSpPr>
          <a:xfrm>
            <a:off x="3544006" y="5066516"/>
            <a:ext cx="3529790" cy="1333306"/>
            <a:chOff x="1039381" y="4876164"/>
            <a:chExt cx="2976738" cy="1205024"/>
          </a:xfrm>
        </p:grpSpPr>
        <p:sp>
          <p:nvSpPr>
            <p:cNvPr id="8" name="TextBox 7"/>
            <p:cNvSpPr txBox="1"/>
            <p:nvPr/>
          </p:nvSpPr>
          <p:spPr>
            <a:xfrm>
              <a:off x="2426081" y="5303900"/>
              <a:ext cx="1590038" cy="63977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4000" b="1" i="1" dirty="0" smtClean="0">
                  <a:solidFill>
                    <a:srgbClr val="FF0000"/>
                  </a:solidFill>
                  <a:latin typeface="Arial Narrow" panose="020B0606020202030204" pitchFamily="34" charset="0"/>
                </a:rPr>
                <a:t>Ответ:</a:t>
              </a:r>
              <a:endParaRPr lang="ru-RU" sz="4000" b="1" i="1" dirty="0">
                <a:solidFill>
                  <a:srgbClr val="FF0000"/>
                </a:solidFill>
                <a:latin typeface="Arial Narrow" panose="020B0606020202030204" pitchFamily="34" charset="0"/>
              </a:endParaRPr>
            </a:p>
          </p:txBody>
        </p:sp>
        <p:pic>
          <p:nvPicPr>
            <p:cNvPr id="9" name="Рисунок 8" descr="http://funforkids.ru/pictures/school3/school03008.jpg"/>
            <p:cNvPicPr/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39381" y="4876164"/>
              <a:ext cx="1156414" cy="12050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0" name="TextBox 9"/>
          <p:cNvSpPr txBox="1"/>
          <p:nvPr/>
        </p:nvSpPr>
        <p:spPr>
          <a:xfrm>
            <a:off x="7236296" y="5485841"/>
            <a:ext cx="57099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i="1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6 </a:t>
            </a:r>
            <a:endParaRPr lang="ru-RU" sz="4400" b="1" i="1" dirty="0">
              <a:solidFill>
                <a:srgbClr val="FF0000"/>
              </a:solidFill>
              <a:latin typeface="Arial Narrow" panose="020B0606020202030204" pitchFamily="34" charset="0"/>
            </a:endParaRPr>
          </a:p>
        </p:txBody>
      </p:sp>
      <p:sp>
        <p:nvSpPr>
          <p:cNvPr id="11" name="Управляющая кнопка: домой 10">
            <a:hlinkClick r:id="rId4" action="ppaction://hlinksldjump" highlightClick="1"/>
          </p:cNvPr>
          <p:cNvSpPr/>
          <p:nvPr/>
        </p:nvSpPr>
        <p:spPr>
          <a:xfrm>
            <a:off x="8532440" y="6209470"/>
            <a:ext cx="521192" cy="520525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13735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6" grpId="0"/>
      <p:bldP spid="1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179512" y="642937"/>
            <a:ext cx="4462214" cy="31641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674615" y="847798"/>
            <a:ext cx="4496744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dirty="0" smtClean="0">
                <a:latin typeface="Arial Narrow" panose="020B0606020202030204" pitchFamily="34" charset="0"/>
              </a:rPr>
              <a:t>При изготовлении детали </a:t>
            </a:r>
          </a:p>
          <a:p>
            <a:pPr algn="ctr"/>
            <a:r>
              <a:rPr lang="ru-RU" sz="2800" dirty="0" smtClean="0">
                <a:latin typeface="Arial Narrow" panose="020B0606020202030204" pitchFamily="34" charset="0"/>
              </a:rPr>
              <a:t>штамп вырезает из квадратной</a:t>
            </a:r>
          </a:p>
          <a:p>
            <a:pPr algn="ctr"/>
            <a:r>
              <a:rPr lang="ru-RU" sz="2800" dirty="0" smtClean="0">
                <a:latin typeface="Arial Narrow" panose="020B0606020202030204" pitchFamily="34" charset="0"/>
              </a:rPr>
              <a:t>заготовки отверстие в виде</a:t>
            </a:r>
          </a:p>
          <a:p>
            <a:pPr algn="ctr"/>
            <a:r>
              <a:rPr lang="ru-RU" sz="2800" dirty="0" smtClean="0">
                <a:latin typeface="Arial Narrow" panose="020B0606020202030204" pitchFamily="34" charset="0"/>
              </a:rPr>
              <a:t> параллелограмма </a:t>
            </a:r>
            <a:r>
              <a:rPr lang="en-US" sz="2800" dirty="0" smtClean="0">
                <a:latin typeface="Arial Narrow" panose="020B0606020202030204" pitchFamily="34" charset="0"/>
              </a:rPr>
              <a:t>ABCD</a:t>
            </a:r>
            <a:r>
              <a:rPr lang="ru-RU" sz="2800" dirty="0" smtClean="0">
                <a:latin typeface="Arial Narrow" panose="020B0606020202030204" pitchFamily="34" charset="0"/>
              </a:rPr>
              <a:t>. </a:t>
            </a:r>
          </a:p>
          <a:p>
            <a:pPr algn="ctr"/>
            <a:r>
              <a:rPr lang="ru-RU" sz="2800" dirty="0" smtClean="0">
                <a:latin typeface="Arial Narrow" panose="020B0606020202030204" pitchFamily="34" charset="0"/>
              </a:rPr>
              <a:t>Найдите площадь детали,</a:t>
            </a:r>
          </a:p>
          <a:p>
            <a:pPr algn="ctr"/>
            <a:r>
              <a:rPr lang="ru-RU" sz="2800" dirty="0" smtClean="0">
                <a:latin typeface="Arial Narrow" panose="020B0606020202030204" pitchFamily="34" charset="0"/>
              </a:rPr>
              <a:t>изображенной на чертеже.</a:t>
            </a:r>
            <a:endParaRPr lang="ru-RU" sz="2800" dirty="0">
              <a:latin typeface="Arial Narrow" panose="020B0606020202030204" pitchFamily="34" charset="0"/>
            </a:endParaRPr>
          </a:p>
        </p:txBody>
      </p:sp>
      <p:grpSp>
        <p:nvGrpSpPr>
          <p:cNvPr id="6" name="Группа 5"/>
          <p:cNvGrpSpPr/>
          <p:nvPr/>
        </p:nvGrpSpPr>
        <p:grpSpPr>
          <a:xfrm>
            <a:off x="3393197" y="4873134"/>
            <a:ext cx="3529790" cy="1333306"/>
            <a:chOff x="1039381" y="4876164"/>
            <a:chExt cx="2976738" cy="1205024"/>
          </a:xfrm>
        </p:grpSpPr>
        <p:sp>
          <p:nvSpPr>
            <p:cNvPr id="7" name="TextBox 6"/>
            <p:cNvSpPr txBox="1"/>
            <p:nvPr/>
          </p:nvSpPr>
          <p:spPr>
            <a:xfrm>
              <a:off x="2426081" y="5303900"/>
              <a:ext cx="1590038" cy="63977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4000" b="1" i="1" dirty="0" smtClean="0">
                  <a:solidFill>
                    <a:srgbClr val="FF0000"/>
                  </a:solidFill>
                  <a:latin typeface="Arial Narrow" panose="020B0606020202030204" pitchFamily="34" charset="0"/>
                </a:rPr>
                <a:t>Ответ:</a:t>
              </a:r>
              <a:endParaRPr lang="ru-RU" sz="4000" b="1" i="1" dirty="0">
                <a:solidFill>
                  <a:srgbClr val="FF0000"/>
                </a:solidFill>
                <a:latin typeface="Arial Narrow" panose="020B0606020202030204" pitchFamily="34" charset="0"/>
              </a:endParaRPr>
            </a:p>
          </p:txBody>
        </p:sp>
        <p:pic>
          <p:nvPicPr>
            <p:cNvPr id="8" name="Рисунок 7" descr="http://funforkids.ru/pictures/school3/school03008.jpg"/>
            <p:cNvPicPr/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39381" y="4876164"/>
              <a:ext cx="1156414" cy="12050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9" name="TextBox 8"/>
          <p:cNvSpPr txBox="1"/>
          <p:nvPr/>
        </p:nvSpPr>
        <p:spPr>
          <a:xfrm>
            <a:off x="6922987" y="5284850"/>
            <a:ext cx="82907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i="1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19 </a:t>
            </a:r>
            <a:endParaRPr lang="ru-RU" sz="4400" b="1" i="1" dirty="0">
              <a:solidFill>
                <a:srgbClr val="FF0000"/>
              </a:solidFill>
              <a:latin typeface="Arial Narrow" panose="020B0606020202030204" pitchFamily="34" charset="0"/>
            </a:endParaRPr>
          </a:p>
        </p:txBody>
      </p:sp>
      <p:sp>
        <p:nvSpPr>
          <p:cNvPr id="10" name="Управляющая кнопка: домой 9">
            <a:hlinkClick r:id="rId4" action="ppaction://hlinksldjump" highlightClick="1"/>
          </p:cNvPr>
          <p:cNvSpPr/>
          <p:nvPr/>
        </p:nvSpPr>
        <p:spPr>
          <a:xfrm>
            <a:off x="8532440" y="6209470"/>
            <a:ext cx="521192" cy="520525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0008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5" grpId="0"/>
      <p:bldP spid="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107504" y="548680"/>
            <a:ext cx="4320480" cy="32569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4325884" y="847798"/>
            <a:ext cx="4802917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dirty="0" smtClean="0">
                <a:latin typeface="Arial Narrow" panose="020B0606020202030204" pitchFamily="34" charset="0"/>
              </a:rPr>
              <a:t>На чертеже показано поперечное</a:t>
            </a:r>
          </a:p>
          <a:p>
            <a:pPr algn="ctr"/>
            <a:r>
              <a:rPr lang="ru-RU" sz="2800" dirty="0" smtClean="0">
                <a:latin typeface="Arial Narrow" panose="020B0606020202030204" pitchFamily="34" charset="0"/>
              </a:rPr>
              <a:t> сечение двутавровой </a:t>
            </a:r>
          </a:p>
          <a:p>
            <a:pPr algn="ctr"/>
            <a:r>
              <a:rPr lang="ru-RU" sz="2800" dirty="0" smtClean="0">
                <a:latin typeface="Arial Narrow" panose="020B0606020202030204" pitchFamily="34" charset="0"/>
              </a:rPr>
              <a:t>балки (рельса).</a:t>
            </a:r>
          </a:p>
          <a:p>
            <a:pPr algn="ctr"/>
            <a:r>
              <a:rPr lang="ru-RU" sz="2800" dirty="0" smtClean="0">
                <a:latin typeface="Arial Narrow" panose="020B0606020202030204" pitchFamily="34" charset="0"/>
              </a:rPr>
              <a:t> Найдите площадь</a:t>
            </a:r>
          </a:p>
          <a:p>
            <a:pPr algn="ctr"/>
            <a:r>
              <a:rPr lang="ru-RU" sz="2800" dirty="0" smtClean="0">
                <a:latin typeface="Arial Narrow" panose="020B0606020202030204" pitchFamily="34" charset="0"/>
              </a:rPr>
              <a:t> этого поперечного сечения</a:t>
            </a:r>
          </a:p>
          <a:p>
            <a:pPr algn="ctr"/>
            <a:r>
              <a:rPr lang="ru-RU" sz="2800" dirty="0" smtClean="0">
                <a:latin typeface="Arial Narrow" panose="020B0606020202030204" pitchFamily="34" charset="0"/>
              </a:rPr>
              <a:t> разными способами.</a:t>
            </a:r>
            <a:endParaRPr lang="ru-RU" sz="2800" dirty="0">
              <a:latin typeface="Arial Narrow" panose="020B0606020202030204" pitchFamily="34" charset="0"/>
            </a:endParaRPr>
          </a:p>
        </p:txBody>
      </p:sp>
      <p:grpSp>
        <p:nvGrpSpPr>
          <p:cNvPr id="8" name="Группа 7"/>
          <p:cNvGrpSpPr/>
          <p:nvPr/>
        </p:nvGrpSpPr>
        <p:grpSpPr>
          <a:xfrm>
            <a:off x="3393197" y="4873134"/>
            <a:ext cx="3529790" cy="1333306"/>
            <a:chOff x="1039381" y="4876164"/>
            <a:chExt cx="2976738" cy="1205024"/>
          </a:xfrm>
        </p:grpSpPr>
        <p:sp>
          <p:nvSpPr>
            <p:cNvPr id="9" name="TextBox 8"/>
            <p:cNvSpPr txBox="1"/>
            <p:nvPr/>
          </p:nvSpPr>
          <p:spPr>
            <a:xfrm>
              <a:off x="2426081" y="5303900"/>
              <a:ext cx="1590038" cy="63977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4000" b="1" i="1" dirty="0" smtClean="0">
                  <a:solidFill>
                    <a:srgbClr val="FF0000"/>
                  </a:solidFill>
                  <a:latin typeface="Arial Narrow" panose="020B0606020202030204" pitchFamily="34" charset="0"/>
                </a:rPr>
                <a:t>Ответ:</a:t>
              </a:r>
              <a:endParaRPr lang="ru-RU" sz="4000" b="1" i="1" dirty="0">
                <a:solidFill>
                  <a:srgbClr val="FF0000"/>
                </a:solidFill>
                <a:latin typeface="Arial Narrow" panose="020B0606020202030204" pitchFamily="34" charset="0"/>
              </a:endParaRPr>
            </a:p>
          </p:txBody>
        </p:sp>
        <p:pic>
          <p:nvPicPr>
            <p:cNvPr id="10" name="Рисунок 9" descr="http://funforkids.ru/pictures/school3/school03008.jpg"/>
            <p:cNvPicPr/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39381" y="4876164"/>
              <a:ext cx="1156414" cy="12050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1" name="TextBox 10"/>
          <p:cNvSpPr txBox="1"/>
          <p:nvPr/>
        </p:nvSpPr>
        <p:spPr>
          <a:xfrm>
            <a:off x="6922987" y="5284850"/>
            <a:ext cx="82907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i="1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19 </a:t>
            </a:r>
            <a:endParaRPr lang="ru-RU" sz="4400" b="1" i="1" dirty="0">
              <a:solidFill>
                <a:srgbClr val="FF0000"/>
              </a:solidFill>
              <a:latin typeface="Arial Narrow" panose="020B0606020202030204" pitchFamily="34" charset="0"/>
            </a:endParaRPr>
          </a:p>
        </p:txBody>
      </p:sp>
      <p:sp>
        <p:nvSpPr>
          <p:cNvPr id="12" name="Управляющая кнопка: домой 11">
            <a:hlinkClick r:id="rId4" action="ppaction://hlinksldjump" highlightClick="1"/>
          </p:cNvPr>
          <p:cNvSpPr/>
          <p:nvPr/>
        </p:nvSpPr>
        <p:spPr>
          <a:xfrm>
            <a:off x="8515952" y="6209470"/>
            <a:ext cx="521192" cy="520525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6230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7" grpId="0"/>
      <p:bldP spid="1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171090"/>
            <a:ext cx="5764409" cy="4248472"/>
          </a:xfrm>
        </p:spPr>
        <p:txBody>
          <a:bodyPr>
            <a:noAutofit/>
          </a:bodyPr>
          <a:lstStyle/>
          <a:p>
            <a:r>
              <a:rPr lang="ru-RU" b="1" i="1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«В огромном саду геометрии каждый найдет себе </a:t>
            </a:r>
            <a:br>
              <a:rPr lang="ru-RU" b="1" i="1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</a:br>
            <a:r>
              <a:rPr lang="ru-RU" b="1" i="1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букет по вкусу.»</a:t>
            </a:r>
            <a:br>
              <a:rPr lang="ru-RU" b="1" i="1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</a:br>
            <a:endParaRPr lang="ru-RU" b="1" i="1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987824" y="4711676"/>
            <a:ext cx="304762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i="1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Давид Гильберт</a:t>
            </a:r>
            <a:endParaRPr lang="ru-RU" sz="3200" b="1" i="1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027" name="Picture 3" descr="C:\Users\Учащийся\Desktop\915991-90e3b19350f70f2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5436096" y="409843"/>
            <a:ext cx="25527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88815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39952" y="1586462"/>
            <a:ext cx="4567276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dirty="0" smtClean="0">
                <a:latin typeface="Arial Narrow" panose="020B0606020202030204" pitchFamily="34" charset="0"/>
              </a:rPr>
              <a:t>Найдите площадь земельного </a:t>
            </a:r>
          </a:p>
          <a:p>
            <a:pPr algn="ctr"/>
            <a:r>
              <a:rPr lang="ru-RU" sz="2800" dirty="0" smtClean="0">
                <a:latin typeface="Arial Narrow" panose="020B0606020202030204" pitchFamily="34" charset="0"/>
              </a:rPr>
              <a:t>участка</a:t>
            </a:r>
          </a:p>
          <a:p>
            <a:pPr algn="ctr"/>
            <a:r>
              <a:rPr lang="ru-RU" sz="2800" dirty="0" smtClean="0">
                <a:latin typeface="Arial Narrow" panose="020B0606020202030204" pitchFamily="34" charset="0"/>
              </a:rPr>
              <a:t> стороны которого 220м и 160м.</a:t>
            </a:r>
            <a:endParaRPr lang="ru-RU" sz="2800" dirty="0">
              <a:latin typeface="Arial Narrow" panose="020B0606020202030204" pitchFamily="34" charset="0"/>
            </a:endParaRPr>
          </a:p>
        </p:txBody>
      </p:sp>
      <p:pic>
        <p:nvPicPr>
          <p:cNvPr id="12290" name="Picture 2" descr="C:\Users\Учащийся\Pictures\зем уч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05308" y="874801"/>
            <a:ext cx="3834644" cy="2808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5" name="Группа 4"/>
          <p:cNvGrpSpPr/>
          <p:nvPr/>
        </p:nvGrpSpPr>
        <p:grpSpPr>
          <a:xfrm>
            <a:off x="1837897" y="4848857"/>
            <a:ext cx="3529790" cy="1333306"/>
            <a:chOff x="1039381" y="4876164"/>
            <a:chExt cx="2976738" cy="1205024"/>
          </a:xfrm>
        </p:grpSpPr>
        <p:sp>
          <p:nvSpPr>
            <p:cNvPr id="6" name="TextBox 5"/>
            <p:cNvSpPr txBox="1"/>
            <p:nvPr/>
          </p:nvSpPr>
          <p:spPr>
            <a:xfrm>
              <a:off x="2426081" y="5303900"/>
              <a:ext cx="1590038" cy="63977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4000" b="1" i="1" dirty="0" smtClean="0">
                  <a:solidFill>
                    <a:srgbClr val="FF0000"/>
                  </a:solidFill>
                  <a:latin typeface="Arial Narrow" panose="020B0606020202030204" pitchFamily="34" charset="0"/>
                </a:rPr>
                <a:t>Ответ:</a:t>
              </a:r>
              <a:endParaRPr lang="ru-RU" sz="4000" b="1" i="1" dirty="0">
                <a:solidFill>
                  <a:srgbClr val="FF0000"/>
                </a:solidFill>
                <a:latin typeface="Arial Narrow" panose="020B0606020202030204" pitchFamily="34" charset="0"/>
              </a:endParaRPr>
            </a:p>
          </p:txBody>
        </p:sp>
        <p:pic>
          <p:nvPicPr>
            <p:cNvPr id="7" name="Рисунок 6" descr="http://funforkids.ru/pictures/school3/school03008.jpg"/>
            <p:cNvPicPr/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39381" y="4876164"/>
              <a:ext cx="1156414" cy="12050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64165608"/>
              </p:ext>
            </p:extLst>
          </p:nvPr>
        </p:nvGraphicFramePr>
        <p:xfrm>
          <a:off x="5367687" y="5174471"/>
          <a:ext cx="3398837" cy="981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0" name="Формула" r:id="rId5" imgW="622080" imgH="228600" progId="Equation.3">
                  <p:embed/>
                </p:oleObj>
              </mc:Choice>
              <mc:Fallback>
                <p:oleObj name="Формула" r:id="rId5" imgW="622080" imgH="228600" progId="Equation.3">
                  <p:embed/>
                  <p:pic>
                    <p:nvPicPr>
                      <p:cNvPr id="0" name="Объект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67687" y="5174471"/>
                        <a:ext cx="3398837" cy="981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Управляющая кнопка: домой 10">
            <a:hlinkClick r:id="rId7" action="ppaction://hlinksldjump" highlightClick="1"/>
          </p:cNvPr>
          <p:cNvSpPr/>
          <p:nvPr/>
        </p:nvSpPr>
        <p:spPr>
          <a:xfrm>
            <a:off x="8515952" y="6209470"/>
            <a:ext cx="521192" cy="520525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82928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Группа 8"/>
          <p:cNvGrpSpPr/>
          <p:nvPr/>
        </p:nvGrpSpPr>
        <p:grpSpPr>
          <a:xfrm>
            <a:off x="282925" y="601279"/>
            <a:ext cx="8825723" cy="2841081"/>
            <a:chOff x="282925" y="601279"/>
            <a:chExt cx="8825723" cy="2841081"/>
          </a:xfrm>
        </p:grpSpPr>
        <p:sp>
          <p:nvSpPr>
            <p:cNvPr id="4" name="Прямоугольник 3"/>
            <p:cNvSpPr/>
            <p:nvPr/>
          </p:nvSpPr>
          <p:spPr>
            <a:xfrm>
              <a:off x="2790200" y="764704"/>
              <a:ext cx="6318448" cy="267765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2800" dirty="0">
                  <a:latin typeface="Arial Narrow" panose="020B0606020202030204" pitchFamily="34" charset="0"/>
                </a:rPr>
                <a:t>В двухкомнатной квартире ширина каждой комнаты 4 м, а их длина 7 м и 5 м. </a:t>
              </a:r>
              <a:endParaRPr lang="ru-RU" sz="2800" dirty="0" smtClean="0">
                <a:latin typeface="Arial Narrow" panose="020B0606020202030204" pitchFamily="34" charset="0"/>
              </a:endParaRPr>
            </a:p>
            <a:p>
              <a:pPr algn="ctr"/>
              <a:r>
                <a:rPr lang="ru-RU" sz="2800" dirty="0" smtClean="0">
                  <a:latin typeface="Arial Narrow" panose="020B0606020202030204" pitchFamily="34" charset="0"/>
                </a:rPr>
                <a:t>Сколько </a:t>
              </a:r>
              <a:r>
                <a:rPr lang="ru-RU" sz="2800" dirty="0">
                  <a:latin typeface="Arial Narrow" panose="020B0606020202030204" pitchFamily="34" charset="0"/>
                </a:rPr>
                <a:t>квадратных метров коврового покрытия потребуется, чтобы полностью застлать полы в комнатах? </a:t>
              </a:r>
              <a:br>
                <a:rPr lang="ru-RU" sz="2800" dirty="0">
                  <a:latin typeface="Arial Narrow" panose="020B0606020202030204" pitchFamily="34" charset="0"/>
                </a:rPr>
              </a:br>
              <a:endParaRPr lang="ru-RU" sz="2800" dirty="0">
                <a:latin typeface="Arial Narrow" panose="020B0606020202030204" pitchFamily="34" charset="0"/>
              </a:endParaRPr>
            </a:p>
          </p:txBody>
        </p:sp>
        <p:pic>
          <p:nvPicPr>
            <p:cNvPr id="13314" name="Picture 2" descr="C:\Users\Учащийся\Pictures\комната сверху.jpg"/>
            <p:cNvPicPr>
              <a:picLocks noChangeAspect="1" noChangeArrowheads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2925" y="601279"/>
              <a:ext cx="2520280" cy="25202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6" name="Группа 5"/>
          <p:cNvGrpSpPr/>
          <p:nvPr/>
        </p:nvGrpSpPr>
        <p:grpSpPr>
          <a:xfrm>
            <a:off x="1837897" y="4696708"/>
            <a:ext cx="3529790" cy="1333306"/>
            <a:chOff x="1039381" y="4876164"/>
            <a:chExt cx="2976738" cy="1205024"/>
          </a:xfrm>
        </p:grpSpPr>
        <p:sp>
          <p:nvSpPr>
            <p:cNvPr id="7" name="TextBox 6"/>
            <p:cNvSpPr txBox="1"/>
            <p:nvPr/>
          </p:nvSpPr>
          <p:spPr>
            <a:xfrm>
              <a:off x="2426081" y="5303900"/>
              <a:ext cx="1590038" cy="63977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4000" b="1" i="1" dirty="0" smtClean="0">
                  <a:solidFill>
                    <a:srgbClr val="FF0000"/>
                  </a:solidFill>
                  <a:latin typeface="Arial Narrow" panose="020B0606020202030204" pitchFamily="34" charset="0"/>
                </a:rPr>
                <a:t>Ответ:</a:t>
              </a:r>
              <a:endParaRPr lang="ru-RU" sz="4000" b="1" i="1" dirty="0">
                <a:solidFill>
                  <a:srgbClr val="FF0000"/>
                </a:solidFill>
                <a:latin typeface="Arial Narrow" panose="020B0606020202030204" pitchFamily="34" charset="0"/>
              </a:endParaRPr>
            </a:p>
          </p:txBody>
        </p:sp>
        <p:pic>
          <p:nvPicPr>
            <p:cNvPr id="8" name="Рисунок 7" descr="http://funforkids.ru/pictures/school3/school03008.jpg"/>
            <p:cNvPicPr/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39381" y="4876164"/>
              <a:ext cx="1156414" cy="12050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39468098"/>
              </p:ext>
            </p:extLst>
          </p:nvPr>
        </p:nvGraphicFramePr>
        <p:xfrm>
          <a:off x="5924593" y="4901238"/>
          <a:ext cx="2151062" cy="981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4" name="Формула" r:id="rId5" imgW="393480" imgH="228600" progId="Equation.3">
                  <p:embed/>
                </p:oleObj>
              </mc:Choice>
              <mc:Fallback>
                <p:oleObj name="Формула" r:id="rId5" imgW="393480" imgH="228600" progId="Equation.3">
                  <p:embed/>
                  <p:pic>
                    <p:nvPicPr>
                      <p:cNvPr id="0" name="Объект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24593" y="4901238"/>
                        <a:ext cx="2151062" cy="981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Управляющая кнопка: домой 10">
            <a:hlinkClick r:id="rId7" action="ppaction://hlinksldjump" highlightClick="1"/>
          </p:cNvPr>
          <p:cNvSpPr/>
          <p:nvPr/>
        </p:nvSpPr>
        <p:spPr>
          <a:xfrm>
            <a:off x="8515952" y="6209470"/>
            <a:ext cx="521192" cy="520525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8389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347864" y="797511"/>
            <a:ext cx="5148064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i="1" dirty="0">
                <a:latin typeface="Arial Narrow" panose="020B0606020202030204" pitchFamily="34" charset="0"/>
              </a:rPr>
              <a:t>Прямоугольные плиты для застилки дорожки имеют размеры 180 см и 50 см. </a:t>
            </a:r>
            <a:endParaRPr lang="ru-RU" sz="2800" i="1" dirty="0" smtClean="0">
              <a:latin typeface="Arial Narrow" panose="020B0606020202030204" pitchFamily="34" charset="0"/>
            </a:endParaRPr>
          </a:p>
          <a:p>
            <a:pPr algn="ctr"/>
            <a:r>
              <a:rPr lang="ru-RU" sz="2800" i="1" dirty="0" smtClean="0">
                <a:latin typeface="Arial Narrow" panose="020B0606020202030204" pitchFamily="34" charset="0"/>
              </a:rPr>
              <a:t>Сколько </a:t>
            </a:r>
            <a:r>
              <a:rPr lang="ru-RU" sz="2800" i="1" dirty="0">
                <a:latin typeface="Arial Narrow" panose="020B0606020202030204" pitchFamily="34" charset="0"/>
              </a:rPr>
              <a:t>потребуется плит, чтобы застелить дорожку длиной 450 м и шириной 180 см?</a:t>
            </a:r>
            <a:br>
              <a:rPr lang="ru-RU" sz="2800" i="1" dirty="0">
                <a:latin typeface="Arial Narrow" panose="020B0606020202030204" pitchFamily="34" charset="0"/>
              </a:rPr>
            </a:br>
            <a:endParaRPr lang="ru-RU" sz="2800" dirty="0">
              <a:latin typeface="Arial Narrow" panose="020B0606020202030204" pitchFamily="34" charset="0"/>
            </a:endParaRPr>
          </a:p>
        </p:txBody>
      </p:sp>
      <p:pic>
        <p:nvPicPr>
          <p:cNvPr id="14338" name="Picture 2" descr="C:\Users\Учащийся\Pictures\сад дор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11560" y="332656"/>
            <a:ext cx="2448272" cy="3642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6" name="Группа 5"/>
          <p:cNvGrpSpPr/>
          <p:nvPr/>
        </p:nvGrpSpPr>
        <p:grpSpPr>
          <a:xfrm>
            <a:off x="1837897" y="4696708"/>
            <a:ext cx="3529790" cy="1333306"/>
            <a:chOff x="1039381" y="4876164"/>
            <a:chExt cx="2976738" cy="1205024"/>
          </a:xfrm>
        </p:grpSpPr>
        <p:sp>
          <p:nvSpPr>
            <p:cNvPr id="7" name="TextBox 6"/>
            <p:cNvSpPr txBox="1"/>
            <p:nvPr/>
          </p:nvSpPr>
          <p:spPr>
            <a:xfrm>
              <a:off x="2426081" y="5303900"/>
              <a:ext cx="1590038" cy="63977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4000" b="1" i="1" dirty="0" smtClean="0">
                  <a:solidFill>
                    <a:srgbClr val="FF0000"/>
                  </a:solidFill>
                  <a:latin typeface="Arial Narrow" panose="020B0606020202030204" pitchFamily="34" charset="0"/>
                </a:rPr>
                <a:t>Ответ:</a:t>
              </a:r>
              <a:endParaRPr lang="ru-RU" sz="4000" b="1" i="1" dirty="0">
                <a:solidFill>
                  <a:srgbClr val="FF0000"/>
                </a:solidFill>
                <a:latin typeface="Arial Narrow" panose="020B0606020202030204" pitchFamily="34" charset="0"/>
              </a:endParaRPr>
            </a:p>
          </p:txBody>
        </p:sp>
        <p:pic>
          <p:nvPicPr>
            <p:cNvPr id="8" name="Рисунок 7" descr="http://funforkids.ru/pictures/school3/school03008.jpg"/>
            <p:cNvPicPr/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39381" y="4876164"/>
              <a:ext cx="1156414" cy="12050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70589791"/>
              </p:ext>
            </p:extLst>
          </p:nvPr>
        </p:nvGraphicFramePr>
        <p:xfrm>
          <a:off x="5652120" y="5142128"/>
          <a:ext cx="1457325" cy="763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7" name="Формула" r:id="rId5" imgW="266400" imgH="177480" progId="Equation.3">
                  <p:embed/>
                </p:oleObj>
              </mc:Choice>
              <mc:Fallback>
                <p:oleObj name="Формула" r:id="rId5" imgW="266400" imgH="177480" progId="Equation.3">
                  <p:embed/>
                  <p:pic>
                    <p:nvPicPr>
                      <p:cNvPr id="0" name="Объект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52120" y="5142128"/>
                        <a:ext cx="1457325" cy="763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Управляющая кнопка: домой 9">
            <a:hlinkClick r:id="rId7" action="ppaction://hlinksldjump" highlightClick="1"/>
          </p:cNvPr>
          <p:cNvSpPr/>
          <p:nvPr/>
        </p:nvSpPr>
        <p:spPr>
          <a:xfrm>
            <a:off x="8515952" y="6209470"/>
            <a:ext cx="521192" cy="520525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1553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Группа 6"/>
          <p:cNvGrpSpPr/>
          <p:nvPr/>
        </p:nvGrpSpPr>
        <p:grpSpPr>
          <a:xfrm>
            <a:off x="3059832" y="931889"/>
            <a:ext cx="5742111" cy="2246769"/>
            <a:chOff x="3059832" y="620688"/>
            <a:chExt cx="5742111" cy="2246769"/>
          </a:xfrm>
        </p:grpSpPr>
        <p:sp>
          <p:nvSpPr>
            <p:cNvPr id="4" name="Прямоугольник 3"/>
            <p:cNvSpPr/>
            <p:nvPr/>
          </p:nvSpPr>
          <p:spPr>
            <a:xfrm>
              <a:off x="3059832" y="620688"/>
              <a:ext cx="5508104" cy="224676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2800" dirty="0" smtClean="0">
                  <a:latin typeface="Arial Narrow" panose="020B0606020202030204" pitchFamily="34" charset="0"/>
                </a:rPr>
                <a:t>Футбольное поле имеет форму прямоугольника, длина которого в 1,5 раза больше ширины. Площадь футбольного поля равна 7350</a:t>
              </a:r>
            </a:p>
            <a:p>
              <a:pPr algn="ctr"/>
              <a:r>
                <a:rPr lang="ru-RU" sz="2800" dirty="0" smtClean="0">
                  <a:latin typeface="Arial Narrow" panose="020B0606020202030204" pitchFamily="34" charset="0"/>
                </a:rPr>
                <a:t>Найдите его ширину.</a:t>
              </a:r>
              <a:endParaRPr lang="ru-RU" sz="2800" dirty="0">
                <a:latin typeface="Arial Narrow" panose="020B0606020202030204" pitchFamily="34" charset="0"/>
              </a:endParaRPr>
            </a:p>
          </p:txBody>
        </p:sp>
        <p:graphicFrame>
          <p:nvGraphicFramePr>
            <p:cNvPr id="5" name="Объект 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372463617"/>
                </p:ext>
              </p:extLst>
            </p:nvPr>
          </p:nvGraphicFramePr>
          <p:xfrm>
            <a:off x="7884368" y="1844824"/>
            <a:ext cx="917575" cy="5762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375" name="Формула" r:id="rId3" imgW="253800" imgH="203040" progId="Equation.3">
                    <p:embed/>
                  </p:oleObj>
                </mc:Choice>
                <mc:Fallback>
                  <p:oleObj name="Формула" r:id="rId3" imgW="253800" imgH="203040" progId="Equation.3">
                    <p:embed/>
                    <p:pic>
                      <p:nvPicPr>
                        <p:cNvPr id="0" name="Объект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884368" y="1844824"/>
                          <a:ext cx="917575" cy="57626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pic>
        <p:nvPicPr>
          <p:cNvPr id="15364" name="Picture 4" descr="C:\Users\Учащийся\Pictures\фут поле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5400000">
            <a:off x="-438472" y="1094656"/>
            <a:ext cx="4064000" cy="2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9" name="Группа 8"/>
          <p:cNvGrpSpPr/>
          <p:nvPr/>
        </p:nvGrpSpPr>
        <p:grpSpPr>
          <a:xfrm>
            <a:off x="3209163" y="4857269"/>
            <a:ext cx="3529790" cy="1333306"/>
            <a:chOff x="1039381" y="4876164"/>
            <a:chExt cx="2976738" cy="1205024"/>
          </a:xfrm>
        </p:grpSpPr>
        <p:sp>
          <p:nvSpPr>
            <p:cNvPr id="10" name="TextBox 9"/>
            <p:cNvSpPr txBox="1"/>
            <p:nvPr/>
          </p:nvSpPr>
          <p:spPr>
            <a:xfrm>
              <a:off x="2426081" y="5303900"/>
              <a:ext cx="1590038" cy="63977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4000" b="1" i="1" dirty="0" smtClean="0">
                  <a:solidFill>
                    <a:srgbClr val="FF0000"/>
                  </a:solidFill>
                  <a:latin typeface="Arial Narrow" panose="020B0606020202030204" pitchFamily="34" charset="0"/>
                </a:rPr>
                <a:t>Ответ:</a:t>
              </a:r>
              <a:endParaRPr lang="ru-RU" sz="4000" b="1" i="1" dirty="0">
                <a:solidFill>
                  <a:srgbClr val="FF0000"/>
                </a:solidFill>
                <a:latin typeface="Arial Narrow" panose="020B0606020202030204" pitchFamily="34" charset="0"/>
              </a:endParaRPr>
            </a:p>
          </p:txBody>
        </p:sp>
        <p:pic>
          <p:nvPicPr>
            <p:cNvPr id="11" name="Рисунок 10" descr="http://funforkids.ru/pictures/school3/school03008.jpg"/>
            <p:cNvPicPr/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39381" y="4876164"/>
              <a:ext cx="1156414" cy="12050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88903039"/>
              </p:ext>
            </p:extLst>
          </p:nvPr>
        </p:nvGraphicFramePr>
        <p:xfrm>
          <a:off x="6754154" y="5247920"/>
          <a:ext cx="1873250" cy="873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6" name="Формула" r:id="rId7" imgW="342720" imgH="203040" progId="Equation.3">
                  <p:embed/>
                </p:oleObj>
              </mc:Choice>
              <mc:Fallback>
                <p:oleObj name="Формула" r:id="rId7" imgW="342720" imgH="203040" progId="Equation.3">
                  <p:embed/>
                  <p:pic>
                    <p:nvPicPr>
                      <p:cNvPr id="0" name="Объект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54154" y="5247920"/>
                        <a:ext cx="1873250" cy="873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3436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627784" y="620688"/>
            <a:ext cx="6336704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>
                <a:latin typeface="Arial Narrow" panose="020B0606020202030204" pitchFamily="34" charset="0"/>
              </a:rPr>
              <a:t>Из листа фанеры размером 220 см x 80 см для цветочных ящиков требуется вырезать равнобокие трапеции с основаниями 30 см и 10 см и острым углом 45°, причем сделать разметку требуется наиболее рациональным способом. </a:t>
            </a:r>
            <a:endParaRPr lang="ru-RU" sz="2800" dirty="0" smtClean="0">
              <a:latin typeface="Arial Narrow" panose="020B0606020202030204" pitchFamily="34" charset="0"/>
            </a:endParaRPr>
          </a:p>
          <a:p>
            <a:pPr algn="ctr"/>
            <a:r>
              <a:rPr lang="ru-RU" sz="2800" dirty="0" smtClean="0">
                <a:latin typeface="Arial Narrow" panose="020B0606020202030204" pitchFamily="34" charset="0"/>
              </a:rPr>
              <a:t>Сколько </a:t>
            </a:r>
            <a:r>
              <a:rPr lang="ru-RU" sz="2800" dirty="0">
                <a:latin typeface="Arial Narrow" panose="020B0606020202030204" pitchFamily="34" charset="0"/>
              </a:rPr>
              <a:t>таких трапеций можно вырезать?</a:t>
            </a:r>
          </a:p>
        </p:txBody>
      </p:sp>
      <p:sp>
        <p:nvSpPr>
          <p:cNvPr id="5" name="Трапеция 4"/>
          <p:cNvSpPr/>
          <p:nvPr/>
        </p:nvSpPr>
        <p:spPr>
          <a:xfrm rot="10800000">
            <a:off x="313918" y="3068960"/>
            <a:ext cx="1872208" cy="1080120"/>
          </a:xfrm>
          <a:prstGeom prst="trapezoid">
            <a:avLst>
              <a:gd name="adj" fmla="val 61643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6386" name="Picture 2" descr="C:\Users\Учащийся\Pictures\цветок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4155" y="654129"/>
            <a:ext cx="2483629" cy="1728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7" name="Группа 6"/>
          <p:cNvGrpSpPr/>
          <p:nvPr/>
        </p:nvGrpSpPr>
        <p:grpSpPr>
          <a:xfrm>
            <a:off x="3209163" y="4857269"/>
            <a:ext cx="3529790" cy="1333306"/>
            <a:chOff x="1039381" y="4876164"/>
            <a:chExt cx="2976738" cy="1205024"/>
          </a:xfrm>
        </p:grpSpPr>
        <p:sp>
          <p:nvSpPr>
            <p:cNvPr id="8" name="TextBox 7"/>
            <p:cNvSpPr txBox="1"/>
            <p:nvPr/>
          </p:nvSpPr>
          <p:spPr>
            <a:xfrm>
              <a:off x="2426081" y="5303900"/>
              <a:ext cx="1590038" cy="63977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4000" b="1" i="1" dirty="0" smtClean="0">
                  <a:solidFill>
                    <a:srgbClr val="FF0000"/>
                  </a:solidFill>
                  <a:latin typeface="Arial Narrow" panose="020B0606020202030204" pitchFamily="34" charset="0"/>
                </a:rPr>
                <a:t>Ответ:</a:t>
              </a:r>
              <a:endParaRPr lang="ru-RU" sz="4000" b="1" i="1" dirty="0">
                <a:solidFill>
                  <a:srgbClr val="FF0000"/>
                </a:solidFill>
                <a:latin typeface="Arial Narrow" panose="020B0606020202030204" pitchFamily="34" charset="0"/>
              </a:endParaRPr>
            </a:p>
          </p:txBody>
        </p:sp>
        <p:pic>
          <p:nvPicPr>
            <p:cNvPr id="9" name="Рисунок 8" descr="http://funforkids.ru/pictures/school3/school03008.jpg"/>
            <p:cNvPicPr/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39381" y="4876164"/>
              <a:ext cx="1156414" cy="12050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04166350"/>
              </p:ext>
            </p:extLst>
          </p:nvPr>
        </p:nvGraphicFramePr>
        <p:xfrm>
          <a:off x="7020272" y="5274838"/>
          <a:ext cx="1039812" cy="763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2" name="Формула" r:id="rId5" imgW="190440" imgH="177480" progId="Equation.3">
                  <p:embed/>
                </p:oleObj>
              </mc:Choice>
              <mc:Fallback>
                <p:oleObj name="Формула" r:id="rId5" imgW="190440" imgH="177480" progId="Equation.3">
                  <p:embed/>
                  <p:pic>
                    <p:nvPicPr>
                      <p:cNvPr id="0" name="Объект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20272" y="5274838"/>
                        <a:ext cx="1039812" cy="763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Управляющая кнопка: домой 10">
            <a:hlinkClick r:id="rId7" action="ppaction://hlinksldjump" highlightClick="1"/>
          </p:cNvPr>
          <p:cNvSpPr/>
          <p:nvPr/>
        </p:nvSpPr>
        <p:spPr>
          <a:xfrm>
            <a:off x="8515952" y="6209470"/>
            <a:ext cx="521192" cy="520525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2126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580112" y="2060848"/>
            <a:ext cx="3019678" cy="2475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Прямоугольник 4"/>
          <p:cNvSpPr/>
          <p:nvPr/>
        </p:nvSpPr>
        <p:spPr>
          <a:xfrm>
            <a:off x="213703" y="1628800"/>
            <a:ext cx="547260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>
                <a:latin typeface="Monotype Corsiva" panose="03010101010201010101" pitchFamily="66" charset="0"/>
              </a:rPr>
              <a:t>Урок сегодня завершен,</a:t>
            </a:r>
            <a:br>
              <a:rPr lang="ru-RU" sz="3200" dirty="0">
                <a:latin typeface="Monotype Corsiva" panose="03010101010201010101" pitchFamily="66" charset="0"/>
              </a:rPr>
            </a:br>
            <a:r>
              <a:rPr lang="ru-RU" sz="3200" dirty="0">
                <a:latin typeface="Monotype Corsiva" panose="03010101010201010101" pitchFamily="66" charset="0"/>
              </a:rPr>
              <a:t/>
            </a:r>
            <a:br>
              <a:rPr lang="ru-RU" sz="3200" dirty="0">
                <a:latin typeface="Monotype Corsiva" panose="03010101010201010101" pitchFamily="66" charset="0"/>
              </a:rPr>
            </a:br>
            <a:r>
              <a:rPr lang="ru-RU" sz="3200" dirty="0">
                <a:latin typeface="Monotype Corsiva" panose="03010101010201010101" pitchFamily="66" charset="0"/>
              </a:rPr>
              <a:t>Но каждый должен знать:</a:t>
            </a:r>
            <a:br>
              <a:rPr lang="ru-RU" sz="3200" dirty="0">
                <a:latin typeface="Monotype Corsiva" panose="03010101010201010101" pitchFamily="66" charset="0"/>
              </a:rPr>
            </a:br>
            <a:r>
              <a:rPr lang="ru-RU" sz="3200" dirty="0">
                <a:latin typeface="Monotype Corsiva" panose="03010101010201010101" pitchFamily="66" charset="0"/>
              </a:rPr>
              <a:t/>
            </a:r>
            <a:br>
              <a:rPr lang="ru-RU" sz="3200" dirty="0">
                <a:latin typeface="Monotype Corsiva" panose="03010101010201010101" pitchFamily="66" charset="0"/>
              </a:rPr>
            </a:br>
            <a:r>
              <a:rPr lang="ru-RU" sz="3200" dirty="0">
                <a:latin typeface="Monotype Corsiva" panose="03010101010201010101" pitchFamily="66" charset="0"/>
              </a:rPr>
              <a:t>Познание, упорство, труд,</a:t>
            </a:r>
            <a:br>
              <a:rPr lang="ru-RU" sz="3200" dirty="0">
                <a:latin typeface="Monotype Corsiva" panose="03010101010201010101" pitchFamily="66" charset="0"/>
              </a:rPr>
            </a:br>
            <a:r>
              <a:rPr lang="ru-RU" sz="3200" dirty="0">
                <a:latin typeface="Monotype Corsiva" panose="03010101010201010101" pitchFamily="66" charset="0"/>
              </a:rPr>
              <a:t/>
            </a:r>
            <a:br>
              <a:rPr lang="ru-RU" sz="3200" dirty="0">
                <a:latin typeface="Monotype Corsiva" panose="03010101010201010101" pitchFamily="66" charset="0"/>
              </a:rPr>
            </a:br>
            <a:r>
              <a:rPr lang="ru-RU" sz="3200" dirty="0">
                <a:latin typeface="Monotype Corsiva" panose="03010101010201010101" pitchFamily="66" charset="0"/>
              </a:rPr>
              <a:t>К прогрессу в жизни приведут!</a:t>
            </a:r>
            <a:br>
              <a:rPr lang="ru-RU" sz="3200" dirty="0">
                <a:latin typeface="Monotype Corsiva" panose="03010101010201010101" pitchFamily="66" charset="0"/>
              </a:rPr>
            </a:br>
            <a:r>
              <a:rPr lang="ru-RU" sz="3200" dirty="0">
                <a:latin typeface="Monotype Corsiva" panose="03010101010201010101" pitchFamily="66" charset="0"/>
              </a:rPr>
              <a:t/>
            </a:r>
            <a:br>
              <a:rPr lang="ru-RU" sz="3200" dirty="0">
                <a:latin typeface="Monotype Corsiva" panose="03010101010201010101" pitchFamily="66" charset="0"/>
              </a:rPr>
            </a:br>
            <a:endParaRPr lang="ru-RU" sz="3200" dirty="0"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3581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0068" y="376089"/>
            <a:ext cx="8680133" cy="61863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 smtClean="0"/>
              <a:t>Список литературы:</a:t>
            </a:r>
          </a:p>
          <a:p>
            <a:r>
              <a:rPr lang="ru-RU" dirty="0" smtClean="0"/>
              <a:t>1.Ковалева,Г.И., Мазурова Н.И. Геометрия. 7-9 классы: тесты для текущего </a:t>
            </a:r>
          </a:p>
          <a:p>
            <a:r>
              <a:rPr lang="ru-RU" dirty="0" smtClean="0"/>
              <a:t>и обобщающего контроля/ Г.И. Ковалева,  Н. И. Мазурова //Волгоград: Учитель.-2008</a:t>
            </a:r>
          </a:p>
          <a:p>
            <a:r>
              <a:rPr lang="ru-RU" dirty="0" smtClean="0"/>
              <a:t>2.Семенко Е.А., </a:t>
            </a:r>
            <a:r>
              <a:rPr lang="ru-RU" dirty="0" err="1" smtClean="0"/>
              <a:t>Крупецкий</a:t>
            </a:r>
            <a:r>
              <a:rPr lang="ru-RU" dirty="0" smtClean="0"/>
              <a:t> С.Л., Ларкин Г.Н. Тематический сборник заданий для </a:t>
            </a:r>
          </a:p>
          <a:p>
            <a:r>
              <a:rPr lang="ru-RU" dirty="0" smtClean="0"/>
              <a:t>подготовки к ЕГЭ по </a:t>
            </a:r>
            <a:r>
              <a:rPr lang="ru-RU" dirty="0" err="1" smtClean="0"/>
              <a:t>математие</a:t>
            </a:r>
            <a:r>
              <a:rPr lang="ru-RU" dirty="0" smtClean="0"/>
              <a:t>: 10-11 </a:t>
            </a:r>
            <a:r>
              <a:rPr lang="ru-RU" dirty="0" err="1" smtClean="0"/>
              <a:t>кл</a:t>
            </a:r>
            <a:r>
              <a:rPr lang="ru-RU" dirty="0" smtClean="0"/>
              <a:t>/ </a:t>
            </a:r>
            <a:r>
              <a:rPr lang="ru-RU" dirty="0" err="1" smtClean="0"/>
              <a:t>под.ред</a:t>
            </a:r>
            <a:r>
              <a:rPr lang="ru-RU" dirty="0" smtClean="0"/>
              <a:t>. Е.А. Семенко// М: Вента-Граф-2012</a:t>
            </a:r>
          </a:p>
          <a:p>
            <a:r>
              <a:rPr lang="ru-RU" dirty="0" smtClean="0"/>
              <a:t>3.Семенов А.В., Трепалин А.С., </a:t>
            </a:r>
            <a:r>
              <a:rPr lang="ru-RU" dirty="0" err="1" smtClean="0"/>
              <a:t>Кукса</a:t>
            </a:r>
            <a:r>
              <a:rPr lang="ru-RU" dirty="0" smtClean="0"/>
              <a:t> Е.А., Ященко И.В. ОГЭ. Математика: типовые </a:t>
            </a:r>
          </a:p>
          <a:p>
            <a:r>
              <a:rPr lang="ru-RU" dirty="0" smtClean="0"/>
              <a:t>экзаменационные варианты/</a:t>
            </a:r>
            <a:r>
              <a:rPr lang="ru-RU" dirty="0" err="1" smtClean="0"/>
              <a:t>под.ред</a:t>
            </a:r>
            <a:r>
              <a:rPr lang="ru-RU" dirty="0" smtClean="0"/>
              <a:t> И.В. Ященко// </a:t>
            </a:r>
          </a:p>
          <a:p>
            <a:r>
              <a:rPr lang="ru-RU" dirty="0" smtClean="0"/>
              <a:t>М.: «Национальное образование»-2015</a:t>
            </a:r>
          </a:p>
          <a:p>
            <a:r>
              <a:rPr lang="ru-RU" dirty="0" smtClean="0"/>
              <a:t>4</a:t>
            </a:r>
            <a:r>
              <a:rPr lang="ru-RU" dirty="0" smtClean="0">
                <a:hlinkClick r:id="rId2"/>
              </a:rPr>
              <a:t>. </a:t>
            </a:r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www.novoselica-rda.cv.ua/poisk/provedennya-nventarizacyi-zehttp</a:t>
            </a:r>
            <a:endParaRPr lang="ru-RU" dirty="0" smtClean="0"/>
          </a:p>
          <a:p>
            <a:r>
              <a:rPr lang="en-US" dirty="0" smtClean="0"/>
              <a:t>://do.gendocs.ru/docs/index-290390.htmlmel-naselenogo-punktu.html</a:t>
            </a:r>
            <a:endParaRPr lang="ru-RU" dirty="0" smtClean="0"/>
          </a:p>
          <a:p>
            <a:r>
              <a:rPr lang="ru-RU" dirty="0" smtClean="0"/>
              <a:t>5.</a:t>
            </a:r>
            <a:r>
              <a:rPr lang="ru-RU" dirty="0" smtClean="0">
                <a:hlinkClick r:id="rId3"/>
              </a:rPr>
              <a:t> </a:t>
            </a:r>
            <a:r>
              <a:rPr lang="en-US" dirty="0" smtClean="0">
                <a:hlinkClick r:id="rId3"/>
              </a:rPr>
              <a:t>http</a:t>
            </a:r>
            <a:r>
              <a:rPr lang="en-US" dirty="0">
                <a:hlinkClick r:id="rId3"/>
              </a:rPr>
              <a:t>://</a:t>
            </a:r>
            <a:r>
              <a:rPr lang="en-US" dirty="0" smtClean="0">
                <a:hlinkClick r:id="rId3"/>
              </a:rPr>
              <a:t>avkrasn.ru/article-215.html</a:t>
            </a:r>
            <a:endParaRPr lang="ru-RU" dirty="0"/>
          </a:p>
          <a:p>
            <a:r>
              <a:rPr lang="ru-RU" dirty="0" smtClean="0"/>
              <a:t>6.</a:t>
            </a:r>
            <a:r>
              <a:rPr lang="en-US" dirty="0" smtClean="0">
                <a:hlinkClick r:id="rId4"/>
              </a:rPr>
              <a:t>http</a:t>
            </a:r>
            <a:r>
              <a:rPr lang="en-US" dirty="0">
                <a:hlinkClick r:id="rId4"/>
              </a:rPr>
              <a:t>://go.mail.ru/search_images?q=%D0%BA%D0%BE%D0%BC%D0%BD%D0</a:t>
            </a:r>
            <a:r>
              <a:rPr lang="en-US" dirty="0" smtClean="0">
                <a:hlinkClick r:id="rId4"/>
              </a:rPr>
              <a:t>%</a:t>
            </a:r>
            <a:endParaRPr lang="ru-RU" dirty="0" smtClean="0"/>
          </a:p>
          <a:p>
            <a:r>
              <a:rPr lang="ru-RU" dirty="0" smtClean="0"/>
              <a:t>7.</a:t>
            </a:r>
            <a:r>
              <a:rPr lang="en-US" dirty="0" smtClean="0">
                <a:hlinkClick r:id="rId5"/>
              </a:rPr>
              <a:t>http</a:t>
            </a:r>
            <a:r>
              <a:rPr lang="en-US" dirty="0">
                <a:hlinkClick r:id="rId5"/>
              </a:rPr>
              <a:t>://go.mail.ru/search_images?q=%</a:t>
            </a:r>
            <a:r>
              <a:rPr lang="en-US" dirty="0" smtClean="0">
                <a:hlinkClick r:id="rId5"/>
              </a:rPr>
              <a:t>D1%81%D0%B0%D0%B</a:t>
            </a:r>
            <a:endParaRPr lang="ru-RU" dirty="0" smtClean="0">
              <a:hlinkClick r:id="rId5"/>
            </a:endParaRPr>
          </a:p>
          <a:p>
            <a:r>
              <a:rPr lang="en-US" dirty="0" smtClean="0">
                <a:hlinkClick r:id="rId5"/>
              </a:rPr>
              <a:t>4%D0%BE%D0%B2%D0%B0%D1%8F</a:t>
            </a:r>
            <a:r>
              <a:rPr lang="en-US" dirty="0">
                <a:hlinkClick r:id="rId5"/>
              </a:rPr>
              <a:t>+%</a:t>
            </a:r>
            <a:r>
              <a:rPr lang="en-US" dirty="0" smtClean="0">
                <a:hlinkClick r:id="rId5"/>
              </a:rPr>
              <a:t>D0%B4%D0%BE%D1%80%D</a:t>
            </a:r>
            <a:endParaRPr lang="ru-RU" dirty="0" smtClean="0">
              <a:hlinkClick r:id="rId5"/>
            </a:endParaRPr>
          </a:p>
          <a:p>
            <a:r>
              <a:rPr lang="ru-RU" dirty="0" smtClean="0"/>
              <a:t>8.</a:t>
            </a:r>
            <a:r>
              <a:rPr lang="en-US" dirty="0" smtClean="0">
                <a:hlinkClick r:id="rId6"/>
              </a:rPr>
              <a:t>http</a:t>
            </a:r>
            <a:r>
              <a:rPr lang="en-US" dirty="0">
                <a:hlinkClick r:id="rId6"/>
              </a:rPr>
              <a:t>://go.mail.ru/search_images?q=%D1%86%D0%B2%D0%B5%D1%82%D0</a:t>
            </a:r>
            <a:r>
              <a:rPr lang="en-US" dirty="0" smtClean="0">
                <a:hlinkClick r:id="rId6"/>
              </a:rPr>
              <a:t>%</a:t>
            </a:r>
            <a:endParaRPr lang="ru-RU" dirty="0" smtClean="0"/>
          </a:p>
          <a:p>
            <a:r>
              <a:rPr lang="ru-RU" dirty="0" smtClean="0"/>
              <a:t>9</a:t>
            </a:r>
            <a:r>
              <a:rPr lang="ru-RU" dirty="0" smtClean="0">
                <a:hlinkClick r:id="rId7"/>
              </a:rPr>
              <a:t>.</a:t>
            </a:r>
            <a:r>
              <a:rPr lang="en-US" dirty="0" smtClean="0">
                <a:hlinkClick r:id="rId7"/>
              </a:rPr>
              <a:t>http</a:t>
            </a:r>
            <a:r>
              <a:rPr lang="en-US" dirty="0">
                <a:hlinkClick r:id="rId7"/>
              </a:rPr>
              <a:t>://go.mail.ru/search_images?q=%</a:t>
            </a:r>
            <a:r>
              <a:rPr lang="en-US" dirty="0" smtClean="0">
                <a:hlinkClick r:id="rId7"/>
              </a:rPr>
              <a:t>D1%84%D1%83%D1%82%D0%B1%D0%BE%D0</a:t>
            </a:r>
            <a:endParaRPr lang="ru-RU" dirty="0" smtClean="0"/>
          </a:p>
          <a:p>
            <a:r>
              <a:rPr lang="ru-RU" dirty="0" smtClean="0"/>
              <a:t>10</a:t>
            </a:r>
            <a:r>
              <a:rPr lang="ru-RU" dirty="0" smtClean="0">
                <a:solidFill>
                  <a:schemeClr val="bg1"/>
                </a:solidFill>
              </a:rPr>
              <a:t>.</a:t>
            </a:r>
            <a:r>
              <a:rPr lang="en-US" dirty="0" smtClean="0">
                <a:solidFill>
                  <a:schemeClr val="bg1"/>
                </a:solidFill>
                <a:hlinkClick r:id="rId8"/>
              </a:rPr>
              <a:t>http</a:t>
            </a:r>
            <a:r>
              <a:rPr lang="en-US" dirty="0">
                <a:solidFill>
                  <a:schemeClr val="bg1"/>
                </a:solidFill>
                <a:hlinkClick r:id="rId8"/>
              </a:rPr>
              <a:t>://penzamama.ru/node/17004</a:t>
            </a:r>
            <a:endParaRPr lang="ru-RU" dirty="0">
              <a:solidFill>
                <a:schemeClr val="bg1"/>
              </a:solidFill>
            </a:endParaRPr>
          </a:p>
          <a:p>
            <a:r>
              <a:rPr lang="ru-RU" dirty="0" smtClean="0"/>
              <a:t>11.</a:t>
            </a:r>
            <a:r>
              <a:rPr lang="en-US" dirty="0" smtClean="0">
                <a:solidFill>
                  <a:schemeClr val="bg1"/>
                </a:solidFill>
                <a:hlinkClick r:id="rId9"/>
              </a:rPr>
              <a:t>http</a:t>
            </a:r>
            <a:r>
              <a:rPr lang="en-US" dirty="0">
                <a:solidFill>
                  <a:schemeClr val="bg1"/>
                </a:solidFill>
                <a:hlinkClick r:id="rId9"/>
              </a:rPr>
              <a:t>://</a:t>
            </a:r>
            <a:r>
              <a:rPr lang="en-US" dirty="0" smtClean="0">
                <a:solidFill>
                  <a:schemeClr val="bg1"/>
                </a:solidFill>
                <a:hlinkClick r:id="rId9"/>
              </a:rPr>
              <a:t>ul-scosh39.narod.ru/19_50.jpg</a:t>
            </a:r>
            <a:endParaRPr lang="ru-RU" dirty="0" smtClean="0">
              <a:solidFill>
                <a:schemeClr val="bg1"/>
              </a:solidFill>
            </a:endParaRPr>
          </a:p>
          <a:p>
            <a:r>
              <a:rPr lang="ru-RU" dirty="0" smtClean="0"/>
              <a:t>12</a:t>
            </a:r>
            <a:r>
              <a:rPr lang="ru-RU" u="sng" dirty="0" smtClean="0">
                <a:solidFill>
                  <a:schemeClr val="bg1"/>
                </a:solidFill>
                <a:hlinkClick r:id="rId10"/>
              </a:rPr>
              <a:t>.http</a:t>
            </a:r>
            <a:r>
              <a:rPr lang="ru-RU" u="sng" dirty="0">
                <a:solidFill>
                  <a:schemeClr val="bg1"/>
                </a:solidFill>
                <a:hlinkClick r:id="rId10"/>
              </a:rPr>
              <a:t>://allforchildren.ru/pictures/school21.php?page=7</a:t>
            </a:r>
            <a:endParaRPr lang="ru-RU" u="sng" dirty="0">
              <a:solidFill>
                <a:schemeClr val="bg1"/>
              </a:solidFill>
            </a:endParaRPr>
          </a:p>
          <a:p>
            <a:endParaRPr lang="ru-RU" dirty="0">
              <a:solidFill>
                <a:schemeClr val="bg1"/>
              </a:solidFill>
            </a:endParaRP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20043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7777481"/>
              </p:ext>
            </p:extLst>
          </p:nvPr>
        </p:nvGraphicFramePr>
        <p:xfrm>
          <a:off x="323528" y="260648"/>
          <a:ext cx="8640958" cy="6052777"/>
        </p:xfrm>
        <a:graphic>
          <a:graphicData uri="http://schemas.openxmlformats.org/drawingml/2006/table">
            <a:tbl>
              <a:tblPr/>
              <a:tblGrid>
                <a:gridCol w="2898903"/>
                <a:gridCol w="1148411"/>
                <a:gridCol w="1148411"/>
                <a:gridCol w="1148411"/>
                <a:gridCol w="1148411"/>
                <a:gridCol w="1148411"/>
              </a:tblGrid>
              <a:tr h="1716720">
                <a:tc>
                  <a:txBody>
                    <a:bodyPr/>
                    <a:lstStyle/>
                    <a:p>
                      <a:pPr lvl="0" algn="ctr" fontAlgn="b">
                        <a:lnSpc>
                          <a:spcPct val="150000"/>
                        </a:lnSpc>
                      </a:pPr>
                      <a:r>
                        <a:rPr lang="ru-RU" sz="3600" b="1" i="1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Сошное письмо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600" b="1" i="1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  <a:hlinkClick r:id="rId2" action="ppaction://hlinksldjump"/>
                        </a:rPr>
                        <a:t>10</a:t>
                      </a:r>
                      <a:endParaRPr lang="ru-RU" sz="3600" b="1" i="1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600" b="1" i="1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  <a:hlinkClick r:id="rId3" action="ppaction://hlinksldjump"/>
                        </a:rPr>
                        <a:t>20</a:t>
                      </a:r>
                      <a:endParaRPr lang="ru-RU" sz="3600" b="1" i="1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600" b="1" i="1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  <a:hlinkClick r:id="rId4" action="ppaction://hlinksldjump"/>
                        </a:rPr>
                        <a:t>30</a:t>
                      </a:r>
                      <a:endParaRPr lang="ru-RU" sz="3600" b="1" i="1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600" b="1" i="1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  <a:hlinkClick r:id="rId5" action="ppaction://hlinksldjump"/>
                        </a:rPr>
                        <a:t>40</a:t>
                      </a:r>
                      <a:endParaRPr lang="ru-RU" sz="3600" b="1" i="1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600" b="1" i="1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  <a:hlinkClick r:id="rId6" action="ppaction://hlinksldjump"/>
                        </a:rPr>
                        <a:t>50</a:t>
                      </a:r>
                      <a:endParaRPr lang="ru-RU" sz="3600" b="1" i="1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47878">
                <a:tc>
                  <a:txBody>
                    <a:bodyPr/>
                    <a:lstStyle/>
                    <a:p>
                      <a:pPr algn="ctr" fontAlgn="b"/>
                      <a:r>
                        <a:rPr lang="ru-RU" sz="36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Смотри и решай</a:t>
                      </a:r>
                      <a:endParaRPr lang="ru-RU" sz="3600" b="1" i="1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600" b="1" i="1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  <a:hlinkClick r:id="rId7" action="ppaction://hlinksldjump"/>
                        </a:rPr>
                        <a:t>10</a:t>
                      </a:r>
                      <a:endParaRPr lang="ru-RU" sz="3600" b="1" i="1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600" b="1" i="1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  <a:hlinkClick r:id="rId8" action="ppaction://hlinksldjump"/>
                        </a:rPr>
                        <a:t>20</a:t>
                      </a:r>
                      <a:endParaRPr lang="ru-RU" sz="3600" b="1" i="1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600" b="1" i="1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  <a:hlinkClick r:id="rId9" action="ppaction://hlinksldjump"/>
                        </a:rPr>
                        <a:t>30</a:t>
                      </a:r>
                      <a:endParaRPr lang="ru-RU" sz="3600" b="1" i="1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600" b="1" i="1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  <a:hlinkClick r:id="rId10" action="ppaction://hlinksldjump"/>
                        </a:rPr>
                        <a:t>40</a:t>
                      </a:r>
                      <a:endParaRPr lang="ru-RU" sz="3600" b="1" i="1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600" b="1" i="1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  <a:hlinkClick r:id="rId11" action="ppaction://hlinksldjump"/>
                        </a:rPr>
                        <a:t>50</a:t>
                      </a:r>
                      <a:endParaRPr lang="ru-RU" sz="3600" b="1" i="1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2109">
                <a:tc>
                  <a:txBody>
                    <a:bodyPr/>
                    <a:lstStyle/>
                    <a:p>
                      <a:pPr algn="ctr" fontAlgn="b"/>
                      <a:r>
                        <a:rPr lang="ru-RU" sz="3600" b="1" i="1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Геометрия </a:t>
                      </a:r>
                      <a:endParaRPr lang="ru-RU" sz="3600" b="1" i="1" u="none" strike="noStrike" dirty="0" smtClean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  <a:p>
                      <a:pPr algn="ctr" fontAlgn="b"/>
                      <a:r>
                        <a:rPr lang="ru-RU" sz="36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на клетчатой </a:t>
                      </a:r>
                      <a:r>
                        <a:rPr lang="ru-RU" sz="3600" b="1" i="1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бумаге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600" b="1" i="1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  <a:hlinkClick r:id="rId12" action="ppaction://hlinksldjump"/>
                        </a:rPr>
                        <a:t>10</a:t>
                      </a:r>
                      <a:endParaRPr lang="ru-RU" sz="3600" b="1" i="1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600" b="1" i="1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  <a:hlinkClick r:id="rId13" action="ppaction://hlinksldjump"/>
                        </a:rPr>
                        <a:t>20</a:t>
                      </a:r>
                      <a:endParaRPr lang="ru-RU" sz="3600" b="1" i="1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600" b="1" i="1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  <a:hlinkClick r:id="rId14" action="ppaction://hlinksldjump"/>
                        </a:rPr>
                        <a:t>30</a:t>
                      </a:r>
                      <a:endParaRPr lang="ru-RU" sz="3600" b="1" i="1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600" b="1" i="1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  <a:hlinkClick r:id="rId15" action="ppaction://hlinksldjump"/>
                        </a:rPr>
                        <a:t>40</a:t>
                      </a:r>
                      <a:endParaRPr lang="ru-RU" sz="3600" b="1" i="1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600" b="1" i="1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  <a:hlinkClick r:id="rId16" action="ppaction://hlinksldjump"/>
                        </a:rPr>
                        <a:t>50</a:t>
                      </a:r>
                      <a:endParaRPr lang="ru-RU" sz="3600" b="1" i="1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2734">
                <a:tc>
                  <a:txBody>
                    <a:bodyPr/>
                    <a:lstStyle/>
                    <a:p>
                      <a:pPr algn="ctr" fontAlgn="b"/>
                      <a:r>
                        <a:rPr lang="ru-RU" sz="36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Реальная математика</a:t>
                      </a:r>
                      <a:endParaRPr lang="ru-RU" sz="3600" b="1" i="1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600" b="1" i="1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  <a:hlinkClick r:id="rId17" action="ppaction://hlinksldjump"/>
                        </a:rPr>
                        <a:t>10</a:t>
                      </a:r>
                      <a:endParaRPr lang="ru-RU" sz="3600" b="1" i="1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600" b="1" i="1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  <a:hlinkClick r:id="rId18" action="ppaction://hlinksldjump"/>
                        </a:rPr>
                        <a:t>20</a:t>
                      </a:r>
                      <a:endParaRPr lang="ru-RU" sz="3600" b="1" i="1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600" b="1" i="1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  <a:hlinkClick r:id="rId19" action="ppaction://hlinksldjump"/>
                        </a:rPr>
                        <a:t>30</a:t>
                      </a:r>
                      <a:endParaRPr lang="ru-RU" sz="3600" b="1" i="1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600" b="1" i="1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  <a:hlinkClick r:id="rId20" action="ppaction://hlinksldjump"/>
                        </a:rPr>
                        <a:t>40</a:t>
                      </a:r>
                      <a:endParaRPr lang="ru-RU" sz="3600" b="1" i="1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600" b="1" i="1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  <a:hlinkClick r:id="rId21" action="ppaction://hlinksldjump"/>
                        </a:rPr>
                        <a:t>50</a:t>
                      </a:r>
                      <a:endParaRPr lang="ru-RU" sz="3600" b="1" i="1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Управляющая кнопка: справка 7">
            <a:hlinkClick r:id="" action="ppaction://hlinkshowjump?jump=nextslide" highlightClick="1"/>
          </p:cNvPr>
          <p:cNvSpPr/>
          <p:nvPr/>
        </p:nvSpPr>
        <p:spPr>
          <a:xfrm>
            <a:off x="323528" y="692696"/>
            <a:ext cx="322336" cy="260604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4067944" y="6400341"/>
            <a:ext cx="14061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latin typeface="Arial Narrow" panose="020B0606020202030204" pitchFamily="34" charset="0"/>
                <a:hlinkClick r:id="rId22" action="ppaction://hlinksldjump"/>
              </a:rPr>
              <a:t>Конец игры</a:t>
            </a:r>
            <a:endParaRPr lang="ru-RU" sz="2000" b="1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3687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Учащийся\Desktop\85079_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49263" y="332656"/>
            <a:ext cx="3810000" cy="5619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211960" y="1412776"/>
            <a:ext cx="4666662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dirty="0" smtClean="0">
                <a:latin typeface="Arial Narrow" panose="020B0606020202030204" pitchFamily="34" charset="0"/>
              </a:rPr>
              <a:t>Книга </a:t>
            </a:r>
            <a:r>
              <a:rPr lang="ru-RU" sz="3200" dirty="0">
                <a:latin typeface="Arial Narrow" panose="020B0606020202030204" pitchFamily="34" charset="0"/>
              </a:rPr>
              <a:t>вышла в России </a:t>
            </a:r>
            <a:endParaRPr lang="ru-RU" sz="3200" dirty="0" smtClean="0">
              <a:latin typeface="Arial Narrow" panose="020B0606020202030204" pitchFamily="34" charset="0"/>
            </a:endParaRPr>
          </a:p>
          <a:p>
            <a:pPr algn="ctr"/>
            <a:r>
              <a:rPr lang="ru-RU" sz="3200" dirty="0" smtClean="0">
                <a:latin typeface="Arial Narrow" panose="020B0606020202030204" pitchFamily="34" charset="0"/>
              </a:rPr>
              <a:t>в </a:t>
            </a:r>
            <a:r>
              <a:rPr lang="ru-RU" sz="3200" dirty="0">
                <a:latin typeface="Arial Narrow" panose="020B0606020202030204" pitchFamily="34" charset="0"/>
              </a:rPr>
              <a:t>1629 году</a:t>
            </a:r>
            <a:r>
              <a:rPr lang="ru-RU" sz="3200" dirty="0" smtClean="0">
                <a:latin typeface="Arial Narrow" panose="020B0606020202030204" pitchFamily="34" charset="0"/>
              </a:rPr>
              <a:t>.</a:t>
            </a:r>
          </a:p>
          <a:p>
            <a:pPr algn="ctr"/>
            <a:r>
              <a:rPr lang="ru-RU" sz="3200" dirty="0" smtClean="0">
                <a:latin typeface="Arial Narrow" panose="020B0606020202030204" pitchFamily="34" charset="0"/>
              </a:rPr>
              <a:t> Руководство по измерению </a:t>
            </a:r>
          </a:p>
          <a:p>
            <a:pPr algn="ctr"/>
            <a:r>
              <a:rPr lang="ru-RU" sz="3200" dirty="0" smtClean="0">
                <a:latin typeface="Arial Narrow" panose="020B0606020202030204" pitchFamily="34" charset="0"/>
              </a:rPr>
              <a:t>земельных площадей</a:t>
            </a:r>
            <a:endParaRPr lang="ru-RU" sz="3200" dirty="0">
              <a:latin typeface="Arial Narrow" panose="020B0606020202030204" pitchFamily="34" charset="0"/>
            </a:endParaRPr>
          </a:p>
        </p:txBody>
      </p:sp>
      <p:sp>
        <p:nvSpPr>
          <p:cNvPr id="5" name="Управляющая кнопка: домой 4">
            <a:hlinkClick r:id="rId3" action="ppaction://hlinksldjump" highlightClick="1"/>
          </p:cNvPr>
          <p:cNvSpPr/>
          <p:nvPr/>
        </p:nvSpPr>
        <p:spPr>
          <a:xfrm>
            <a:off x="8158542" y="6093296"/>
            <a:ext cx="720080" cy="644946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8030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Группа 14"/>
          <p:cNvGrpSpPr/>
          <p:nvPr/>
        </p:nvGrpSpPr>
        <p:grpSpPr>
          <a:xfrm>
            <a:off x="1166073" y="67311"/>
            <a:ext cx="5256584" cy="2952328"/>
            <a:chOff x="739855" y="1094460"/>
            <a:chExt cx="4134477" cy="2262538"/>
          </a:xfrm>
        </p:grpSpPr>
        <p:cxnSp>
          <p:nvCxnSpPr>
            <p:cNvPr id="5" name="Прямая соединительная линия 4"/>
            <p:cNvCxnSpPr/>
            <p:nvPr/>
          </p:nvCxnSpPr>
          <p:spPr>
            <a:xfrm flipH="1">
              <a:off x="1043608" y="1484784"/>
              <a:ext cx="1368152" cy="158417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Прямая соединительная линия 6"/>
            <p:cNvCxnSpPr/>
            <p:nvPr/>
          </p:nvCxnSpPr>
          <p:spPr>
            <a:xfrm flipH="1">
              <a:off x="1043608" y="3068960"/>
              <a:ext cx="3520008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Прямая соединительная линия 8"/>
            <p:cNvCxnSpPr/>
            <p:nvPr/>
          </p:nvCxnSpPr>
          <p:spPr>
            <a:xfrm>
              <a:off x="2411760" y="1484784"/>
              <a:ext cx="2151856" cy="158417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 flipH="1">
              <a:off x="1043608" y="2098429"/>
              <a:ext cx="2215959" cy="970531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Дуга 12"/>
            <p:cNvSpPr/>
            <p:nvPr/>
          </p:nvSpPr>
          <p:spPr>
            <a:xfrm rot="19791114">
              <a:off x="1001586" y="2749706"/>
              <a:ext cx="648072" cy="485266"/>
            </a:xfrm>
            <a:prstGeom prst="arc">
              <a:avLst>
                <a:gd name="adj1" fmla="val 18550849"/>
                <a:gd name="adj2" fmla="val 2878453"/>
              </a:avLst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739855" y="2895333"/>
              <a:ext cx="3674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b="1" dirty="0" smtClean="0">
                  <a:latin typeface="Arial Narrow" panose="020B0606020202030204" pitchFamily="34" charset="0"/>
                </a:rPr>
                <a:t>А</a:t>
              </a:r>
              <a:endParaRPr lang="ru-RU" sz="2400" b="1" dirty="0">
                <a:latin typeface="Arial Narrow" panose="020B0606020202030204" pitchFamily="34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2228056" y="1094460"/>
              <a:ext cx="3674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b="1" dirty="0" smtClean="0">
                  <a:latin typeface="Arial Narrow" panose="020B0606020202030204" pitchFamily="34" charset="0"/>
                </a:rPr>
                <a:t>В</a:t>
              </a:r>
              <a:endParaRPr lang="ru-RU" sz="2400" b="1" dirty="0">
                <a:latin typeface="Arial Narrow" panose="020B0606020202030204" pitchFamily="34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3215649" y="1743199"/>
              <a:ext cx="3674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>
                  <a:latin typeface="Arial Narrow" panose="020B0606020202030204" pitchFamily="34" charset="0"/>
                </a:rPr>
                <a:t>D</a:t>
              </a:r>
              <a:endParaRPr lang="ru-RU" sz="2400" b="1" dirty="0">
                <a:latin typeface="Arial Narrow" panose="020B0606020202030204" pitchFamily="34" charset="0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4506924" y="2893512"/>
              <a:ext cx="3674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>
                  <a:latin typeface="Arial Narrow" panose="020B0606020202030204" pitchFamily="34" charset="0"/>
                </a:rPr>
                <a:t>C</a:t>
              </a:r>
              <a:endParaRPr lang="ru-RU" sz="2400" b="1" dirty="0">
                <a:latin typeface="Arial Narrow" panose="020B0606020202030204" pitchFamily="34" charset="0"/>
              </a:endParaRPr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3058175" y="3024495"/>
            <a:ext cx="574461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Arial Narrow" panose="020B0606020202030204" pitchFamily="34" charset="0"/>
              </a:rPr>
              <a:t>AD-</a:t>
            </a:r>
            <a:r>
              <a:rPr lang="ru-RU" sz="3200" dirty="0" smtClean="0">
                <a:latin typeface="Arial Narrow" panose="020B0606020202030204" pitchFamily="34" charset="0"/>
              </a:rPr>
              <a:t>биссектриса</a:t>
            </a:r>
          </a:p>
          <a:p>
            <a:r>
              <a:rPr lang="ru-RU" sz="3200" dirty="0" smtClean="0">
                <a:latin typeface="Arial Narrow" panose="020B0606020202030204" pitchFamily="34" charset="0"/>
              </a:rPr>
              <a:t>АС=2АВ.</a:t>
            </a:r>
          </a:p>
          <a:p>
            <a:r>
              <a:rPr lang="ru-RU" sz="3200" dirty="0" smtClean="0">
                <a:latin typeface="Arial Narrow" panose="020B0606020202030204" pitchFamily="34" charset="0"/>
              </a:rPr>
              <a:t>Чему равно отношение            ? </a:t>
            </a:r>
            <a:endParaRPr lang="ru-RU" sz="3200" dirty="0">
              <a:latin typeface="Arial Narrow" panose="020B0606020202030204" pitchFamily="34" charset="0"/>
            </a:endParaRPr>
          </a:p>
        </p:txBody>
      </p:sp>
      <p:graphicFrame>
        <p:nvGraphicFramePr>
          <p:cNvPr id="23" name="Объект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10761055"/>
              </p:ext>
            </p:extLst>
          </p:nvPr>
        </p:nvGraphicFramePr>
        <p:xfrm>
          <a:off x="7020272" y="3809325"/>
          <a:ext cx="738349" cy="10676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1" name="Формула" r:id="rId3" imgW="368280" imgH="431640" progId="Equation.3">
                  <p:embed/>
                </p:oleObj>
              </mc:Choice>
              <mc:Fallback>
                <p:oleObj name="Формула" r:id="rId3" imgW="368280" imgH="431640" progId="Equation.3">
                  <p:embed/>
                  <p:pic>
                    <p:nvPicPr>
                      <p:cNvPr id="0" name="Объект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20272" y="3809325"/>
                        <a:ext cx="738349" cy="106763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TextBox 25"/>
          <p:cNvSpPr txBox="1"/>
          <p:nvPr/>
        </p:nvSpPr>
        <p:spPr>
          <a:xfrm>
            <a:off x="4073553" y="5207818"/>
            <a:ext cx="82907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i="1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0,5</a:t>
            </a:r>
            <a:endParaRPr lang="ru-RU" sz="4400" b="1" i="1" dirty="0">
              <a:solidFill>
                <a:srgbClr val="FF0000"/>
              </a:solidFill>
              <a:latin typeface="Arial Narrow" panose="020B0606020202030204" pitchFamily="34" charset="0"/>
            </a:endParaRPr>
          </a:p>
        </p:txBody>
      </p:sp>
      <p:sp>
        <p:nvSpPr>
          <p:cNvPr id="27" name="Управляющая кнопка: домой 26">
            <a:hlinkClick r:id="rId5" action="ppaction://hlinksldjump" highlightClick="1"/>
          </p:cNvPr>
          <p:cNvSpPr/>
          <p:nvPr/>
        </p:nvSpPr>
        <p:spPr>
          <a:xfrm>
            <a:off x="8532440" y="6209470"/>
            <a:ext cx="521192" cy="520525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8" name="Группа 27"/>
          <p:cNvGrpSpPr/>
          <p:nvPr/>
        </p:nvGrpSpPr>
        <p:grpSpPr>
          <a:xfrm>
            <a:off x="539553" y="4796102"/>
            <a:ext cx="3529790" cy="1333306"/>
            <a:chOff x="1039381" y="4876164"/>
            <a:chExt cx="2976738" cy="1205024"/>
          </a:xfrm>
        </p:grpSpPr>
        <p:sp>
          <p:nvSpPr>
            <p:cNvPr id="24" name="TextBox 23"/>
            <p:cNvSpPr txBox="1"/>
            <p:nvPr/>
          </p:nvSpPr>
          <p:spPr>
            <a:xfrm>
              <a:off x="2426081" y="5303900"/>
              <a:ext cx="1590038" cy="63977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4000" b="1" i="1" dirty="0" smtClean="0">
                  <a:solidFill>
                    <a:srgbClr val="FF0000"/>
                  </a:solidFill>
                  <a:latin typeface="Arial Narrow" panose="020B0606020202030204" pitchFamily="34" charset="0"/>
                </a:rPr>
                <a:t>Ответ:</a:t>
              </a:r>
              <a:endParaRPr lang="ru-RU" sz="4000" b="1" i="1" dirty="0">
                <a:solidFill>
                  <a:srgbClr val="FF0000"/>
                </a:solidFill>
                <a:latin typeface="Arial Narrow" panose="020B0606020202030204" pitchFamily="34" charset="0"/>
              </a:endParaRPr>
            </a:p>
          </p:txBody>
        </p:sp>
        <p:pic>
          <p:nvPicPr>
            <p:cNvPr id="29" name="Рисунок 28" descr="http://funforkids.ru/pictures/school3/school03008.jpg"/>
            <p:cNvPicPr/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39381" y="4876164"/>
              <a:ext cx="1156414" cy="12050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20" name="Picture 5" descr="http://funforkids.ru/pictures/school21/school21096.png"/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029694" y="403630"/>
            <a:ext cx="1657105" cy="241315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2495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</p:childTnLst>
        </p:cTn>
      </p:par>
    </p:tnLst>
    <p:bldLst>
      <p:bldP spid="19" grpId="0"/>
      <p:bldP spid="2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Группа 4"/>
          <p:cNvGrpSpPr/>
          <p:nvPr/>
        </p:nvGrpSpPr>
        <p:grpSpPr>
          <a:xfrm>
            <a:off x="539553" y="4796102"/>
            <a:ext cx="3529790" cy="1333306"/>
            <a:chOff x="1039381" y="4876164"/>
            <a:chExt cx="2976738" cy="1205024"/>
          </a:xfrm>
        </p:grpSpPr>
        <p:sp>
          <p:nvSpPr>
            <p:cNvPr id="6" name="TextBox 5"/>
            <p:cNvSpPr txBox="1"/>
            <p:nvPr/>
          </p:nvSpPr>
          <p:spPr>
            <a:xfrm>
              <a:off x="2426081" y="5303900"/>
              <a:ext cx="1590038" cy="63977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4000" b="1" i="1" dirty="0" smtClean="0">
                  <a:solidFill>
                    <a:srgbClr val="FF0000"/>
                  </a:solidFill>
                  <a:latin typeface="Arial Narrow" panose="020B0606020202030204" pitchFamily="34" charset="0"/>
                </a:rPr>
                <a:t>Ответ:</a:t>
              </a:r>
              <a:endParaRPr lang="ru-RU" sz="4000" b="1" i="1" dirty="0">
                <a:solidFill>
                  <a:srgbClr val="FF0000"/>
                </a:solidFill>
                <a:latin typeface="Arial Narrow" panose="020B0606020202030204" pitchFamily="34" charset="0"/>
              </a:endParaRPr>
            </a:p>
          </p:txBody>
        </p:sp>
        <p:pic>
          <p:nvPicPr>
            <p:cNvPr id="7" name="Рисунок 6" descr="http://funforkids.ru/pictures/school3/school03008.jpg"/>
            <p:cNvPicPr/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39381" y="4876164"/>
              <a:ext cx="1156414" cy="12050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8" name="TextBox 7"/>
          <p:cNvSpPr txBox="1"/>
          <p:nvPr/>
        </p:nvSpPr>
        <p:spPr>
          <a:xfrm>
            <a:off x="594138" y="2564904"/>
            <a:ext cx="8204490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latin typeface="Arial Narrow" panose="020B0606020202030204" pitchFamily="34" charset="0"/>
              </a:rPr>
              <a:t>Чтобы разделить треугольник на два треугольника</a:t>
            </a:r>
          </a:p>
          <a:p>
            <a:r>
              <a:rPr lang="ru-RU" sz="3200" dirty="0" smtClean="0">
                <a:latin typeface="Arial Narrow" panose="020B0606020202030204" pitchFamily="34" charset="0"/>
              </a:rPr>
              <a:t> равной площади, нужно провести…</a:t>
            </a:r>
            <a:endParaRPr lang="ru-RU" sz="3200" dirty="0">
              <a:latin typeface="Arial Narrow" panose="020B060602020203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073553" y="5207818"/>
            <a:ext cx="214834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i="1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медиану</a:t>
            </a:r>
            <a:endParaRPr lang="ru-RU" sz="4400" b="1" i="1" dirty="0">
              <a:solidFill>
                <a:srgbClr val="FF0000"/>
              </a:solidFill>
              <a:latin typeface="Arial Narrow" panose="020B0606020202030204" pitchFamily="34" charset="0"/>
            </a:endParaRPr>
          </a:p>
        </p:txBody>
      </p:sp>
      <p:sp>
        <p:nvSpPr>
          <p:cNvPr id="10" name="Управляющая кнопка: домой 9">
            <a:hlinkClick r:id="rId3" action="ppaction://hlinksldjump" highlightClick="1"/>
          </p:cNvPr>
          <p:cNvSpPr/>
          <p:nvPr/>
        </p:nvSpPr>
        <p:spPr>
          <a:xfrm>
            <a:off x="8532440" y="6209470"/>
            <a:ext cx="521192" cy="520525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2" name="Picture 5" descr="http://funforkids.ru/pictures/school21/school21096.pn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875335" y="260648"/>
            <a:ext cx="1657105" cy="241315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1973996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8" name="Группа 57"/>
          <p:cNvGrpSpPr/>
          <p:nvPr/>
        </p:nvGrpSpPr>
        <p:grpSpPr>
          <a:xfrm>
            <a:off x="429883" y="30331"/>
            <a:ext cx="5256584" cy="2963978"/>
            <a:chOff x="1166073" y="134046"/>
            <a:chExt cx="5256584" cy="2963978"/>
          </a:xfrm>
        </p:grpSpPr>
        <p:grpSp>
          <p:nvGrpSpPr>
            <p:cNvPr id="44" name="Группа 43"/>
            <p:cNvGrpSpPr/>
            <p:nvPr/>
          </p:nvGrpSpPr>
          <p:grpSpPr>
            <a:xfrm>
              <a:off x="1166073" y="134046"/>
              <a:ext cx="5256584" cy="2952328"/>
              <a:chOff x="1166073" y="134046"/>
              <a:chExt cx="5256584" cy="2952328"/>
            </a:xfrm>
          </p:grpSpPr>
          <p:grpSp>
            <p:nvGrpSpPr>
              <p:cNvPr id="4" name="Группа 3"/>
              <p:cNvGrpSpPr/>
              <p:nvPr/>
            </p:nvGrpSpPr>
            <p:grpSpPr>
              <a:xfrm>
                <a:off x="1166073" y="134046"/>
                <a:ext cx="5256584" cy="2952328"/>
                <a:chOff x="739855" y="1094460"/>
                <a:chExt cx="4134477" cy="2262538"/>
              </a:xfrm>
            </p:grpSpPr>
            <p:cxnSp>
              <p:nvCxnSpPr>
                <p:cNvPr id="5" name="Прямая соединительная линия 4"/>
                <p:cNvCxnSpPr/>
                <p:nvPr/>
              </p:nvCxnSpPr>
              <p:spPr>
                <a:xfrm flipH="1">
                  <a:off x="1043608" y="1484784"/>
                  <a:ext cx="1368152" cy="1584176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" name="Прямая соединительная линия 5"/>
                <p:cNvCxnSpPr/>
                <p:nvPr/>
              </p:nvCxnSpPr>
              <p:spPr>
                <a:xfrm flipH="1">
                  <a:off x="1043608" y="3068960"/>
                  <a:ext cx="3520008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" name="Прямая соединительная линия 6"/>
                <p:cNvCxnSpPr/>
                <p:nvPr/>
              </p:nvCxnSpPr>
              <p:spPr>
                <a:xfrm>
                  <a:off x="2411760" y="1484784"/>
                  <a:ext cx="2151856" cy="1584176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" name="Прямая соединительная линия 7"/>
                <p:cNvCxnSpPr/>
                <p:nvPr/>
              </p:nvCxnSpPr>
              <p:spPr>
                <a:xfrm flipH="1">
                  <a:off x="1043608" y="2098429"/>
                  <a:ext cx="2215959" cy="970531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0" name="TextBox 9"/>
                <p:cNvSpPr txBox="1"/>
                <p:nvPr/>
              </p:nvSpPr>
              <p:spPr>
                <a:xfrm>
                  <a:off x="739855" y="2895333"/>
                  <a:ext cx="367408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ru-RU" sz="2400" b="1" dirty="0" smtClean="0">
                      <a:latin typeface="Arial Narrow" panose="020B0606020202030204" pitchFamily="34" charset="0"/>
                    </a:rPr>
                    <a:t>А</a:t>
                  </a:r>
                  <a:endParaRPr lang="ru-RU" sz="2400" b="1" dirty="0">
                    <a:latin typeface="Arial Narrow" panose="020B0606020202030204" pitchFamily="34" charset="0"/>
                  </a:endParaRPr>
                </a:p>
              </p:txBody>
            </p:sp>
            <p:sp>
              <p:nvSpPr>
                <p:cNvPr id="11" name="TextBox 10"/>
                <p:cNvSpPr txBox="1"/>
                <p:nvPr/>
              </p:nvSpPr>
              <p:spPr>
                <a:xfrm>
                  <a:off x="2228056" y="1094460"/>
                  <a:ext cx="367408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ru-RU" sz="2400" b="1" dirty="0" smtClean="0">
                      <a:latin typeface="Arial Narrow" panose="020B0606020202030204" pitchFamily="34" charset="0"/>
                    </a:rPr>
                    <a:t>В</a:t>
                  </a:r>
                  <a:endParaRPr lang="ru-RU" sz="2400" b="1" dirty="0">
                    <a:latin typeface="Arial Narrow" panose="020B0606020202030204" pitchFamily="34" charset="0"/>
                  </a:endParaRPr>
                </a:p>
              </p:txBody>
            </p:sp>
            <p:sp>
              <p:nvSpPr>
                <p:cNvPr id="12" name="TextBox 11"/>
                <p:cNvSpPr txBox="1"/>
                <p:nvPr/>
              </p:nvSpPr>
              <p:spPr>
                <a:xfrm>
                  <a:off x="3115077" y="1773439"/>
                  <a:ext cx="288979" cy="35380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400" b="1" dirty="0" smtClean="0">
                      <a:latin typeface="Arial Narrow" panose="020B0606020202030204" pitchFamily="34" charset="0"/>
                    </a:rPr>
                    <a:t>K</a:t>
                  </a:r>
                  <a:endParaRPr lang="ru-RU" sz="2400" b="1" dirty="0">
                    <a:latin typeface="Arial Narrow" panose="020B0606020202030204" pitchFamily="34" charset="0"/>
                  </a:endParaRPr>
                </a:p>
              </p:txBody>
            </p:sp>
            <p:sp>
              <p:nvSpPr>
                <p:cNvPr id="13" name="TextBox 12"/>
                <p:cNvSpPr txBox="1"/>
                <p:nvPr/>
              </p:nvSpPr>
              <p:spPr>
                <a:xfrm>
                  <a:off x="4506924" y="2893512"/>
                  <a:ext cx="367408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400" b="1" dirty="0" smtClean="0">
                      <a:latin typeface="Arial Narrow" panose="020B0606020202030204" pitchFamily="34" charset="0"/>
                    </a:rPr>
                    <a:t>C</a:t>
                  </a:r>
                  <a:endParaRPr lang="ru-RU" sz="2400" b="1" dirty="0">
                    <a:latin typeface="Arial Narrow" panose="020B0606020202030204" pitchFamily="34" charset="0"/>
                  </a:endParaRPr>
                </a:p>
              </p:txBody>
            </p:sp>
          </p:grpSp>
          <p:cxnSp>
            <p:nvCxnSpPr>
              <p:cNvPr id="40" name="Прямая соединительная линия 39"/>
              <p:cNvCxnSpPr/>
              <p:nvPr/>
            </p:nvCxnSpPr>
            <p:spPr>
              <a:xfrm flipH="1">
                <a:off x="4045824" y="1331614"/>
                <a:ext cx="166136" cy="81162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Прямая соединительная линия 42"/>
              <p:cNvCxnSpPr/>
              <p:nvPr/>
            </p:nvCxnSpPr>
            <p:spPr>
              <a:xfrm>
                <a:off x="4046629" y="1412776"/>
                <a:ext cx="165331" cy="116566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6" name="Прямая соединительная линия 45"/>
            <p:cNvCxnSpPr/>
            <p:nvPr/>
          </p:nvCxnSpPr>
          <p:spPr>
            <a:xfrm>
              <a:off x="3294364" y="626165"/>
              <a:ext cx="0" cy="208435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Прямая соединительная линия 48"/>
            <p:cNvCxnSpPr/>
            <p:nvPr/>
          </p:nvCxnSpPr>
          <p:spPr>
            <a:xfrm flipH="1">
              <a:off x="3058175" y="2481583"/>
              <a:ext cx="236189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Прямая соединительная линия 49"/>
            <p:cNvCxnSpPr/>
            <p:nvPr/>
          </p:nvCxnSpPr>
          <p:spPr>
            <a:xfrm flipH="1" flipV="1">
              <a:off x="3061877" y="2483959"/>
              <a:ext cx="1" cy="226561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Прямая соединительная линия 53"/>
            <p:cNvCxnSpPr/>
            <p:nvPr/>
          </p:nvCxnSpPr>
          <p:spPr>
            <a:xfrm>
              <a:off x="3286020" y="643370"/>
              <a:ext cx="1027783" cy="2067151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TextBox 55"/>
            <p:cNvSpPr txBox="1"/>
            <p:nvPr/>
          </p:nvSpPr>
          <p:spPr>
            <a:xfrm>
              <a:off x="3067287" y="2636359"/>
              <a:ext cx="3674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>
                  <a:latin typeface="Arial Narrow" panose="020B0606020202030204" pitchFamily="34" charset="0"/>
                </a:rPr>
                <a:t>D</a:t>
              </a:r>
              <a:endParaRPr lang="ru-RU" sz="2400" b="1" dirty="0">
                <a:latin typeface="Arial Narrow" panose="020B0606020202030204" pitchFamily="34" charset="0"/>
              </a:endParaRP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4130099" y="2622333"/>
              <a:ext cx="39466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>
                  <a:latin typeface="Arial Narrow" panose="020B0606020202030204" pitchFamily="34" charset="0"/>
                </a:rPr>
                <a:t>M</a:t>
              </a:r>
              <a:endParaRPr lang="ru-RU" sz="2400" b="1" dirty="0">
                <a:latin typeface="Arial Narrow" panose="020B0606020202030204" pitchFamily="34" charset="0"/>
              </a:endParaRPr>
            </a:p>
          </p:txBody>
        </p:sp>
      </p:grpSp>
      <p:sp>
        <p:nvSpPr>
          <p:cNvPr id="61" name="TextBox 60"/>
          <p:cNvSpPr txBox="1"/>
          <p:nvPr/>
        </p:nvSpPr>
        <p:spPr>
          <a:xfrm>
            <a:off x="904579" y="3086374"/>
            <a:ext cx="6282489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latin typeface="Arial Narrow" panose="020B0606020202030204" pitchFamily="34" charset="0"/>
              </a:rPr>
              <a:t>Площадь данного треугольника можно</a:t>
            </a:r>
          </a:p>
          <a:p>
            <a:r>
              <a:rPr lang="ru-RU" sz="3200" dirty="0" smtClean="0">
                <a:latin typeface="Arial Narrow" panose="020B0606020202030204" pitchFamily="34" charset="0"/>
              </a:rPr>
              <a:t> вычислить по формуле…</a:t>
            </a:r>
            <a:endParaRPr lang="ru-RU" sz="3200" dirty="0">
              <a:latin typeface="Arial Narrow" panose="020B0606020202030204" pitchFamily="34" charset="0"/>
            </a:endParaRPr>
          </a:p>
        </p:txBody>
      </p:sp>
      <p:grpSp>
        <p:nvGrpSpPr>
          <p:cNvPr id="69" name="Группа 68"/>
          <p:cNvGrpSpPr/>
          <p:nvPr/>
        </p:nvGrpSpPr>
        <p:grpSpPr>
          <a:xfrm>
            <a:off x="539553" y="4796102"/>
            <a:ext cx="3529790" cy="1333306"/>
            <a:chOff x="1039381" y="4876164"/>
            <a:chExt cx="2976738" cy="1205024"/>
          </a:xfrm>
        </p:grpSpPr>
        <p:sp>
          <p:nvSpPr>
            <p:cNvPr id="70" name="TextBox 69"/>
            <p:cNvSpPr txBox="1"/>
            <p:nvPr/>
          </p:nvSpPr>
          <p:spPr>
            <a:xfrm>
              <a:off x="2426081" y="5303900"/>
              <a:ext cx="1590038" cy="63977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4000" b="1" i="1" dirty="0" smtClean="0">
                  <a:solidFill>
                    <a:srgbClr val="FF0000"/>
                  </a:solidFill>
                  <a:latin typeface="Arial Narrow" panose="020B0606020202030204" pitchFamily="34" charset="0"/>
                </a:rPr>
                <a:t>Ответ:</a:t>
              </a:r>
              <a:endParaRPr lang="ru-RU" sz="4000" b="1" i="1" dirty="0">
                <a:solidFill>
                  <a:srgbClr val="FF0000"/>
                </a:solidFill>
                <a:latin typeface="Arial Narrow" panose="020B0606020202030204" pitchFamily="34" charset="0"/>
              </a:endParaRPr>
            </a:p>
          </p:txBody>
        </p:sp>
        <p:pic>
          <p:nvPicPr>
            <p:cNvPr id="71" name="Рисунок 70" descr="http://funforkids.ru/pictures/school3/school03008.jpg"/>
            <p:cNvPicPr/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39381" y="4876164"/>
              <a:ext cx="1156414" cy="12050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aphicFrame>
        <p:nvGraphicFramePr>
          <p:cNvPr id="73" name="Объект 7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7925986"/>
              </p:ext>
            </p:extLst>
          </p:nvPr>
        </p:nvGraphicFramePr>
        <p:xfrm>
          <a:off x="5452905" y="3601099"/>
          <a:ext cx="2727844" cy="8996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85" name="Формула" r:id="rId4" imgW="1193760" imgH="393480" progId="Equation.3">
                  <p:embed/>
                </p:oleObj>
              </mc:Choice>
              <mc:Fallback>
                <p:oleObj name="Формула" r:id="rId4" imgW="119376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452905" y="3601099"/>
                        <a:ext cx="2727844" cy="89960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4" name="Объект 7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13902211"/>
              </p:ext>
            </p:extLst>
          </p:nvPr>
        </p:nvGraphicFramePr>
        <p:xfrm>
          <a:off x="5457710" y="4653136"/>
          <a:ext cx="2378075" cy="465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86" name="Формула" r:id="rId6" imgW="1041120" imgH="203040" progId="Equation.3">
                  <p:embed/>
                </p:oleObj>
              </mc:Choice>
              <mc:Fallback>
                <p:oleObj name="Формула" r:id="rId6" imgW="1041120" imgH="203040" progId="Equation.3">
                  <p:embed/>
                  <p:pic>
                    <p:nvPicPr>
                      <p:cNvPr id="0" name="Объект 7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57710" y="4653136"/>
                        <a:ext cx="2378075" cy="465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5" name="Объект 7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40095188"/>
              </p:ext>
            </p:extLst>
          </p:nvPr>
        </p:nvGraphicFramePr>
        <p:xfrm>
          <a:off x="5452905" y="5269373"/>
          <a:ext cx="2668588" cy="900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87" name="Формула" r:id="rId8" imgW="1168200" imgH="393480" progId="Equation.3">
                  <p:embed/>
                </p:oleObj>
              </mc:Choice>
              <mc:Fallback>
                <p:oleObj name="Формула" r:id="rId8" imgW="1168200" imgH="393480" progId="Equation.3">
                  <p:embed/>
                  <p:pic>
                    <p:nvPicPr>
                      <p:cNvPr id="0" name="Объект 7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52905" y="5269373"/>
                        <a:ext cx="2668588" cy="900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6" name="Управляющая кнопка: домой 75">
            <a:hlinkClick r:id="rId10" action="ppaction://hlinksldjump" highlightClick="1"/>
          </p:cNvPr>
          <p:cNvSpPr/>
          <p:nvPr/>
        </p:nvSpPr>
        <p:spPr>
          <a:xfrm>
            <a:off x="8532440" y="6223811"/>
            <a:ext cx="521192" cy="520525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0" name="Picture 5" descr="http://funforkids.ru/pictures/school21/school21096.png"/>
          <p:cNvPicPr>
            <a:picLocks noChangeAspect="1" noChangeArrowheads="1"/>
          </p:cNvPicPr>
          <p:nvPr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020272" y="219047"/>
            <a:ext cx="1657105" cy="241315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2950941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"/>
                  </p:tgtEl>
                </p:cond>
              </p:nextCondLst>
            </p:seq>
          </p:childTnLst>
        </p:cTn>
      </p:par>
    </p:tnLst>
    <p:bldLst>
      <p:bldP spid="6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Группа 4"/>
          <p:cNvGrpSpPr/>
          <p:nvPr/>
        </p:nvGrpSpPr>
        <p:grpSpPr>
          <a:xfrm>
            <a:off x="539553" y="4796102"/>
            <a:ext cx="3529790" cy="1333306"/>
            <a:chOff x="1039381" y="4876164"/>
            <a:chExt cx="2976738" cy="1205024"/>
          </a:xfrm>
        </p:grpSpPr>
        <p:sp>
          <p:nvSpPr>
            <p:cNvPr id="6" name="TextBox 5"/>
            <p:cNvSpPr txBox="1"/>
            <p:nvPr/>
          </p:nvSpPr>
          <p:spPr>
            <a:xfrm>
              <a:off x="2426081" y="5303900"/>
              <a:ext cx="1590038" cy="63977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4000" b="1" i="1" dirty="0" smtClean="0">
                  <a:solidFill>
                    <a:srgbClr val="FF0000"/>
                  </a:solidFill>
                  <a:latin typeface="Arial Narrow" panose="020B0606020202030204" pitchFamily="34" charset="0"/>
                </a:rPr>
                <a:t>Ответ:</a:t>
              </a:r>
              <a:endParaRPr lang="ru-RU" sz="4000" b="1" i="1" dirty="0">
                <a:solidFill>
                  <a:srgbClr val="FF0000"/>
                </a:solidFill>
                <a:latin typeface="Arial Narrow" panose="020B0606020202030204" pitchFamily="34" charset="0"/>
              </a:endParaRPr>
            </a:p>
          </p:txBody>
        </p:sp>
        <p:pic>
          <p:nvPicPr>
            <p:cNvPr id="7" name="Рисунок 6" descr="http://funforkids.ru/pictures/school3/school03008.jpg"/>
            <p:cNvPicPr/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39381" y="4876164"/>
              <a:ext cx="1156414" cy="12050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8" name="TextBox 7"/>
          <p:cNvSpPr txBox="1"/>
          <p:nvPr/>
        </p:nvSpPr>
        <p:spPr>
          <a:xfrm>
            <a:off x="594138" y="2420888"/>
            <a:ext cx="6054863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latin typeface="Arial Narrow" panose="020B0606020202030204" pitchFamily="34" charset="0"/>
              </a:rPr>
              <a:t>Длины диагоналей ромба 5см и 6см. </a:t>
            </a:r>
          </a:p>
          <a:p>
            <a:r>
              <a:rPr lang="ru-RU" sz="3200" dirty="0" smtClean="0">
                <a:latin typeface="Arial Narrow" panose="020B0606020202030204" pitchFamily="34" charset="0"/>
              </a:rPr>
              <a:t>Его площадь равна…</a:t>
            </a:r>
            <a:endParaRPr lang="ru-RU" sz="3200" dirty="0">
              <a:latin typeface="Arial Narrow" panose="020B060602020203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073553" y="5207818"/>
            <a:ext cx="70083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i="1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15</a:t>
            </a:r>
            <a:endParaRPr lang="ru-RU" sz="4400" b="1" i="1" dirty="0">
              <a:solidFill>
                <a:srgbClr val="FF0000"/>
              </a:solidFill>
              <a:latin typeface="Arial Narrow" panose="020B0606020202030204" pitchFamily="34" charset="0"/>
            </a:endParaRPr>
          </a:p>
        </p:txBody>
      </p:sp>
      <p:sp>
        <p:nvSpPr>
          <p:cNvPr id="10" name="Управляющая кнопка: домой 9">
            <a:hlinkClick r:id="rId3" action="ppaction://hlinksldjump" highlightClick="1"/>
          </p:cNvPr>
          <p:cNvSpPr/>
          <p:nvPr/>
        </p:nvSpPr>
        <p:spPr>
          <a:xfrm>
            <a:off x="8532440" y="6209470"/>
            <a:ext cx="521192" cy="520525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1" name="Picture 5" descr="http://funforkids.ru/pictures/school21/school21096.pn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029694" y="403630"/>
            <a:ext cx="1657105" cy="241315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3756666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Группа 4"/>
          <p:cNvGrpSpPr/>
          <p:nvPr/>
        </p:nvGrpSpPr>
        <p:grpSpPr>
          <a:xfrm>
            <a:off x="539553" y="4796102"/>
            <a:ext cx="3529790" cy="1333306"/>
            <a:chOff x="1039381" y="4876164"/>
            <a:chExt cx="2976738" cy="1205024"/>
          </a:xfrm>
        </p:grpSpPr>
        <p:sp>
          <p:nvSpPr>
            <p:cNvPr id="6" name="TextBox 5"/>
            <p:cNvSpPr txBox="1"/>
            <p:nvPr/>
          </p:nvSpPr>
          <p:spPr>
            <a:xfrm>
              <a:off x="2426081" y="5303900"/>
              <a:ext cx="1590038" cy="63977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4000" b="1" i="1" dirty="0" smtClean="0">
                  <a:solidFill>
                    <a:srgbClr val="FF0000"/>
                  </a:solidFill>
                  <a:latin typeface="Arial Narrow" panose="020B0606020202030204" pitchFamily="34" charset="0"/>
                </a:rPr>
                <a:t>Ответ:</a:t>
              </a:r>
              <a:endParaRPr lang="ru-RU" sz="4000" b="1" i="1" dirty="0">
                <a:solidFill>
                  <a:srgbClr val="FF0000"/>
                </a:solidFill>
                <a:latin typeface="Arial Narrow" panose="020B0606020202030204" pitchFamily="34" charset="0"/>
              </a:endParaRPr>
            </a:p>
          </p:txBody>
        </p:sp>
        <p:pic>
          <p:nvPicPr>
            <p:cNvPr id="7" name="Рисунок 6" descr="http://funforkids.ru/pictures/school3/school03008.jpg"/>
            <p:cNvPicPr/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39381" y="4876164"/>
              <a:ext cx="1156414" cy="12050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8" name="TextBox 7"/>
          <p:cNvSpPr txBox="1"/>
          <p:nvPr/>
        </p:nvSpPr>
        <p:spPr>
          <a:xfrm>
            <a:off x="594138" y="2420888"/>
            <a:ext cx="817243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dirty="0" smtClean="0">
                <a:latin typeface="Arial Narrow" panose="020B0606020202030204" pitchFamily="34" charset="0"/>
              </a:rPr>
              <a:t>Площадь параллелограмма равна 24</a:t>
            </a:r>
          </a:p>
          <a:p>
            <a:pPr algn="ctr"/>
            <a:r>
              <a:rPr lang="ru-RU" sz="3200" dirty="0" smtClean="0">
                <a:latin typeface="Arial Narrow" panose="020B0606020202030204" pitchFamily="34" charset="0"/>
              </a:rPr>
              <a:t>Расстояние между противоположными сторонами </a:t>
            </a:r>
          </a:p>
          <a:p>
            <a:pPr algn="ctr"/>
            <a:r>
              <a:rPr lang="ru-RU" sz="3200" dirty="0" smtClean="0">
                <a:latin typeface="Arial Narrow" panose="020B0606020202030204" pitchFamily="34" charset="0"/>
              </a:rPr>
              <a:t>равно 8 см. Тогда длины этих сторон равны …</a:t>
            </a:r>
            <a:endParaRPr lang="ru-RU" sz="3200" dirty="0">
              <a:latin typeface="Arial Narrow" panose="020B060602020203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073553" y="5207818"/>
            <a:ext cx="44275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i="1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3</a:t>
            </a:r>
            <a:endParaRPr lang="ru-RU" sz="4400" b="1" i="1" dirty="0">
              <a:solidFill>
                <a:srgbClr val="FF0000"/>
              </a:solidFill>
              <a:latin typeface="Arial Narrow" panose="020B0606020202030204" pitchFamily="34" charset="0"/>
            </a:endParaRPr>
          </a:p>
        </p:txBody>
      </p:sp>
      <p:sp>
        <p:nvSpPr>
          <p:cNvPr id="10" name="Управляющая кнопка: домой 9">
            <a:hlinkClick r:id="rId4" action="ppaction://hlinksldjump" highlightClick="1"/>
          </p:cNvPr>
          <p:cNvSpPr/>
          <p:nvPr/>
        </p:nvSpPr>
        <p:spPr>
          <a:xfrm>
            <a:off x="8532440" y="6209470"/>
            <a:ext cx="521192" cy="520525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10407828"/>
              </p:ext>
            </p:extLst>
          </p:nvPr>
        </p:nvGraphicFramePr>
        <p:xfrm>
          <a:off x="7607002" y="2401583"/>
          <a:ext cx="781422" cy="5953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7" name="Формула" r:id="rId5" imgW="266400" imgH="203040" progId="Equation.3">
                  <p:embed/>
                </p:oleObj>
              </mc:Choice>
              <mc:Fallback>
                <p:oleObj name="Формула" r:id="rId5" imgW="26640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7607002" y="2401583"/>
                        <a:ext cx="781422" cy="59536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1" name="Picture 5" descr="http://funforkids.ru/pictures/school21/school21096.png"/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875335" y="52907"/>
            <a:ext cx="1657105" cy="241315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434805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1274</TotalTime>
  <Words>585</Words>
  <Application>Microsoft Office PowerPoint</Application>
  <PresentationFormat>Экран (4:3)</PresentationFormat>
  <Paragraphs>169</Paragraphs>
  <Slides>26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8" baseType="lpstr">
      <vt:lpstr>Тема Office</vt:lpstr>
      <vt:lpstr>Формула</vt:lpstr>
      <vt:lpstr>МБОУ СОШ №3 г.Кызыла</vt:lpstr>
      <vt:lpstr>«В огромном саду геометрии каждый найдет себе  букет по вкусу.»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Своя игра</dc:title>
  <dc:creator>Учащийся</dc:creator>
  <cp:lastModifiedBy>учащийся</cp:lastModifiedBy>
  <cp:revision>83</cp:revision>
  <dcterms:created xsi:type="dcterms:W3CDTF">2015-03-23T10:45:11Z</dcterms:created>
  <dcterms:modified xsi:type="dcterms:W3CDTF">2015-04-16T18:32:31Z</dcterms:modified>
</cp:coreProperties>
</file>