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1"/>
  </p:notesMasterIdLst>
  <p:sldIdLst>
    <p:sldId id="325" r:id="rId2"/>
    <p:sldId id="327" r:id="rId3"/>
    <p:sldId id="335" r:id="rId4"/>
    <p:sldId id="330" r:id="rId5"/>
    <p:sldId id="329" r:id="rId6"/>
    <p:sldId id="331" r:id="rId7"/>
    <p:sldId id="315" r:id="rId8"/>
    <p:sldId id="302" r:id="rId9"/>
    <p:sldId id="312" r:id="rId10"/>
    <p:sldId id="313" r:id="rId11"/>
    <p:sldId id="305" r:id="rId12"/>
    <p:sldId id="306" r:id="rId13"/>
    <p:sldId id="307" r:id="rId14"/>
    <p:sldId id="308" r:id="rId15"/>
    <p:sldId id="309" r:id="rId16"/>
    <p:sldId id="310" r:id="rId17"/>
    <p:sldId id="324" r:id="rId18"/>
    <p:sldId id="319" r:id="rId19"/>
    <p:sldId id="320" r:id="rId20"/>
    <p:sldId id="322" r:id="rId21"/>
    <p:sldId id="318" r:id="rId22"/>
    <p:sldId id="317" r:id="rId23"/>
    <p:sldId id="323" r:id="rId24"/>
    <p:sldId id="311" r:id="rId25"/>
    <p:sldId id="333" r:id="rId26"/>
    <p:sldId id="334" r:id="rId27"/>
    <p:sldId id="332" r:id="rId28"/>
    <p:sldId id="336" r:id="rId29"/>
    <p:sldId id="33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C5EA6-0BF8-49C6-A4AF-685A25FB70E5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2A81A-3ED5-4450-B300-49A58BDF5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45146-1241-45E3-B19A-09F79B5825E4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45146-1241-45E3-B19A-09F79B5825E4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36818-66BE-477D-8CFF-106A039CF1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DEEB3-1F51-4F61-8EA4-11B7CCB7EB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36818-66BE-477D-8CFF-106A039CF1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DEEB3-1F51-4F61-8EA4-11B7CCB7E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36818-66BE-477D-8CFF-106A039CF1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DEEB3-1F51-4F61-8EA4-11B7CCB7E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36818-66BE-477D-8CFF-106A039CF1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DEEB3-1F51-4F61-8EA4-11B7CCB7E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36818-66BE-477D-8CFF-106A039CF1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DEEB3-1F51-4F61-8EA4-11B7CCB7EB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36818-66BE-477D-8CFF-106A039CF1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DEEB3-1F51-4F61-8EA4-11B7CCB7E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36818-66BE-477D-8CFF-106A039CF1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DEEB3-1F51-4F61-8EA4-11B7CCB7EB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36818-66BE-477D-8CFF-106A039CF1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DEEB3-1F51-4F61-8EA4-11B7CCB7E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36818-66BE-477D-8CFF-106A039CF1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DEEB3-1F51-4F61-8EA4-11B7CCB7E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36818-66BE-477D-8CFF-106A039CF1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DEEB3-1F51-4F61-8EA4-11B7CCB7E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A236818-66BE-477D-8CFF-106A039CF1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E5DEEB3-1F51-4F61-8EA4-11B7CCB7E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236818-66BE-477D-8CFF-106A039CF1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E5DEEB3-1F51-4F61-8EA4-11B7CCB7E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6%D0%B5%D0%BD%D1%82%D1%80%D0%B0%D0%BB%D1%8C%D0%BD%D0%B0%D1%8F_%D0%95%D0%B2%D1%80%D0%BE%D0%BF%D0%B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A1%D0%A1%D0%A0" TargetMode="External"/><Relationship Id="rId2" Type="http://schemas.openxmlformats.org/officeDocument/2006/relationships/hyperlink" Target="https://ru.wikipedia.org/wiki/%D0%A0%D0%B0%D1%81%D0%BF%D0%B0%D0%B4_%D0%A1%D0%A1%D0%A1%D0%A0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1%80%D1%8B%D0%BC" TargetMode="External"/><Relationship Id="rId7" Type="http://schemas.openxmlformats.org/officeDocument/2006/relationships/image" Target="NULL"/><Relationship Id="rId2" Type="http://schemas.openxmlformats.org/officeDocument/2006/relationships/hyperlink" Target="http://ru.wikipedia.org/wiki/%D0%A0%D0%BE%D1%81%D1%81%D0%B8%D0%B9%D1%81%D0%BA%D0%B0%D1%8F_%D0%A4%D0%B5%D0%B4%D0%B5%D1%80%D0%B0%D1%86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5%D0%B2%D0%B0%D1%81%D1%82%D0%BE%D0%BF%D0%BE%D0%BB%D1%8C" TargetMode="External"/><Relationship Id="rId5" Type="http://schemas.openxmlformats.org/officeDocument/2006/relationships/hyperlink" Target="http://ru.wikipedia.org/wiki/%D0%A0%D0%B5%D1%81%D0%BF%D1%83%D0%B1%D0%BB%D0%B8%D0%BA%D0%B0_%D0%9A%D1%80%D1%8B%D0%BC_(%D0%BD%D0%B5%D0%B7%D0%B0%D0%B2%D0%B8%D1%81%D0%B8%D0%BC%D0%BE%D0%B5_%D0%B3%D0%BE%D1%81%D1%83%D0%B4%D0%B0%D1%80%D1%81%D1%82%D0%B2%D0%BE)" TargetMode="External"/><Relationship Id="rId4" Type="http://schemas.openxmlformats.org/officeDocument/2006/relationships/hyperlink" Target="http://ru.wikipedia.org/wiki/%D0%90%D0%B2%D1%82%D0%BE%D0%BD%D0%BE%D0%BC%D0%BD%D0%B0%D1%8F_%D0%A0%D0%B5%D1%81%D0%BF%D1%83%D0%B1%D0%BB%D0%B8%D0%BA%D0%B0_%D0%9A%D1%80%D1%8B%D0%BC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F%D0%BE%D0%BB%D0%B8%D1%82%D0%B8%D1%87%D0%B5%D1%81%D0%BA%D0%B8%D0%B9_%D0%BA%D1%80%D0%B8%D0%B7%D0%B8%D1%81_%D0%BD%D0%B0_%D0%A3%D0%BA%D1%80%D0%B0%D0%B8%D0%BD%D0%B5_(2013%E2%80%942014)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гр глав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484784"/>
            <a:ext cx="4835227" cy="3644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7224" y="285728"/>
            <a:ext cx="75487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Урок географии  8 класс. </a:t>
            </a:r>
          </a:p>
          <a:p>
            <a:r>
              <a:rPr lang="ru-RU" sz="2400" b="1" dirty="0" smtClean="0"/>
              <a:t>Тема урока «Сухопутные и морские границы России»</a:t>
            </a:r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5661248"/>
            <a:ext cx="2221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Работу подготовила</a:t>
            </a:r>
          </a:p>
          <a:p>
            <a:r>
              <a:rPr lang="ru-RU" dirty="0" smtClean="0"/>
              <a:t>Учитель </a:t>
            </a:r>
            <a:r>
              <a:rPr lang="ru-RU" dirty="0" smtClean="0"/>
              <a:t>географии</a:t>
            </a:r>
          </a:p>
          <a:p>
            <a:r>
              <a:rPr lang="ru-RU" dirty="0" smtClean="0"/>
              <a:t>МКОУ </a:t>
            </a:r>
            <a:r>
              <a:rPr lang="ru-RU" dirty="0" smtClean="0"/>
              <a:t>ООШ№10</a:t>
            </a:r>
          </a:p>
          <a:p>
            <a:r>
              <a:rPr lang="ru-RU" dirty="0" err="1" smtClean="0"/>
              <a:t>Чербунина</a:t>
            </a:r>
            <a:r>
              <a:rPr lang="ru-RU" dirty="0" smtClean="0"/>
              <a:t> О.С.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28092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Типы государственных границ:</a:t>
            </a:r>
          </a:p>
          <a:p>
            <a:endParaRPr lang="ru-RU" sz="2400" dirty="0" smtClean="0"/>
          </a:p>
          <a:p>
            <a:r>
              <a:rPr lang="ru-RU" sz="2400" dirty="0" smtClean="0"/>
              <a:t>- Природные (морские, сухопутные)</a:t>
            </a:r>
            <a:br>
              <a:rPr lang="ru-RU" sz="2400" dirty="0" smtClean="0"/>
            </a:br>
            <a:r>
              <a:rPr lang="ru-RU" sz="2400" dirty="0" smtClean="0"/>
              <a:t>- Экономические</a:t>
            </a:r>
            <a:br>
              <a:rPr lang="ru-RU" sz="2400" dirty="0" smtClean="0"/>
            </a:br>
            <a:r>
              <a:rPr lang="ru-RU" sz="2400" dirty="0" smtClean="0"/>
              <a:t>- Геополитические</a:t>
            </a:r>
            <a:br>
              <a:rPr lang="ru-RU" sz="2400" dirty="0" smtClean="0"/>
            </a:br>
            <a:r>
              <a:rPr lang="ru-RU" sz="2400" dirty="0" smtClean="0"/>
              <a:t>- Исторические</a:t>
            </a:r>
            <a:br>
              <a:rPr lang="ru-RU" sz="2400" dirty="0" smtClean="0"/>
            </a:br>
            <a:r>
              <a:rPr lang="ru-RU" sz="2400" dirty="0" smtClean="0"/>
              <a:t>- Этнокультурные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Плейкаст &quot;С ДНЁМ ПОГРАНИЧНИКА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40610" cy="3643338"/>
          </a:xfrm>
          <a:prstGeom prst="rect">
            <a:avLst/>
          </a:prstGeom>
          <a:noFill/>
        </p:spPr>
      </p:pic>
      <p:pic>
        <p:nvPicPr>
          <p:cNvPr id="16388" name="Picture 4" descr="http://im2-tub-ru.yandex.net/i?id=4c2b938913e665aa7cf968f513b1c744-8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5311" y="3286124"/>
            <a:ext cx="4738689" cy="3571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Сухопутные границы России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Западная граница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Южная граница</a:t>
            </a:r>
          </a:p>
        </p:txBody>
      </p:sp>
      <p:pic>
        <p:nvPicPr>
          <p:cNvPr id="5124" name="Picture 4" descr="j04263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3141663"/>
            <a:ext cx="6624638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23528" y="980728"/>
            <a:ext cx="5328592" cy="1296144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Россия граничит на суше</a:t>
            </a:r>
          </a:p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 14 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государствами, </a:t>
            </a:r>
          </a:p>
          <a:p>
            <a:pPr algn="ctr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протяженность сухопутных</a:t>
            </a:r>
          </a:p>
          <a:p>
            <a:pPr algn="ctr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границ -  22 125 км.</a:t>
            </a:r>
            <a:endParaRPr lang="ru-RU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Западная граница          Южная граница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Норвегия</a:t>
            </a:r>
          </a:p>
          <a:p>
            <a:r>
              <a:rPr lang="ru-RU" dirty="0" smtClean="0"/>
              <a:t>Финляндия</a:t>
            </a:r>
          </a:p>
          <a:p>
            <a:r>
              <a:rPr lang="ru-RU" dirty="0" smtClean="0"/>
              <a:t>Эстония</a:t>
            </a:r>
          </a:p>
          <a:p>
            <a:r>
              <a:rPr lang="ru-RU" dirty="0" smtClean="0"/>
              <a:t>Латвия</a:t>
            </a:r>
          </a:p>
          <a:p>
            <a:r>
              <a:rPr lang="ru-RU" dirty="0" smtClean="0"/>
              <a:t>Литва</a:t>
            </a:r>
          </a:p>
          <a:p>
            <a:r>
              <a:rPr lang="ru-RU" dirty="0" smtClean="0"/>
              <a:t>Польша</a:t>
            </a:r>
          </a:p>
          <a:p>
            <a:r>
              <a:rPr lang="ru-RU" dirty="0" smtClean="0"/>
              <a:t>Белоруссия</a:t>
            </a:r>
          </a:p>
          <a:p>
            <a:r>
              <a:rPr lang="ru-RU" dirty="0" smtClean="0"/>
              <a:t>Украина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772816"/>
            <a:ext cx="3657600" cy="3124944"/>
          </a:xfrm>
        </p:spPr>
        <p:txBody>
          <a:bodyPr>
            <a:normAutofit/>
          </a:bodyPr>
          <a:lstStyle/>
          <a:p>
            <a:r>
              <a:rPr lang="ru-RU" dirty="0" smtClean="0"/>
              <a:t>Армения </a:t>
            </a:r>
          </a:p>
          <a:p>
            <a:r>
              <a:rPr lang="ru-RU" dirty="0" smtClean="0"/>
              <a:t>Азербайджан</a:t>
            </a:r>
          </a:p>
          <a:p>
            <a:r>
              <a:rPr lang="ru-RU" dirty="0" smtClean="0"/>
              <a:t>Казахстан</a:t>
            </a:r>
          </a:p>
          <a:p>
            <a:r>
              <a:rPr lang="ru-RU" dirty="0" smtClean="0"/>
              <a:t>Монголия</a:t>
            </a:r>
          </a:p>
          <a:p>
            <a:r>
              <a:rPr lang="ru-RU" dirty="0" smtClean="0"/>
              <a:t>Китай</a:t>
            </a:r>
          </a:p>
          <a:p>
            <a:r>
              <a:rPr lang="ru-RU" dirty="0" smtClean="0"/>
              <a:t>КНДР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5589240"/>
            <a:ext cx="2445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Проследите по карте</a:t>
            </a:r>
          </a:p>
          <a:p>
            <a:r>
              <a:rPr lang="ru-RU" dirty="0" smtClean="0"/>
              <a:t>Границы РФ.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огр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908720"/>
            <a:ext cx="7488832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Морские  границы России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060848"/>
            <a:ext cx="8229600" cy="4525963"/>
          </a:xfrm>
        </p:spPr>
        <p:txBody>
          <a:bodyPr/>
          <a:lstStyle/>
          <a:p>
            <a:pPr eaLnBrk="1" hangingPunct="1"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Восточная граница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Северная граница</a:t>
            </a:r>
          </a:p>
        </p:txBody>
      </p:sp>
      <p:pic>
        <p:nvPicPr>
          <p:cNvPr id="5124" name="Picture 4" descr="j04263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141663"/>
            <a:ext cx="6624638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23528" y="764704"/>
            <a:ext cx="5472608" cy="1800200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dirty="0" smtClean="0"/>
              <a:t>Морские границы проходят на удалении </a:t>
            </a:r>
          </a:p>
          <a:p>
            <a:pPr algn="ctr">
              <a:defRPr/>
            </a:pPr>
            <a:r>
              <a:rPr lang="ru-RU" sz="2000" dirty="0" smtClean="0"/>
              <a:t>12 морских миль (22,7 км) от берегов, </a:t>
            </a:r>
          </a:p>
          <a:p>
            <a:pPr algn="ctr">
              <a:defRPr/>
            </a:pPr>
            <a:r>
              <a:rPr lang="ru-RU" sz="2000" dirty="0" smtClean="0"/>
              <a:t>отделяя внутренние территориальные</a:t>
            </a:r>
          </a:p>
          <a:p>
            <a:pPr algn="ctr">
              <a:defRPr/>
            </a:pPr>
            <a:r>
              <a:rPr lang="ru-RU" sz="2000" dirty="0" smtClean="0"/>
              <a:t> воды от международных.</a:t>
            </a:r>
          </a:p>
          <a:p>
            <a:pPr algn="ctr">
              <a:defRPr/>
            </a:pPr>
            <a:r>
              <a:rPr lang="ru-RU" sz="2000" dirty="0" smtClean="0"/>
              <a:t>Протяженность морских границ – 38 807 км.</a:t>
            </a:r>
          </a:p>
          <a:p>
            <a:pPr algn="ctr">
              <a:defRPr/>
            </a:pPr>
            <a:endParaRPr lang="ru-RU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12064"/>
            <a:ext cx="8786842" cy="91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7467600" cy="579350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Морские границы Россия имеет с 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США и Японией.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Восточны</a:t>
            </a:r>
            <a:r>
              <a:rPr lang="ru-RU" dirty="0" smtClean="0"/>
              <a:t>е границы России проходят преимущественно по водам Тихого океана и его морей: Берингово, Охотское и Японское.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C000"/>
                </a:solidFill>
              </a:rPr>
              <a:t>Северные </a:t>
            </a:r>
            <a:r>
              <a:rPr lang="ru-RU" dirty="0" smtClean="0"/>
              <a:t>границы страны полностью проходят по водам морей Северного Ледовитого океана: Баренцево, Карское, Лаптевых, </a:t>
            </a:r>
            <a:r>
              <a:rPr lang="ru-RU" dirty="0" err="1" smtClean="0"/>
              <a:t>Восточно-Сибирского</a:t>
            </a:r>
            <a:r>
              <a:rPr lang="ru-RU" dirty="0" smtClean="0"/>
              <a:t> и Чукотское.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орс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019175"/>
            <a:ext cx="7620000" cy="4819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5877272"/>
          </a:xfrm>
        </p:spPr>
        <p:txBody>
          <a:bodyPr/>
          <a:lstStyle/>
          <a:p>
            <a:r>
              <a:rPr lang="ru-RU" sz="2400" b="1" dirty="0" smtClean="0"/>
              <a:t>Калининградская область </a:t>
            </a:r>
            <a:r>
              <a:rPr lang="ru-RU" sz="2400" dirty="0" smtClean="0"/>
              <a:t>– самая западная область Российской Федерации. Расположена в </a:t>
            </a:r>
            <a:r>
              <a:rPr lang="ru-RU" sz="2400" u="sng" dirty="0" smtClean="0">
                <a:hlinkClick r:id="rId2" tooltip="Центральная Европа"/>
              </a:rPr>
              <a:t>Центральной Европе</a:t>
            </a:r>
            <a:r>
              <a:rPr lang="ru-RU" sz="2400" dirty="0" smtClean="0"/>
              <a:t>.</a:t>
            </a:r>
            <a:r>
              <a:rPr lang="ru-RU" sz="2400" b="1" dirty="0" smtClean="0"/>
              <a:t> </a:t>
            </a:r>
            <a:r>
              <a:rPr lang="ru-RU" sz="2400" dirty="0" smtClean="0"/>
              <a:t>До 1945 года принадлежал Германии и до 1946 года называл Кёнигсберг...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> По итогам Второй мировой войны, отразившихся в решениях Потсдамской и Ялтинской конференций, более трети территории бывшей Восточной Пруссии вместе с городом Кёнигсбергом было передано союзниками под юрисдикцию СССР. Большинство немецкого населения покинуло город ещё в 1945 году, до взятия Кёнигсберга советскими войсками. Около 20 тысяч оставшихся в городе жителей были депортированы в Германию в период с 1945 по 1947 год. 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После </a:t>
            </a:r>
            <a:r>
              <a:rPr lang="ru-RU" dirty="0" smtClean="0">
                <a:hlinkClick r:id="rId2" tooltip="Распад СССР"/>
              </a:rPr>
              <a:t>распада</a:t>
            </a:r>
            <a:r>
              <a:rPr lang="ru-RU" dirty="0" smtClean="0"/>
              <a:t> </a:t>
            </a:r>
            <a:r>
              <a:rPr lang="ru-RU" dirty="0" smtClean="0">
                <a:hlinkClick r:id="rId3" tooltip="СССР"/>
              </a:rPr>
              <a:t>СССР</a:t>
            </a:r>
            <a:r>
              <a:rPr lang="ru-RU" dirty="0" smtClean="0"/>
              <a:t> не имеет с основной территорией страны общей сухопутной границы.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3" descr="калин. обл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755576" y="2060848"/>
            <a:ext cx="3219061" cy="4572000"/>
          </a:xfrm>
        </p:spPr>
      </p:pic>
      <p:sp>
        <p:nvSpPr>
          <p:cNvPr id="6" name="TextBox 5"/>
          <p:cNvSpPr txBox="1"/>
          <p:nvPr/>
        </p:nvSpPr>
        <p:spPr>
          <a:xfrm>
            <a:off x="4716016" y="508518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Найдите на карте Росси Калининградскую область и перечислите  её «соседей».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115328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Цель:</a:t>
            </a:r>
          </a:p>
          <a:p>
            <a:pPr algn="just">
              <a:buNone/>
            </a:pPr>
            <a:r>
              <a:rPr lang="ru-RU" sz="2400" dirty="0" smtClean="0"/>
              <a:t> сформировать знания о протяжённости границ России,</a:t>
            </a:r>
          </a:p>
          <a:p>
            <a:pPr algn="just">
              <a:buNone/>
            </a:pPr>
            <a:r>
              <a:rPr lang="ru-RU" sz="2400" dirty="0" smtClean="0"/>
              <a:t> о сухопутных и морских пограничных государствах;</a:t>
            </a:r>
          </a:p>
          <a:p>
            <a:pPr algn="just">
              <a:buNone/>
            </a:pPr>
            <a:r>
              <a:rPr lang="ru-RU" sz="2400" dirty="0" smtClean="0"/>
              <a:t>научить определять пограничные государства, определять  моря, омывающие территорию </a:t>
            </a:r>
          </a:p>
          <a:p>
            <a:pPr algn="just">
              <a:buNone/>
            </a:pPr>
            <a:r>
              <a:rPr lang="ru-RU" sz="2400" dirty="0" smtClean="0"/>
              <a:t>страны с помощью карты, продолжить </a:t>
            </a:r>
          </a:p>
          <a:p>
            <a:pPr algn="just">
              <a:buNone/>
            </a:pPr>
            <a:r>
              <a:rPr lang="ru-RU" sz="2400" dirty="0" smtClean="0"/>
              <a:t>развивать умения анализировать, делать </a:t>
            </a:r>
          </a:p>
          <a:p>
            <a:pPr algn="just">
              <a:buNone/>
            </a:pPr>
            <a:r>
              <a:rPr lang="ru-RU" sz="2400" dirty="0" smtClean="0"/>
              <a:t>выводы на основании полученной </a:t>
            </a:r>
          </a:p>
          <a:p>
            <a:pPr algn="just">
              <a:buNone/>
            </a:pPr>
            <a:r>
              <a:rPr lang="ru-RU" sz="2400" dirty="0" smtClean="0"/>
              <a:t>информации.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лининградская об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988840"/>
            <a:ext cx="7038975" cy="4686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0"/>
            <a:ext cx="8964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 немецком периоде истории города в современном Калининграде напоминают Кафедральный собор (одно из немногих зданий готического стиля в России), фрагменты Кёнигсбергской крепости и некоторые другие архитектурные объекты.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908824"/>
          </a:xfrm>
        </p:spPr>
        <p:txBody>
          <a:bodyPr/>
          <a:lstStyle/>
          <a:p>
            <a:r>
              <a:rPr lang="ru-RU" sz="2400" b="1" dirty="0" smtClean="0"/>
              <a:t>Присоединение Крыма к России</a:t>
            </a:r>
            <a:r>
              <a:rPr lang="ru-RU" sz="2400" dirty="0" smtClean="0"/>
              <a:t> — вхождение в состав </a:t>
            </a:r>
            <a:r>
              <a:rPr lang="ru-RU" sz="2400" dirty="0" smtClean="0">
                <a:hlinkClick r:id="rId2" tooltip="Российская Федерация"/>
              </a:rPr>
              <a:t>Российской Федерации</a:t>
            </a:r>
            <a:r>
              <a:rPr lang="ru-RU" sz="2400" dirty="0" smtClean="0"/>
              <a:t> территории полуострова </a:t>
            </a:r>
            <a:r>
              <a:rPr lang="ru-RU" sz="2400" dirty="0" smtClean="0">
                <a:hlinkClick r:id="rId3" tooltip="Крым"/>
              </a:rPr>
              <a:t>Крым</a:t>
            </a:r>
            <a:r>
              <a:rPr lang="ru-RU" sz="2400" dirty="0" smtClean="0"/>
              <a:t> с расположенными на ней </a:t>
            </a:r>
            <a:r>
              <a:rPr lang="ru-RU" sz="2400" dirty="0" smtClean="0">
                <a:hlinkClick r:id="rId4" tooltip="Автономная Республика Крым"/>
              </a:rPr>
              <a:t>Автономной Республикой Крым</a:t>
            </a:r>
            <a:r>
              <a:rPr lang="ru-RU" sz="2400" dirty="0" smtClean="0"/>
              <a:t> (</a:t>
            </a:r>
            <a:r>
              <a:rPr lang="ru-RU" sz="2400" dirty="0" smtClean="0">
                <a:hlinkClick r:id="rId5" tooltip="Республика Крым (независимое государство)"/>
              </a:rPr>
              <a:t>Республикой Крым</a:t>
            </a:r>
            <a:r>
              <a:rPr lang="ru-RU" sz="2400" dirty="0" smtClean="0"/>
              <a:t>) и городом </a:t>
            </a:r>
            <a:r>
              <a:rPr lang="ru-RU" sz="2400" dirty="0" smtClean="0">
                <a:hlinkClick r:id="rId6" tooltip="Севастополь"/>
              </a:rPr>
              <a:t>Севастополем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крым воссоед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1187624" y="2420888"/>
            <a:ext cx="7128792" cy="4075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107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Крым</a:t>
            </a:r>
            <a:r>
              <a:rPr lang="ru-RU" sz="2400" dirty="0" smtClean="0"/>
              <a:t> — это глубоко выдающийся в Чёрное море полуостров, </a:t>
            </a:r>
          </a:p>
          <a:p>
            <a:r>
              <a:rPr lang="ru-RU" sz="2400" dirty="0" smtClean="0"/>
              <a:t>восточная часть которого — Керченский полуостров — </a:t>
            </a:r>
          </a:p>
          <a:p>
            <a:r>
              <a:rPr lang="ru-RU" sz="2400" dirty="0" smtClean="0"/>
              <a:t>отделяет Азовское море от Черноморского бассейна. </a:t>
            </a:r>
          </a:p>
          <a:p>
            <a:r>
              <a:rPr lang="ru-RU" sz="2400" dirty="0" smtClean="0"/>
              <a:t>Крымский полуостров связан с материком на </a:t>
            </a:r>
          </a:p>
          <a:p>
            <a:r>
              <a:rPr lang="ru-RU" sz="2400" dirty="0" smtClean="0"/>
              <a:t>севере через узкий </a:t>
            </a:r>
            <a:r>
              <a:rPr lang="ru-RU" sz="2400" dirty="0" err="1" smtClean="0"/>
              <a:t>Перекопский</a:t>
            </a:r>
            <a:r>
              <a:rPr lang="ru-RU" sz="2400" dirty="0" smtClean="0"/>
              <a:t> перешеек (7 км),</a:t>
            </a:r>
          </a:p>
          <a:p>
            <a:r>
              <a:rPr lang="ru-RU" sz="2400" dirty="0" smtClean="0"/>
              <a:t> а ещё более узкий Керченский пролив (4.5 км).</a:t>
            </a:r>
          </a:p>
          <a:p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068960"/>
            <a:ext cx="77914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Выход Крыма из состава Украины и последующее</a:t>
            </a:r>
          </a:p>
          <a:p>
            <a:r>
              <a:rPr lang="ru-RU" sz="2400" dirty="0" smtClean="0"/>
              <a:t> присоединение к России можно рассматривать как одно </a:t>
            </a:r>
          </a:p>
          <a:p>
            <a:r>
              <a:rPr lang="ru-RU" sz="2400" dirty="0" smtClean="0"/>
              <a:t>из последствий </a:t>
            </a:r>
            <a:r>
              <a:rPr lang="ru-RU" sz="2400" dirty="0" smtClean="0">
                <a:hlinkClick r:id="rId2" tooltip="Политический кризис на Украине (2013—2014)"/>
              </a:rPr>
              <a:t>политического кризиса на Украине</a:t>
            </a:r>
            <a:r>
              <a:rPr lang="ru-RU" sz="2400" dirty="0" smtClean="0"/>
              <a:t> </a:t>
            </a:r>
          </a:p>
          <a:p>
            <a:r>
              <a:rPr lang="ru-RU" sz="2400" dirty="0" smtClean="0"/>
              <a:t>конца 2013 — начала 2014 годов.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ы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772816"/>
            <a:ext cx="6667500" cy="4219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7824" y="548680"/>
            <a:ext cx="2653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Полуостров Крым.</a:t>
            </a:r>
            <a:endParaRPr lang="ru-RU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76672"/>
            <a:ext cx="6677725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Закрепление: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FFC000"/>
                </a:solidFill>
              </a:rPr>
              <a:t>С какими странами самая протяженная граница?</a:t>
            </a:r>
          </a:p>
          <a:p>
            <a:r>
              <a:rPr lang="ru-RU" sz="2400" dirty="0" smtClean="0"/>
              <a:t>С Казахстаном, Монголией, Китаем.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FFC000"/>
                </a:solidFill>
              </a:rPr>
              <a:t>Какая область граничит с Польшей и Литвой?</a:t>
            </a:r>
          </a:p>
          <a:p>
            <a:r>
              <a:rPr lang="ru-RU" sz="2400" dirty="0" smtClean="0"/>
              <a:t>Калининградская.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FFC000"/>
                </a:solidFill>
              </a:rPr>
              <a:t>С какими странами граница проходит по горам?</a:t>
            </a:r>
          </a:p>
          <a:p>
            <a:r>
              <a:rPr lang="ru-RU" sz="2400" dirty="0" smtClean="0"/>
              <a:t>Азербайджан, Армения, Монголия.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FFC000"/>
                </a:solidFill>
              </a:rPr>
              <a:t>Что значит морская граница?</a:t>
            </a:r>
          </a:p>
          <a:p>
            <a:r>
              <a:rPr lang="ru-RU" sz="2400" dirty="0" smtClean="0"/>
              <a:t>Граница проходящая  в 12 милях от берега.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285729"/>
            <a:ext cx="5322102" cy="6010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C000"/>
                </a:solidFill>
              </a:rPr>
              <a:t>Южные границы России главным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C000"/>
                </a:solidFill>
              </a:rPr>
              <a:t>образом проходят:</a:t>
            </a:r>
          </a:p>
          <a:p>
            <a:pPr>
              <a:buNone/>
            </a:pPr>
            <a:r>
              <a:rPr lang="ru-RU" sz="2400" dirty="0" smtClean="0"/>
              <a:t>-По горным хребтам;</a:t>
            </a:r>
          </a:p>
          <a:p>
            <a:pPr>
              <a:buNone/>
            </a:pPr>
            <a:r>
              <a:rPr lang="ru-RU" sz="2400" dirty="0" smtClean="0"/>
              <a:t>-По крупным речным долинам;</a:t>
            </a:r>
          </a:p>
          <a:p>
            <a:pPr>
              <a:buNone/>
            </a:pPr>
            <a:r>
              <a:rPr lang="ru-RU" sz="2400" dirty="0" smtClean="0"/>
              <a:t>-По берегам морей.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C000"/>
                </a:solidFill>
              </a:rPr>
              <a:t>По каким рекам проходит граница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C000"/>
                </a:solidFill>
              </a:rPr>
              <a:t>России:</a:t>
            </a:r>
          </a:p>
          <a:p>
            <a:pPr>
              <a:buNone/>
            </a:pPr>
            <a:r>
              <a:rPr lang="ru-RU" sz="2400" dirty="0" smtClean="0"/>
              <a:t>-по Амуру;</a:t>
            </a:r>
          </a:p>
          <a:p>
            <a:pPr>
              <a:buNone/>
            </a:pPr>
            <a:r>
              <a:rPr lang="ru-RU" sz="2400" dirty="0" smtClean="0"/>
              <a:t>-по Тереку;</a:t>
            </a:r>
          </a:p>
          <a:p>
            <a:pPr>
              <a:buNone/>
            </a:pPr>
            <a:r>
              <a:rPr lang="ru-RU" sz="2400" dirty="0" smtClean="0"/>
              <a:t>-по Уссури;</a:t>
            </a:r>
          </a:p>
          <a:p>
            <a:pPr>
              <a:buNone/>
            </a:pPr>
            <a:r>
              <a:rPr lang="ru-RU" sz="2400" dirty="0" smtClean="0"/>
              <a:t>-по Куре 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43636" y="285729"/>
            <a:ext cx="2550308" cy="6010736"/>
          </a:xfrm>
        </p:spPr>
        <p:txBody>
          <a:bodyPr>
            <a:normAutofit/>
          </a:bodyPr>
          <a:lstStyle/>
          <a:p>
            <a:r>
              <a:rPr lang="ru-RU" dirty="0" smtClean="0"/>
              <a:t>По горным хребтам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 Амуру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285727"/>
            <a:ext cx="5393540" cy="601073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FFC000"/>
                </a:solidFill>
              </a:rPr>
              <a:t>Россия имеет только морскую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FFC000"/>
                </a:solidFill>
              </a:rPr>
              <a:t>границу с государствами:</a:t>
            </a:r>
          </a:p>
          <a:p>
            <a:pPr>
              <a:buNone/>
            </a:pPr>
            <a:r>
              <a:rPr lang="ru-RU" sz="2600" dirty="0" smtClean="0"/>
              <a:t>-Норвегия и Япония;</a:t>
            </a:r>
          </a:p>
          <a:p>
            <a:pPr>
              <a:buNone/>
            </a:pPr>
            <a:r>
              <a:rPr lang="ru-RU" sz="2600" dirty="0" smtClean="0"/>
              <a:t>-Япония и Китай;</a:t>
            </a:r>
          </a:p>
          <a:p>
            <a:pPr>
              <a:buNone/>
            </a:pPr>
            <a:r>
              <a:rPr lang="ru-RU" sz="2600" dirty="0" smtClean="0"/>
              <a:t>-Япония и США .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b="1" dirty="0" smtClean="0"/>
              <a:t> </a:t>
            </a:r>
            <a:r>
              <a:rPr lang="ru-RU" sz="2600" b="1" dirty="0" smtClean="0">
                <a:solidFill>
                  <a:srgbClr val="FFC000"/>
                </a:solidFill>
              </a:rPr>
              <a:t>С какой страной у России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FFC000"/>
                </a:solidFill>
              </a:rPr>
              <a:t>граница начинается с берега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FFC000"/>
                </a:solidFill>
              </a:rPr>
              <a:t>Баренцева моря:</a:t>
            </a:r>
          </a:p>
          <a:p>
            <a:pPr>
              <a:buNone/>
            </a:pPr>
            <a:r>
              <a:rPr lang="ru-RU" sz="2600" dirty="0" smtClean="0"/>
              <a:t>-с Финляндией</a:t>
            </a:r>
          </a:p>
          <a:p>
            <a:pPr>
              <a:buNone/>
            </a:pPr>
            <a:r>
              <a:rPr lang="ru-RU" sz="2600" dirty="0" smtClean="0"/>
              <a:t>-с Норвегией</a:t>
            </a:r>
          </a:p>
          <a:p>
            <a:pPr>
              <a:buNone/>
            </a:pPr>
            <a:r>
              <a:rPr lang="ru-RU" sz="2600" dirty="0" smtClean="0"/>
              <a:t>-с Эстонией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72198" y="285729"/>
            <a:ext cx="2621746" cy="60107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Япония и США 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Норвегия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Отметьте на контурной карте границы РФ и подпишите пограничные государства.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04864"/>
            <a:ext cx="7772400" cy="914400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 smtClean="0"/>
              <a:t>1. В.П. Дронов, В.Я. Ром., География России. Население и хозяйство. 2014. ДРОФА.</a:t>
            </a:r>
            <a:br>
              <a:rPr lang="ru-RU" sz="1400" dirty="0" smtClean="0"/>
            </a:br>
            <a:r>
              <a:rPr lang="ru-RU" sz="1400" dirty="0" smtClean="0"/>
              <a:t>2. </a:t>
            </a:r>
            <a:r>
              <a:rPr lang="ru-RU" sz="1400" dirty="0" err="1" smtClean="0"/>
              <a:t>Е.А.Жижина</a:t>
            </a:r>
            <a:r>
              <a:rPr lang="ru-RU" sz="1400" dirty="0" smtClean="0"/>
              <a:t>, Н.А. Никитина. Поурочные разработки по географии 8 класс. Природа России. Москва «ВАКО» 2014.</a:t>
            </a:r>
            <a:br>
              <a:rPr lang="ru-RU" sz="1400" dirty="0" smtClean="0"/>
            </a:br>
            <a:r>
              <a:rPr lang="ru-RU" sz="1400" dirty="0" smtClean="0"/>
              <a:t>3. </a:t>
            </a:r>
            <a:r>
              <a:rPr lang="ru-RU" sz="1400" dirty="0" err="1" smtClean="0"/>
              <a:t>Е.А.Жижина</a:t>
            </a:r>
            <a:r>
              <a:rPr lang="ru-RU" sz="1400" dirty="0" smtClean="0"/>
              <a:t>. Поурочные </a:t>
            </a:r>
            <a:r>
              <a:rPr lang="ru-RU" sz="1400" dirty="0" err="1" smtClean="0"/>
              <a:t>разрабоки</a:t>
            </a:r>
            <a:r>
              <a:rPr lang="ru-RU" sz="1400" dirty="0" smtClean="0"/>
              <a:t> по географии 9 класс. </a:t>
            </a:r>
            <a:r>
              <a:rPr lang="ru-RU" sz="1400" smtClean="0"/>
              <a:t>Москва «ВАКО» 2013.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85860"/>
            <a:ext cx="7772400" cy="4572000"/>
          </a:xfrm>
        </p:spPr>
        <p:txBody>
          <a:bodyPr/>
          <a:lstStyle/>
          <a:p>
            <a:r>
              <a:rPr lang="ru-RU" dirty="0" smtClean="0"/>
              <a:t>дать знания о границах России и пограничных государствах;</a:t>
            </a:r>
          </a:p>
          <a:p>
            <a:r>
              <a:rPr lang="ru-RU" dirty="0" smtClean="0"/>
              <a:t>учить работать с географической картой России;</a:t>
            </a:r>
          </a:p>
          <a:p>
            <a:r>
              <a:rPr lang="ru-RU" dirty="0" smtClean="0"/>
              <a:t>воспитывать любовь к своей стране.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ПДЗ.</a:t>
            </a:r>
          </a:p>
          <a:p>
            <a:r>
              <a:rPr lang="ru-RU" dirty="0" smtClean="0"/>
              <a:t>Изучение нового материала: </a:t>
            </a:r>
          </a:p>
          <a:p>
            <a:pPr>
              <a:buFontTx/>
              <a:buChar char="-"/>
            </a:pPr>
            <a:r>
              <a:rPr lang="ru-RU" dirty="0" smtClean="0"/>
              <a:t>сухопутные и морские границы России;</a:t>
            </a:r>
          </a:p>
          <a:p>
            <a:pPr>
              <a:buFontTx/>
              <a:buChar char="-"/>
            </a:pPr>
            <a:r>
              <a:rPr lang="ru-RU" dirty="0" smtClean="0"/>
              <a:t>изменение границ России.</a:t>
            </a:r>
          </a:p>
          <a:p>
            <a:r>
              <a:rPr lang="ru-RU" dirty="0" smtClean="0"/>
              <a:t>Закрепление изученного.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пдз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52840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1. Россия расположена в:</a:t>
            </a:r>
          </a:p>
          <a:p>
            <a:pPr>
              <a:buNone/>
            </a:pPr>
            <a:r>
              <a:rPr lang="ru-RU" sz="2400" dirty="0" smtClean="0"/>
              <a:t>А) только в северном полушарии;</a:t>
            </a:r>
          </a:p>
          <a:p>
            <a:pPr>
              <a:buNone/>
            </a:pPr>
            <a:r>
              <a:rPr lang="ru-RU" sz="2400" dirty="0" smtClean="0"/>
              <a:t>Б) в северном и западном полушариях;</a:t>
            </a:r>
          </a:p>
          <a:p>
            <a:pPr>
              <a:buNone/>
            </a:pPr>
            <a:r>
              <a:rPr lang="ru-RU" sz="2400" dirty="0" smtClean="0"/>
              <a:t>В) </a:t>
            </a:r>
            <a:r>
              <a:rPr lang="ru-RU" sz="2400" dirty="0" err="1" smtClean="0"/>
              <a:t>в</a:t>
            </a:r>
            <a:r>
              <a:rPr lang="ru-RU" sz="2400" dirty="0" smtClean="0"/>
              <a:t> северном и восточном полушариях;</a:t>
            </a:r>
          </a:p>
          <a:p>
            <a:pPr>
              <a:buNone/>
            </a:pPr>
            <a:r>
              <a:rPr lang="ru-RU" sz="2400" dirty="0" smtClean="0"/>
              <a:t>Г) в северном, восточном и западном полушариях;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2. Самая восточная точка России расположена:</a:t>
            </a:r>
          </a:p>
          <a:p>
            <a:pPr>
              <a:buNone/>
            </a:pPr>
            <a:r>
              <a:rPr lang="ru-RU" sz="2400" dirty="0" smtClean="0"/>
              <a:t>А) в западном полушарии;</a:t>
            </a:r>
          </a:p>
          <a:p>
            <a:pPr>
              <a:buNone/>
            </a:pPr>
            <a:r>
              <a:rPr lang="ru-RU" sz="2400" dirty="0" smtClean="0"/>
              <a:t>Б) в восточном полушарии;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b="1" dirty="0" smtClean="0"/>
              <a:t>3. Крайняя северная материковая точка России:</a:t>
            </a:r>
          </a:p>
          <a:p>
            <a:pPr>
              <a:buNone/>
            </a:pPr>
            <a:r>
              <a:rPr lang="ru-RU" sz="2400" dirty="0" smtClean="0"/>
              <a:t>А) м. Дежнева;</a:t>
            </a:r>
          </a:p>
          <a:p>
            <a:pPr>
              <a:buNone/>
            </a:pPr>
            <a:r>
              <a:rPr lang="ru-RU" sz="2400" dirty="0" smtClean="0"/>
              <a:t>Б) м. Челюскин;</a:t>
            </a:r>
          </a:p>
          <a:p>
            <a:pPr>
              <a:buNone/>
            </a:pPr>
            <a:r>
              <a:rPr lang="ru-RU" sz="2400" dirty="0" smtClean="0"/>
              <a:t>В) м. Флигели.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4. Россия пересекается:</a:t>
            </a:r>
          </a:p>
          <a:p>
            <a:pPr>
              <a:buNone/>
            </a:pPr>
            <a:r>
              <a:rPr lang="ru-RU" sz="2400" dirty="0" smtClean="0"/>
              <a:t>А) с экватором;</a:t>
            </a:r>
          </a:p>
          <a:p>
            <a:pPr>
              <a:buNone/>
            </a:pPr>
            <a:r>
              <a:rPr lang="ru-RU" sz="2400" dirty="0" smtClean="0"/>
              <a:t>Б) с северным тропиком;</a:t>
            </a:r>
          </a:p>
          <a:p>
            <a:pPr>
              <a:buNone/>
            </a:pPr>
            <a:r>
              <a:rPr lang="ru-RU" sz="2400" dirty="0" smtClean="0"/>
              <a:t>В) с северным полярным кругом.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5. Установите </a:t>
            </a:r>
            <a:r>
              <a:rPr lang="ru-RU" sz="2400" dirty="0" err="1" smtClean="0"/>
              <a:t>соответсвие</a:t>
            </a:r>
            <a:r>
              <a:rPr lang="ru-RU" sz="2400" dirty="0" smtClean="0"/>
              <a:t>: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4286256"/>
          <a:ext cx="6096000" cy="239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Крайние</a:t>
                      </a:r>
                      <a:r>
                        <a:rPr lang="ru-RU" baseline="0" dirty="0" smtClean="0"/>
                        <a:t> точки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Географические объекты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Северная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м. Дежнева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Южная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м. Челюскин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Западная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г.  </a:t>
                      </a:r>
                      <a:r>
                        <a:rPr lang="ru-RU" dirty="0" err="1" smtClean="0"/>
                        <a:t>Базардюзю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Восточная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песчаной косе </a:t>
                      </a:r>
                      <a:r>
                        <a:rPr lang="ru-RU" dirty="0" err="1" smtClean="0"/>
                        <a:t>Гданьского</a:t>
                      </a:r>
                      <a:r>
                        <a:rPr lang="ru-RU" dirty="0" smtClean="0"/>
                        <a:t> залива</a:t>
                      </a:r>
                      <a:r>
                        <a:rPr lang="ru-RU" baseline="0" dirty="0" smtClean="0"/>
                        <a:t> Балтийского моря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86124"/>
            <a:ext cx="8215370" cy="2975596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Один из символов государства?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Человек, любящий свою страну.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Наряд </a:t>
            </a:r>
            <a:r>
              <a:rPr lang="ru-RU" sz="2400" dirty="0" err="1" smtClean="0">
                <a:solidFill>
                  <a:schemeClr val="tx1"/>
                </a:solidFill>
              </a:rPr>
              <a:t>Алёнушки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Торжественная мелодия.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Страна, где родился человек.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Где записаны права и обязанности гражданина?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Столица нашего государства?</a:t>
            </a:r>
          </a:p>
          <a:p>
            <a:pPr marL="457200" indent="-457200" algn="l">
              <a:buAutoNum type="arabicPeriod"/>
            </a:pP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71800" y="0"/>
          <a:ext cx="6096006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рта с крымом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060848"/>
            <a:ext cx="7416824" cy="44644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9668" y="0"/>
            <a:ext cx="85643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Российская Федерация – государство в Восточной Европе</a:t>
            </a:r>
          </a:p>
          <a:p>
            <a:r>
              <a:rPr lang="ru-RU" sz="2400" dirty="0" smtClean="0"/>
              <a:t> и Северной Азии, территория - 17 125 187 км². </a:t>
            </a:r>
          </a:p>
          <a:p>
            <a:r>
              <a:rPr lang="ru-RU" sz="2400" dirty="0" smtClean="0"/>
              <a:t>Занимает первое место в мире по территории, </a:t>
            </a:r>
          </a:p>
          <a:p>
            <a:r>
              <a:rPr lang="ru-RU" sz="2400" dirty="0" smtClean="0"/>
              <a:t>отсюда большое количество  пограничных государств.</a:t>
            </a:r>
          </a:p>
          <a:p>
            <a:r>
              <a:rPr lang="ru-RU" sz="2400" dirty="0" smtClean="0"/>
              <a:t>Общая протяженность границ России – 60 932 км.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Государственная граница </a:t>
            </a:r>
            <a:r>
              <a:rPr lang="ru-RU" sz="2400" dirty="0" smtClean="0"/>
              <a:t>— это линия и проходящая по ней вертикальная поверхность, определяющие пределы государственной территории (суши, вод, недр и воздушного пространства).</a:t>
            </a:r>
            <a:endParaRPr lang="ru-RU" sz="2400" dirty="0"/>
          </a:p>
        </p:txBody>
      </p:sp>
      <p:pic>
        <p:nvPicPr>
          <p:cNvPr id="5" name="Рисунок 4" descr="DSC_07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420888"/>
            <a:ext cx="6660232" cy="3944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632</TotalTime>
  <Words>812</Words>
  <Application>Microsoft Office PowerPoint</Application>
  <PresentationFormat>Экран (4:3)</PresentationFormat>
  <Paragraphs>235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Метро</vt:lpstr>
      <vt:lpstr>Слайд 1</vt:lpstr>
      <vt:lpstr>Слайд 2</vt:lpstr>
      <vt:lpstr>Задачи:</vt:lpstr>
      <vt:lpstr>План урока:</vt:lpstr>
      <vt:lpstr>пдз</vt:lpstr>
      <vt:lpstr>Слайд 6</vt:lpstr>
      <vt:lpstr>Слайд 7</vt:lpstr>
      <vt:lpstr>Слайд 8</vt:lpstr>
      <vt:lpstr>Слайд 9</vt:lpstr>
      <vt:lpstr>Слайд 10</vt:lpstr>
      <vt:lpstr>Слайд 11</vt:lpstr>
      <vt:lpstr>Сухопутные границы России</vt:lpstr>
      <vt:lpstr>Западная граница          Южная граница</vt:lpstr>
      <vt:lpstr>Слайд 14</vt:lpstr>
      <vt:lpstr>Морские  границы России</vt:lpstr>
      <vt:lpstr>Слайд 16</vt:lpstr>
      <vt:lpstr>Слайд 17</vt:lpstr>
      <vt:lpstr>Калининградская область – самая западная область Российской Федерации. Расположена в Центральной Европе. До 1945 года принадлежал Германии и до 1946 года называл Кёнигсберг...  По итогам Второй мировой войны, отразившихся в решениях Потсдамской и Ялтинской конференций, более трети территории бывшей Восточной Пруссии вместе с городом Кёнигсбергом было передано союзниками под юрисдикцию СССР. Большинство немецкого населения покинуло город ещё в 1945 году, до взятия Кёнигсберга советскими войсками. Около 20 тысяч оставшихся в городе жителей были депортированы в Германию в период с 1945 по 1947 год.  </vt:lpstr>
      <vt:lpstr> После распада СССР не имеет с основной территорией страны общей сухопутной границы.</vt:lpstr>
      <vt:lpstr>Слайд 20</vt:lpstr>
      <vt:lpstr>Присоединение Крыма к России — вхождение в состав Российской Федерации территории полуострова Крым с расположенными на ней Автономной Республикой Крым (Республикой Крым) и городом Севастополем. </vt:lpstr>
      <vt:lpstr>Слайд 22</vt:lpstr>
      <vt:lpstr>Слайд 23</vt:lpstr>
      <vt:lpstr>Слайд 24</vt:lpstr>
      <vt:lpstr>Слайд 25</vt:lpstr>
      <vt:lpstr>Слайд 26</vt:lpstr>
      <vt:lpstr>Слайд 27</vt:lpstr>
      <vt:lpstr>Спасибо за внимание.</vt:lpstr>
      <vt:lpstr>1. В.П. Дронов, В.Я. Ром., География России. Население и хозяйство. 2014. ДРОФА. 2. Е.А.Жижина, Н.А. Никитина. Поурочные разработки по географии 8 класс. Природа России. Москва «ВАКО» 2014. 3. Е.А.Жижина. Поурочные разрабоки по географии 9 класс. Москва «ВАКО» 2013.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оксана</cp:lastModifiedBy>
  <cp:revision>73</cp:revision>
  <dcterms:created xsi:type="dcterms:W3CDTF">2014-04-03T08:26:53Z</dcterms:created>
  <dcterms:modified xsi:type="dcterms:W3CDTF">2015-04-15T12:39:32Z</dcterms:modified>
</cp:coreProperties>
</file>