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8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56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E5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480" autoAdjust="0"/>
    <p:restoredTop sz="94660"/>
  </p:normalViewPr>
  <p:slideViewPr>
    <p:cSldViewPr>
      <p:cViewPr varScale="1">
        <p:scale>
          <a:sx n="100" d="100"/>
          <a:sy n="100" d="100"/>
        </p:scale>
        <p:origin x="-21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274E9-7A4E-46C4-BEF9-378B17A5D51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85568-0517-4BEF-900D-48FFDF75D7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5C5-0F17-42DE-AE88-98B735C5C62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4D7D-5A64-41F8-97E4-159D2D73D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5C5-0F17-42DE-AE88-98B735C5C62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4D7D-5A64-41F8-97E4-159D2D73D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5C5-0F17-42DE-AE88-98B735C5C62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4D7D-5A64-41F8-97E4-159D2D73D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5C5-0F17-42DE-AE88-98B735C5C62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4D7D-5A64-41F8-97E4-159D2D73D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5C5-0F17-42DE-AE88-98B735C5C62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4D7D-5A64-41F8-97E4-159D2D73D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5C5-0F17-42DE-AE88-98B735C5C62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4D7D-5A64-41F8-97E4-159D2D73D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5C5-0F17-42DE-AE88-98B735C5C62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4D7D-5A64-41F8-97E4-159D2D73D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5C5-0F17-42DE-AE88-98B735C5C62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4D7D-5A64-41F8-97E4-159D2D73D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5C5-0F17-42DE-AE88-98B735C5C62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4D7D-5A64-41F8-97E4-159D2D73D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5C5-0F17-42DE-AE88-98B735C5C62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4D7D-5A64-41F8-97E4-159D2D73D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DE5C5-0F17-42DE-AE88-98B735C5C62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14D7D-5A64-41F8-97E4-159D2D73D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DE5C5-0F17-42DE-AE88-98B735C5C62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14D7D-5A64-41F8-97E4-159D2D73D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14290"/>
            <a:ext cx="871543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Picture 2" descr="G:\ФУТАЖИ, КЛИПАРТ, АНИМАЦИЯ\8 марта\ручей.gif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FEFFFC"/>
              </a:clrFrom>
              <a:clrTo>
                <a:srgbClr val="FEFF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57222" y="1428736"/>
            <a:ext cx="7239018" cy="5429264"/>
          </a:xfrm>
          <a:prstGeom prst="rect">
            <a:avLst/>
          </a:prstGeom>
          <a:noFill/>
        </p:spPr>
      </p:pic>
      <p:pic>
        <p:nvPicPr>
          <p:cNvPr id="8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428868"/>
            <a:ext cx="259124" cy="410052"/>
          </a:xfrm>
          <a:prstGeom prst="rect">
            <a:avLst/>
          </a:prstGeom>
          <a:noFill/>
        </p:spPr>
      </p:pic>
      <p:pic>
        <p:nvPicPr>
          <p:cNvPr id="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571612"/>
            <a:ext cx="247108" cy="391037"/>
          </a:xfrm>
          <a:prstGeom prst="rect">
            <a:avLst/>
          </a:prstGeom>
          <a:noFill/>
        </p:spPr>
      </p:pic>
      <p:pic>
        <p:nvPicPr>
          <p:cNvPr id="11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142984"/>
            <a:ext cx="259124" cy="410052"/>
          </a:xfrm>
          <a:prstGeom prst="rect">
            <a:avLst/>
          </a:prstGeom>
          <a:noFill/>
        </p:spPr>
      </p:pic>
      <p:pic>
        <p:nvPicPr>
          <p:cNvPr id="12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357562"/>
            <a:ext cx="259124" cy="410052"/>
          </a:xfrm>
          <a:prstGeom prst="rect">
            <a:avLst/>
          </a:prstGeom>
          <a:noFill/>
        </p:spPr>
      </p:pic>
      <p:pic>
        <p:nvPicPr>
          <p:cNvPr id="13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2500306"/>
            <a:ext cx="259124" cy="410052"/>
          </a:xfrm>
          <a:prstGeom prst="rect">
            <a:avLst/>
          </a:prstGeom>
          <a:noFill/>
        </p:spPr>
      </p:pic>
      <p:pic>
        <p:nvPicPr>
          <p:cNvPr id="14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071678"/>
            <a:ext cx="259124" cy="410052"/>
          </a:xfrm>
          <a:prstGeom prst="rect">
            <a:avLst/>
          </a:prstGeom>
          <a:noFill/>
        </p:spPr>
      </p:pic>
      <p:pic>
        <p:nvPicPr>
          <p:cNvPr id="15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429000"/>
            <a:ext cx="259124" cy="410052"/>
          </a:xfrm>
          <a:prstGeom prst="rect">
            <a:avLst/>
          </a:prstGeom>
          <a:noFill/>
        </p:spPr>
      </p:pic>
      <p:pic>
        <p:nvPicPr>
          <p:cNvPr id="16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286256"/>
            <a:ext cx="259124" cy="410052"/>
          </a:xfrm>
          <a:prstGeom prst="rect">
            <a:avLst/>
          </a:prstGeom>
          <a:noFill/>
        </p:spPr>
      </p:pic>
      <p:pic>
        <p:nvPicPr>
          <p:cNvPr id="17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071942"/>
            <a:ext cx="259124" cy="410052"/>
          </a:xfrm>
          <a:prstGeom prst="rect">
            <a:avLst/>
          </a:prstGeom>
          <a:noFill/>
        </p:spPr>
      </p:pic>
      <p:pic>
        <p:nvPicPr>
          <p:cNvPr id="1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929198"/>
            <a:ext cx="259124" cy="410052"/>
          </a:xfrm>
          <a:prstGeom prst="rect">
            <a:avLst/>
          </a:prstGeom>
          <a:noFill/>
        </p:spPr>
      </p:pic>
      <p:sp>
        <p:nvSpPr>
          <p:cNvPr id="18" name="Облако 17"/>
          <p:cNvSpPr/>
          <p:nvPr/>
        </p:nvSpPr>
        <p:spPr>
          <a:xfrm>
            <a:off x="1428728" y="-142900"/>
            <a:ext cx="5786478" cy="1414466"/>
          </a:xfrm>
          <a:prstGeom prst="cloud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2500298" y="4071942"/>
            <a:ext cx="65008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                      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Игры с водой </a:t>
            </a:r>
          </a:p>
          <a:p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</a:t>
            </a:r>
            <a:r>
              <a:rPr lang="ru-RU" sz="4400" i="1" dirty="0" smtClean="0">
                <a:solidFill>
                  <a:schemeClr val="accent5">
                    <a:lumMod val="50000"/>
                  </a:schemeClr>
                </a:solidFill>
              </a:rPr>
              <a:t>для детей</a:t>
            </a:r>
          </a:p>
          <a:p>
            <a:r>
              <a:rPr lang="ru-RU" sz="4400" i="1" dirty="0" smtClean="0">
                <a:solidFill>
                  <a:schemeClr val="accent5">
                    <a:lumMod val="50000"/>
                  </a:schemeClr>
                </a:solidFill>
              </a:rPr>
              <a:t>    дошкольного возраста</a:t>
            </a:r>
            <a:endParaRPr lang="ru-RU" sz="44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84" y="1214422"/>
            <a:ext cx="29901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КАРТОТЕКА</a:t>
            </a:r>
            <a:endParaRPr lang="ru-RU" sz="4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7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14290"/>
            <a:ext cx="871543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57166"/>
            <a:ext cx="737650" cy="1167298"/>
          </a:xfrm>
          <a:prstGeom prst="rect">
            <a:avLst/>
          </a:prstGeom>
          <a:noFill/>
        </p:spPr>
      </p:pic>
      <p:pic>
        <p:nvPicPr>
          <p:cNvPr id="6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928670"/>
            <a:ext cx="461422" cy="730180"/>
          </a:xfrm>
          <a:prstGeom prst="rect">
            <a:avLst/>
          </a:prstGeom>
          <a:noFill/>
        </p:spPr>
      </p:pic>
      <p:pic>
        <p:nvPicPr>
          <p:cNvPr id="7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71480"/>
            <a:ext cx="433681" cy="686280"/>
          </a:xfrm>
          <a:prstGeom prst="rect">
            <a:avLst/>
          </a:prstGeom>
          <a:noFill/>
        </p:spPr>
      </p:pic>
      <p:pic>
        <p:nvPicPr>
          <p:cNvPr id="8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28604"/>
            <a:ext cx="259124" cy="410052"/>
          </a:xfrm>
          <a:prstGeom prst="rect">
            <a:avLst/>
          </a:prstGeom>
          <a:noFill/>
        </p:spPr>
      </p:pic>
      <p:pic>
        <p:nvPicPr>
          <p:cNvPr id="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14290"/>
            <a:ext cx="247108" cy="391037"/>
          </a:xfrm>
          <a:prstGeom prst="rect">
            <a:avLst/>
          </a:prstGeom>
          <a:noFill/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42910" y="948690"/>
            <a:ext cx="750099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«Тонет – не тонет»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материал: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тазик с водой, несколько предметов из разных материалов: пёрышко, пластмассовый шарик, прищепка, картонка, монетка, карандаш, бусинка, бумажка,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губка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т.д.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ходе игры- эксперимента ребёнок должен распределить предметы :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Тонет сразу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Тонет после намокания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тонет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игре познаются свойства предметов, закладываются основы классифицирования.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14290"/>
            <a:ext cx="871543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57166"/>
            <a:ext cx="737650" cy="1167298"/>
          </a:xfrm>
          <a:prstGeom prst="rect">
            <a:avLst/>
          </a:prstGeom>
          <a:noFill/>
        </p:spPr>
      </p:pic>
      <p:pic>
        <p:nvPicPr>
          <p:cNvPr id="6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928670"/>
            <a:ext cx="461422" cy="730180"/>
          </a:xfrm>
          <a:prstGeom prst="rect">
            <a:avLst/>
          </a:prstGeom>
          <a:noFill/>
        </p:spPr>
      </p:pic>
      <p:pic>
        <p:nvPicPr>
          <p:cNvPr id="7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71480"/>
            <a:ext cx="433681" cy="686280"/>
          </a:xfrm>
          <a:prstGeom prst="rect">
            <a:avLst/>
          </a:prstGeom>
          <a:noFill/>
        </p:spPr>
      </p:pic>
      <p:pic>
        <p:nvPicPr>
          <p:cNvPr id="8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28604"/>
            <a:ext cx="259124" cy="410052"/>
          </a:xfrm>
          <a:prstGeom prst="rect">
            <a:avLst/>
          </a:prstGeom>
          <a:noFill/>
        </p:spPr>
      </p:pic>
      <p:pic>
        <p:nvPicPr>
          <p:cNvPr id="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14290"/>
            <a:ext cx="247108" cy="391037"/>
          </a:xfrm>
          <a:prstGeom prst="rect">
            <a:avLst/>
          </a:prstGeom>
          <a:noFill/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500034" y="1500174"/>
            <a:ext cx="778674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«Волшебное свойство воды»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инвентарь: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резиновая перчатка, надувной шарик, шарик, кувшин с водой, бутылка, губка.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Ребёнок в ходе эксперимента получает знание о том, что вода принимает форму заполняемого предмета.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14290"/>
            <a:ext cx="871543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57166"/>
            <a:ext cx="737650" cy="1167298"/>
          </a:xfrm>
          <a:prstGeom prst="rect">
            <a:avLst/>
          </a:prstGeom>
          <a:noFill/>
        </p:spPr>
      </p:pic>
      <p:pic>
        <p:nvPicPr>
          <p:cNvPr id="6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928670"/>
            <a:ext cx="461422" cy="730180"/>
          </a:xfrm>
          <a:prstGeom prst="rect">
            <a:avLst/>
          </a:prstGeom>
          <a:noFill/>
        </p:spPr>
      </p:pic>
      <p:pic>
        <p:nvPicPr>
          <p:cNvPr id="7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71480"/>
            <a:ext cx="433681" cy="686280"/>
          </a:xfrm>
          <a:prstGeom prst="rect">
            <a:avLst/>
          </a:prstGeom>
          <a:noFill/>
        </p:spPr>
      </p:pic>
      <p:pic>
        <p:nvPicPr>
          <p:cNvPr id="8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28604"/>
            <a:ext cx="259124" cy="410052"/>
          </a:xfrm>
          <a:prstGeom prst="rect">
            <a:avLst/>
          </a:prstGeom>
          <a:noFill/>
        </p:spPr>
      </p:pic>
      <p:pic>
        <p:nvPicPr>
          <p:cNvPr id="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14290"/>
            <a:ext cx="247108" cy="391037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28596" y="1857364"/>
            <a:ext cx="8358246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«Разлить поровну»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инвентарь: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 прозрачных стакана, кувшине или чайник с водой, салфетка.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Ребёнок должен разливать воду из кувшина поровну во все три стакана.  Когда стаканчики наполнены, вы проверяете результат.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Работу можно повторить, вылив воду из стаканчиков обратно в кувшин.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14290"/>
            <a:ext cx="871543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57166"/>
            <a:ext cx="737650" cy="1167298"/>
          </a:xfrm>
          <a:prstGeom prst="rect">
            <a:avLst/>
          </a:prstGeom>
          <a:noFill/>
        </p:spPr>
      </p:pic>
      <p:pic>
        <p:nvPicPr>
          <p:cNvPr id="6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928670"/>
            <a:ext cx="461422" cy="730180"/>
          </a:xfrm>
          <a:prstGeom prst="rect">
            <a:avLst/>
          </a:prstGeom>
          <a:noFill/>
        </p:spPr>
      </p:pic>
      <p:pic>
        <p:nvPicPr>
          <p:cNvPr id="7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71480"/>
            <a:ext cx="433681" cy="686280"/>
          </a:xfrm>
          <a:prstGeom prst="rect">
            <a:avLst/>
          </a:prstGeom>
          <a:noFill/>
        </p:spPr>
      </p:pic>
      <p:pic>
        <p:nvPicPr>
          <p:cNvPr id="8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28604"/>
            <a:ext cx="259124" cy="410052"/>
          </a:xfrm>
          <a:prstGeom prst="rect">
            <a:avLst/>
          </a:prstGeom>
          <a:noFill/>
        </p:spPr>
      </p:pic>
      <p:pic>
        <p:nvPicPr>
          <p:cNvPr id="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14290"/>
            <a:ext cx="247108" cy="391037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00034" y="1142984"/>
            <a:ext cx="8286808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«Взбивание пены»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инвентарь: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тазик с водой, венчик, пена для ванны или жидкое мыло, губка или салфетка.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Ребёнок наливает немного мыла или пены в ванну,                   и с помощью венчика взбивает пену. Смотрит, достаточно ли мыла добавлено в тазик. Если нет, ещё немного добавляет.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Когда эксперимент закончен, он выливает воду в ведро. Капли воды на столе и мокрый тазик вытирает с помощью губки или салфетки.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Этот  эксперимент также полезен для развития мускулатуры кисти руки.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14290"/>
            <a:ext cx="871543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57166"/>
            <a:ext cx="737650" cy="1167298"/>
          </a:xfrm>
          <a:prstGeom prst="rect">
            <a:avLst/>
          </a:prstGeom>
          <a:noFill/>
        </p:spPr>
      </p:pic>
      <p:pic>
        <p:nvPicPr>
          <p:cNvPr id="6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928670"/>
            <a:ext cx="461422" cy="730180"/>
          </a:xfrm>
          <a:prstGeom prst="rect">
            <a:avLst/>
          </a:prstGeom>
          <a:noFill/>
        </p:spPr>
      </p:pic>
      <p:pic>
        <p:nvPicPr>
          <p:cNvPr id="7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71480"/>
            <a:ext cx="433681" cy="686280"/>
          </a:xfrm>
          <a:prstGeom prst="rect">
            <a:avLst/>
          </a:prstGeom>
          <a:noFill/>
        </p:spPr>
      </p:pic>
      <p:pic>
        <p:nvPicPr>
          <p:cNvPr id="8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28604"/>
            <a:ext cx="259124" cy="410052"/>
          </a:xfrm>
          <a:prstGeom prst="rect">
            <a:avLst/>
          </a:prstGeom>
          <a:noFill/>
        </p:spPr>
      </p:pic>
      <p:pic>
        <p:nvPicPr>
          <p:cNvPr id="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14290"/>
            <a:ext cx="247108" cy="391037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00034" y="1357298"/>
            <a:ext cx="785818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«Свойства солёной воды»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инвентарь: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два стакана или миски     с водой, два яйца, поваренная соль (4ст. ложки.), ложка.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Ребёнок с помощью ложки опускается яйцо в один стакан, наблюдает, что оно тонет.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 втором стакане он растворяет соль, тщательно размешивая её ложкой. Опускает второе яйцо. Наблюдает, что в этом стакане яйцо плавает на поверхности.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14290"/>
            <a:ext cx="871543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57166"/>
            <a:ext cx="737650" cy="1167298"/>
          </a:xfrm>
          <a:prstGeom prst="rect">
            <a:avLst/>
          </a:prstGeom>
          <a:noFill/>
        </p:spPr>
      </p:pic>
      <p:pic>
        <p:nvPicPr>
          <p:cNvPr id="6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928670"/>
            <a:ext cx="461422" cy="730180"/>
          </a:xfrm>
          <a:prstGeom prst="rect">
            <a:avLst/>
          </a:prstGeom>
          <a:noFill/>
        </p:spPr>
      </p:pic>
      <p:pic>
        <p:nvPicPr>
          <p:cNvPr id="7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71480"/>
            <a:ext cx="433681" cy="686280"/>
          </a:xfrm>
          <a:prstGeom prst="rect">
            <a:avLst/>
          </a:prstGeom>
          <a:noFill/>
        </p:spPr>
      </p:pic>
      <p:pic>
        <p:nvPicPr>
          <p:cNvPr id="8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28604"/>
            <a:ext cx="259124" cy="410052"/>
          </a:xfrm>
          <a:prstGeom prst="rect">
            <a:avLst/>
          </a:prstGeom>
          <a:noFill/>
        </p:spPr>
      </p:pic>
      <p:pic>
        <p:nvPicPr>
          <p:cNvPr id="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14290"/>
            <a:ext cx="247108" cy="391037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1071546"/>
            <a:ext cx="78581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lang="ru-RU" sz="2400" b="1" u="sng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Ловишки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инвентарь: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тазик с водой,  пуговицы, камушки, лоскуты ткани, мелкие игрушки,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металлическя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или деревянная ложка, сито.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Поставьте перед ребёнком тазик с водой.</a:t>
            </a:r>
          </a:p>
          <a:p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Пусть малыш кидает все предметы в воду и наблюдает за ними. Объясните, почему одни вещи тонут, а другие остаются на поверхности. Попросите ребёнка собрать игрушки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сито.</a:t>
            </a:r>
          </a:p>
          <a:p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Объясните ему, почему вода утекает.                                                         В  игре ребёнок познаёт назначение предметов             и свойства вещества,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развивается мелкая моторика.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14290"/>
            <a:ext cx="871543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28596" y="785794"/>
            <a:ext cx="8358246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«Луковая грядка»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инвентарь: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стаканчики из под йогурта, вода, луковицы.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Ребёнок с вашей помощью или самостоятельно разливает воду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йогуртовые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стаканчики, затем «сажает» в них луковицы. Стаканчики выставляются на подоконник.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течении нескольких дней, ведётся наблюдение за луковицами. Фиксируется появление корней и листьев.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57166"/>
            <a:ext cx="737650" cy="1167298"/>
          </a:xfrm>
          <a:prstGeom prst="rect">
            <a:avLst/>
          </a:prstGeom>
          <a:noFill/>
        </p:spPr>
      </p:pic>
      <p:pic>
        <p:nvPicPr>
          <p:cNvPr id="6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928670"/>
            <a:ext cx="461422" cy="730180"/>
          </a:xfrm>
          <a:prstGeom prst="rect">
            <a:avLst/>
          </a:prstGeom>
          <a:noFill/>
        </p:spPr>
      </p:pic>
      <p:pic>
        <p:nvPicPr>
          <p:cNvPr id="7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71480"/>
            <a:ext cx="433681" cy="686280"/>
          </a:xfrm>
          <a:prstGeom prst="rect">
            <a:avLst/>
          </a:prstGeom>
          <a:noFill/>
        </p:spPr>
      </p:pic>
      <p:pic>
        <p:nvPicPr>
          <p:cNvPr id="8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28604"/>
            <a:ext cx="259124" cy="410052"/>
          </a:xfrm>
          <a:prstGeom prst="rect">
            <a:avLst/>
          </a:prstGeom>
          <a:noFill/>
        </p:spPr>
      </p:pic>
      <p:pic>
        <p:nvPicPr>
          <p:cNvPr id="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14290"/>
            <a:ext cx="247108" cy="3910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214290"/>
            <a:ext cx="871543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57166"/>
            <a:ext cx="737650" cy="1167298"/>
          </a:xfrm>
          <a:prstGeom prst="rect">
            <a:avLst/>
          </a:prstGeom>
          <a:noFill/>
        </p:spPr>
      </p:pic>
      <p:pic>
        <p:nvPicPr>
          <p:cNvPr id="6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928670"/>
            <a:ext cx="461422" cy="730180"/>
          </a:xfrm>
          <a:prstGeom prst="rect">
            <a:avLst/>
          </a:prstGeom>
          <a:noFill/>
        </p:spPr>
      </p:pic>
      <p:pic>
        <p:nvPicPr>
          <p:cNvPr id="7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00042"/>
            <a:ext cx="433681" cy="686280"/>
          </a:xfrm>
          <a:prstGeom prst="rect">
            <a:avLst/>
          </a:prstGeom>
          <a:noFill/>
        </p:spPr>
      </p:pic>
      <p:pic>
        <p:nvPicPr>
          <p:cNvPr id="8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28604"/>
            <a:ext cx="259124" cy="410052"/>
          </a:xfrm>
          <a:prstGeom prst="rect">
            <a:avLst/>
          </a:prstGeom>
          <a:noFill/>
        </p:spPr>
      </p:pic>
      <p:pic>
        <p:nvPicPr>
          <p:cNvPr id="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14290"/>
            <a:ext cx="247108" cy="391037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57158" y="500042"/>
            <a:ext cx="857256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«Я  и  река»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инвентарь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бутылка для воды,                                                      салфетка – фильтр, два пустых стакана, стакан с проточной   водой.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прогулке наберите воду из реки. Дома проведите эксперимент.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Налейте воду из бутылки в один из пустых стаканов, рядом поставьте стакан с проточной водой. Пусть ребёнок сравнит цвет воду в обоих стаканах.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Затем с помощью салфетки – фильтра  очистите воду в стакане с речной водой. Снова сравните.  Если одного фильтрования оказалось не достаточно, повторите процедуру. Удастся ли вам добиться очищения речной воды?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Параллельно поговорите с ребёнком о проблемах загрязнения окружающей среды.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Очищенную воду можно «вернуть реке». В конце опыта скажите ребёнку, что благодаря его усилиям речка выздоровела.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Объясните, что есть такие большие, специальные фильтры, при помощи которых люди очищают грязную воду, текущую в реках с заводов. Пусть вспомнит, как крокодил Гена в мультфильме закрывал собой отверстие в трубе из которого текла грязная заводская вода. А если это отверстие закрыть фильтром, который очистит грязную воду, река не будет загрязняться.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14290"/>
            <a:ext cx="871543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57166"/>
            <a:ext cx="737650" cy="1167298"/>
          </a:xfrm>
          <a:prstGeom prst="rect">
            <a:avLst/>
          </a:prstGeom>
          <a:noFill/>
        </p:spPr>
      </p:pic>
      <p:pic>
        <p:nvPicPr>
          <p:cNvPr id="6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928670"/>
            <a:ext cx="461422" cy="730180"/>
          </a:xfrm>
          <a:prstGeom prst="rect">
            <a:avLst/>
          </a:prstGeom>
          <a:noFill/>
        </p:spPr>
      </p:pic>
      <p:pic>
        <p:nvPicPr>
          <p:cNvPr id="7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71480"/>
            <a:ext cx="433681" cy="686280"/>
          </a:xfrm>
          <a:prstGeom prst="rect">
            <a:avLst/>
          </a:prstGeom>
          <a:noFill/>
        </p:spPr>
      </p:pic>
      <p:pic>
        <p:nvPicPr>
          <p:cNvPr id="8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28604"/>
            <a:ext cx="259124" cy="410052"/>
          </a:xfrm>
          <a:prstGeom prst="rect">
            <a:avLst/>
          </a:prstGeom>
          <a:noFill/>
        </p:spPr>
      </p:pic>
      <p:pic>
        <p:nvPicPr>
          <p:cNvPr id="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14290"/>
            <a:ext cx="247108" cy="391037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857232"/>
            <a:ext cx="764386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«Капли»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инвентарь: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контейнер для кубиков льда, часка с слегка подкрашенной гуашью водой, пипетка, губка или салфетка.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помощью пипетки ребёнок переносит воду из чашки в контейнер для льда.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Когда все ячейки заполнятся, можно собрать таким же способом воду обратно в чашку.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ходе эксперимента можно посчитать, сколько капель вмещается в одну ячейку, в две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т.д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14290"/>
            <a:ext cx="871543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57166"/>
            <a:ext cx="737650" cy="1167298"/>
          </a:xfrm>
          <a:prstGeom prst="rect">
            <a:avLst/>
          </a:prstGeom>
          <a:noFill/>
        </p:spPr>
      </p:pic>
      <p:pic>
        <p:nvPicPr>
          <p:cNvPr id="6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928670"/>
            <a:ext cx="461422" cy="730180"/>
          </a:xfrm>
          <a:prstGeom prst="rect">
            <a:avLst/>
          </a:prstGeom>
          <a:noFill/>
        </p:spPr>
      </p:pic>
      <p:pic>
        <p:nvPicPr>
          <p:cNvPr id="7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71480"/>
            <a:ext cx="433681" cy="686280"/>
          </a:xfrm>
          <a:prstGeom prst="rect">
            <a:avLst/>
          </a:prstGeom>
          <a:noFill/>
        </p:spPr>
      </p:pic>
      <p:pic>
        <p:nvPicPr>
          <p:cNvPr id="8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28604"/>
            <a:ext cx="259124" cy="410052"/>
          </a:xfrm>
          <a:prstGeom prst="rect">
            <a:avLst/>
          </a:prstGeom>
          <a:noFill/>
        </p:spPr>
      </p:pic>
      <p:pic>
        <p:nvPicPr>
          <p:cNvPr id="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14290"/>
            <a:ext cx="247108" cy="391037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1357298"/>
            <a:ext cx="77153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«Выжми мочалку»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инвентарь: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две ёмкости, поролоновая губка.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Одну ёмкость заполните водой. Покажите ребёнку, как с помощью губки можно переносить воду из одной посуды в другую. Предложите попробовать самому сделать тоже самое.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 развивает мелкую моторику.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14290"/>
            <a:ext cx="871543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57166"/>
            <a:ext cx="737650" cy="1167298"/>
          </a:xfrm>
          <a:prstGeom prst="rect">
            <a:avLst/>
          </a:prstGeom>
          <a:noFill/>
        </p:spPr>
      </p:pic>
      <p:pic>
        <p:nvPicPr>
          <p:cNvPr id="6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928670"/>
            <a:ext cx="461422" cy="730180"/>
          </a:xfrm>
          <a:prstGeom prst="rect">
            <a:avLst/>
          </a:prstGeom>
          <a:noFill/>
        </p:spPr>
      </p:pic>
      <p:pic>
        <p:nvPicPr>
          <p:cNvPr id="7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71480"/>
            <a:ext cx="433681" cy="686280"/>
          </a:xfrm>
          <a:prstGeom prst="rect">
            <a:avLst/>
          </a:prstGeom>
          <a:noFill/>
        </p:spPr>
      </p:pic>
      <p:pic>
        <p:nvPicPr>
          <p:cNvPr id="8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28604"/>
            <a:ext cx="259124" cy="410052"/>
          </a:xfrm>
          <a:prstGeom prst="rect">
            <a:avLst/>
          </a:prstGeom>
          <a:noFill/>
        </p:spPr>
      </p:pic>
      <p:pic>
        <p:nvPicPr>
          <p:cNvPr id="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14290"/>
            <a:ext cx="247108" cy="391037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71472" y="1500174"/>
            <a:ext cx="7429552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«Кораблики»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инвентарь: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тазик, бумага.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Нелейте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тазик немного воды. Покажите ребёнку, как можно бросать в тазик мелкие кусочки бумаги, подуйте на них. Скорее всего ребёнок повторит ваши действия.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 способствует развитию мелкой моторики и артикуляционного аппарата.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14290"/>
            <a:ext cx="871543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57166"/>
            <a:ext cx="737650" cy="1167298"/>
          </a:xfrm>
          <a:prstGeom prst="rect">
            <a:avLst/>
          </a:prstGeom>
          <a:noFill/>
        </p:spPr>
      </p:pic>
      <p:pic>
        <p:nvPicPr>
          <p:cNvPr id="6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928670"/>
            <a:ext cx="461422" cy="730180"/>
          </a:xfrm>
          <a:prstGeom prst="rect">
            <a:avLst/>
          </a:prstGeom>
          <a:noFill/>
        </p:spPr>
      </p:pic>
      <p:pic>
        <p:nvPicPr>
          <p:cNvPr id="7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71480"/>
            <a:ext cx="433681" cy="686280"/>
          </a:xfrm>
          <a:prstGeom prst="rect">
            <a:avLst/>
          </a:prstGeom>
          <a:noFill/>
        </p:spPr>
      </p:pic>
      <p:pic>
        <p:nvPicPr>
          <p:cNvPr id="8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28604"/>
            <a:ext cx="259124" cy="410052"/>
          </a:xfrm>
          <a:prstGeom prst="rect">
            <a:avLst/>
          </a:prstGeom>
          <a:noFill/>
        </p:spPr>
      </p:pic>
      <p:pic>
        <p:nvPicPr>
          <p:cNvPr id="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14290"/>
            <a:ext cx="247108" cy="391037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00034" y="1428736"/>
            <a:ext cx="764386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«В час по чайной ложке»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инвентарь: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 стакана, чайная ложка, столовая ложка.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Налейте воду в один стакан. Покажите ребёнку, как можно переливать воду ложками в другой стакан. Разрешите ему поиграть самостоятельно.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 способствует развитию мелкой моторики, помогает освоить понятия, пустой, полный.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14290"/>
            <a:ext cx="871543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57166"/>
            <a:ext cx="737650" cy="1167298"/>
          </a:xfrm>
          <a:prstGeom prst="rect">
            <a:avLst/>
          </a:prstGeom>
          <a:noFill/>
        </p:spPr>
      </p:pic>
      <p:pic>
        <p:nvPicPr>
          <p:cNvPr id="6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928670"/>
            <a:ext cx="461422" cy="730180"/>
          </a:xfrm>
          <a:prstGeom prst="rect">
            <a:avLst/>
          </a:prstGeom>
          <a:noFill/>
        </p:spPr>
      </p:pic>
      <p:pic>
        <p:nvPicPr>
          <p:cNvPr id="7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71480"/>
            <a:ext cx="433681" cy="686280"/>
          </a:xfrm>
          <a:prstGeom prst="rect">
            <a:avLst/>
          </a:prstGeom>
          <a:noFill/>
        </p:spPr>
      </p:pic>
      <p:pic>
        <p:nvPicPr>
          <p:cNvPr id="8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28604"/>
            <a:ext cx="259124" cy="410052"/>
          </a:xfrm>
          <a:prstGeom prst="rect">
            <a:avLst/>
          </a:prstGeom>
          <a:noFill/>
        </p:spPr>
      </p:pic>
      <p:pic>
        <p:nvPicPr>
          <p:cNvPr id="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14290"/>
            <a:ext cx="247108" cy="391037"/>
          </a:xfrm>
          <a:prstGeom prst="rect">
            <a:avLst/>
          </a:prstGeom>
          <a:noFill/>
        </p:spPr>
      </p:pic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642910" y="1357298"/>
            <a:ext cx="792961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«Налил – вылил»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инвентарь: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ёмкость с водой,                                   1 большой стакан и 1 маленький стакан.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Поставьте перед ребёнком тазик с водой, покажите как можно зачёрпывать воду одним стаканом и переливать её в другой. Предоставьте ребёнку свободу действий.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 способствует развитию координации движений, расширяет представления о свойствах вещества.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14290"/>
            <a:ext cx="871543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57166"/>
            <a:ext cx="737650" cy="1167298"/>
          </a:xfrm>
          <a:prstGeom prst="rect">
            <a:avLst/>
          </a:prstGeom>
          <a:noFill/>
        </p:spPr>
      </p:pic>
      <p:pic>
        <p:nvPicPr>
          <p:cNvPr id="6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928670"/>
            <a:ext cx="461422" cy="730180"/>
          </a:xfrm>
          <a:prstGeom prst="rect">
            <a:avLst/>
          </a:prstGeom>
          <a:noFill/>
        </p:spPr>
      </p:pic>
      <p:pic>
        <p:nvPicPr>
          <p:cNvPr id="7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71480"/>
            <a:ext cx="433681" cy="686280"/>
          </a:xfrm>
          <a:prstGeom prst="rect">
            <a:avLst/>
          </a:prstGeom>
          <a:noFill/>
        </p:spPr>
      </p:pic>
      <p:pic>
        <p:nvPicPr>
          <p:cNvPr id="8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28604"/>
            <a:ext cx="259124" cy="410052"/>
          </a:xfrm>
          <a:prstGeom prst="rect">
            <a:avLst/>
          </a:prstGeom>
          <a:noFill/>
        </p:spPr>
      </p:pic>
      <p:pic>
        <p:nvPicPr>
          <p:cNvPr id="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14290"/>
            <a:ext cx="247108" cy="391037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28596" y="579358"/>
            <a:ext cx="8143932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«Шарики в воде»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инвентарь: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две глубоких тарелки                    или два небольших тазика, несколько теннисных шариков, ситечко с ручкой, салфетка или губка.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Поставьте на стол две глубоких тарелки, одну из которых наполните водой и опустите в неё шарики. Ребёнок с помощью ситечка достаёт шарики из тарелки с водой и перекладывает в пустую тарелку. В процессе эксперимента он замечает, что вода проливается в дырки ситечка, и что пластмассовые шарики не тонут в воде.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такой игре – эксперименте тренируется мелкая моторика.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14290"/>
            <a:ext cx="871543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57166"/>
            <a:ext cx="737650" cy="1167298"/>
          </a:xfrm>
          <a:prstGeom prst="rect">
            <a:avLst/>
          </a:prstGeom>
          <a:noFill/>
        </p:spPr>
      </p:pic>
      <p:pic>
        <p:nvPicPr>
          <p:cNvPr id="6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928670"/>
            <a:ext cx="461422" cy="730180"/>
          </a:xfrm>
          <a:prstGeom prst="rect">
            <a:avLst/>
          </a:prstGeom>
          <a:noFill/>
        </p:spPr>
      </p:pic>
      <p:pic>
        <p:nvPicPr>
          <p:cNvPr id="7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71480"/>
            <a:ext cx="433681" cy="686280"/>
          </a:xfrm>
          <a:prstGeom prst="rect">
            <a:avLst/>
          </a:prstGeom>
          <a:noFill/>
        </p:spPr>
      </p:pic>
      <p:pic>
        <p:nvPicPr>
          <p:cNvPr id="8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28604"/>
            <a:ext cx="259124" cy="410052"/>
          </a:xfrm>
          <a:prstGeom prst="rect">
            <a:avLst/>
          </a:prstGeom>
          <a:noFill/>
        </p:spPr>
      </p:pic>
      <p:pic>
        <p:nvPicPr>
          <p:cNvPr id="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14290"/>
            <a:ext cx="247108" cy="391037"/>
          </a:xfrm>
          <a:prstGeom prst="rect">
            <a:avLst/>
          </a:prstGeom>
          <a:noFill/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00034" y="1214422"/>
            <a:ext cx="842968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1" i="0" u="sng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Купалочка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инвентарь: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небольшая пластмассовая или резиновая кукла, поролоновая губка.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Попросите малыша вымыть испачканную куклу. Называйте части тела, которые надо вымыть: «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теперь вымой ей ножку, посмотри, как она испачкалась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», и т.д. Губку можно намылить, и обратить внимание ребёнка             на то, что намыленная  кукла скользит в руках и надо обращаться с ней очень аккуратно.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 способствует развитию моторики, речи.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214290"/>
            <a:ext cx="8715436" cy="64294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357166"/>
            <a:ext cx="737650" cy="1167298"/>
          </a:xfrm>
          <a:prstGeom prst="rect">
            <a:avLst/>
          </a:prstGeom>
          <a:noFill/>
        </p:spPr>
      </p:pic>
      <p:pic>
        <p:nvPicPr>
          <p:cNvPr id="6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928670"/>
            <a:ext cx="461422" cy="730180"/>
          </a:xfrm>
          <a:prstGeom prst="rect">
            <a:avLst/>
          </a:prstGeom>
          <a:noFill/>
        </p:spPr>
      </p:pic>
      <p:pic>
        <p:nvPicPr>
          <p:cNvPr id="7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571480"/>
            <a:ext cx="433681" cy="686280"/>
          </a:xfrm>
          <a:prstGeom prst="rect">
            <a:avLst/>
          </a:prstGeom>
          <a:noFill/>
        </p:spPr>
      </p:pic>
      <p:pic>
        <p:nvPicPr>
          <p:cNvPr id="8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428604"/>
            <a:ext cx="259124" cy="410052"/>
          </a:xfrm>
          <a:prstGeom prst="rect">
            <a:avLst/>
          </a:prstGeom>
          <a:noFill/>
        </p:spPr>
      </p:pic>
      <p:pic>
        <p:nvPicPr>
          <p:cNvPr id="9" name="Picture 4" descr="G:\ФУТАЖИ, КЛИПАРТ, АНИМАЦИЯ\Картинки 3\9acef33cdd2a4ca58b35dd0b0b18a124.gif"/>
          <p:cNvPicPr>
            <a:picLocks noChangeAspect="1" noChangeArrowheads="1" noCrop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24" y="214290"/>
            <a:ext cx="247108" cy="391037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00034" y="642918"/>
            <a:ext cx="821537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«Дождик»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Необходимый инвентарь: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лейка.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Поместите в тазик или ванну пластмассовые  игрушки, дайте  ребёнку лейку и предложите поиграть                                 в дождик. Поливайте кукол из лейки, вспоминая все известные вам стихи про дождик. После «дождя» дайте малышу  сухое полотенце и попросите вытереть все игрушки.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Дождик, дождик!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Лейся пуще!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Пусть растёт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шеница гуще!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Лейся, лейся,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i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 река!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Будет белая мука!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Г.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Лагздынь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Игра способствует развитию речи.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1191</Words>
  <Application>Microsoft Office PowerPoint</Application>
  <PresentationFormat>Экран (4:3)</PresentationFormat>
  <Paragraphs>114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Feniks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50</cp:revision>
  <dcterms:created xsi:type="dcterms:W3CDTF">2014-01-15T07:50:49Z</dcterms:created>
  <dcterms:modified xsi:type="dcterms:W3CDTF">2014-03-11T11:30:04Z</dcterms:modified>
</cp:coreProperties>
</file>