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7" r:id="rId2"/>
    <p:sldId id="303" r:id="rId3"/>
    <p:sldId id="273" r:id="rId4"/>
    <p:sldId id="258" r:id="rId5"/>
    <p:sldId id="275" r:id="rId6"/>
    <p:sldId id="276" r:id="rId7"/>
    <p:sldId id="277" r:id="rId8"/>
    <p:sldId id="259" r:id="rId9"/>
    <p:sldId id="278" r:id="rId10"/>
    <p:sldId id="279" r:id="rId11"/>
    <p:sldId id="280" r:id="rId12"/>
    <p:sldId id="260" r:id="rId13"/>
    <p:sldId id="282" r:id="rId14"/>
    <p:sldId id="283" r:id="rId15"/>
    <p:sldId id="284" r:id="rId16"/>
    <p:sldId id="285" r:id="rId17"/>
    <p:sldId id="300" r:id="rId18"/>
    <p:sldId id="286" r:id="rId19"/>
    <p:sldId id="287" r:id="rId20"/>
    <p:sldId id="288" r:id="rId21"/>
    <p:sldId id="261" r:id="rId22"/>
    <p:sldId id="289" r:id="rId23"/>
    <p:sldId id="290" r:id="rId24"/>
    <p:sldId id="291" r:id="rId25"/>
    <p:sldId id="293" r:id="rId26"/>
    <p:sldId id="294" r:id="rId27"/>
    <p:sldId id="297" r:id="rId28"/>
    <p:sldId id="295" r:id="rId29"/>
    <p:sldId id="298" r:id="rId30"/>
    <p:sldId id="263" r:id="rId31"/>
    <p:sldId id="302" r:id="rId32"/>
    <p:sldId id="267" r:id="rId33"/>
    <p:sldId id="268" r:id="rId34"/>
    <p:sldId id="269" r:id="rId35"/>
    <p:sldId id="270" r:id="rId36"/>
    <p:sldId id="271" r:id="rId37"/>
    <p:sldId id="27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68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5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7479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13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6009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397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717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98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28201-7267-4147-88F9-2954BED53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163059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9AEF-E589-4182-8C6E-909043A0A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788381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28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74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6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09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16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44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92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76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C8C8-1B61-43EB-823C-B253F4D42B7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137D69-6664-4E71-BA86-16248EEA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4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Хорошего настроения!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3375" y="2160588"/>
            <a:ext cx="4865288" cy="3881437"/>
          </a:xfrm>
        </p:spPr>
      </p:pic>
    </p:spTree>
    <p:extLst>
      <p:ext uri="{BB962C8B-B14F-4D97-AF65-F5344CB8AC3E}">
        <p14:creationId xmlns:p14="http://schemas.microsoft.com/office/powerpoint/2010/main" xmlns="" val="11086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2"/>
                </a:solidFill>
              </a:rPr>
              <a:t>Интересные факты.</a:t>
            </a:r>
            <a:r>
              <a:rPr lang="ru-RU" sz="6000" dirty="0">
                <a:solidFill>
                  <a:schemeClr val="accent2"/>
                </a:solidFill>
              </a:rPr>
              <a:t/>
            </a:r>
            <a:br>
              <a:rPr lang="ru-RU" sz="6000" dirty="0">
                <a:solidFill>
                  <a:schemeClr val="accent2"/>
                </a:solidFill>
              </a:rPr>
            </a:b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ярком свете слух обостряется, поэтому в концертных залах не гасят свет. А в темной комнате слабые звуки почти не слышны.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Кость хорошо проводит звук. Вспомните, когда вы грызете сухарики, звуки кажутся вам очень сильными, а рядом сидящий человек слышит слабый треск.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При некоторых: формах глухоты, когда слухо­вой нерв не поврежден, звук проходит через кости. Глухие иногда могут танцевать, воспринимая ритм музыки благодаря колебаниям пола.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Бетховен, когда оглох, слушал музыку с по­мощью трости, одним концом которой опирался на рояль, а другой ее конец он держал в зубах.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8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Загадка.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Всегда во рту, а не проглотишь.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5294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612" y="45233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2"/>
                </a:solidFill>
              </a:rPr>
              <a:t>Язык – орган вкуса.</a:t>
            </a:r>
            <a:endParaRPr lang="ru-RU" sz="6600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65" y="1773132"/>
            <a:ext cx="8407113" cy="38286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0418" y="4239487"/>
            <a:ext cx="2381582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589" y="2160588"/>
            <a:ext cx="5236859" cy="3881437"/>
          </a:xfrm>
        </p:spPr>
      </p:pic>
    </p:spTree>
    <p:extLst>
      <p:ext uri="{BB962C8B-B14F-4D97-AF65-F5344CB8AC3E}">
        <p14:creationId xmlns:p14="http://schemas.microsoft.com/office/powerpoint/2010/main" xmlns="" val="17733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331" y="2205831"/>
            <a:ext cx="5667375" cy="3790950"/>
          </a:xfrm>
        </p:spPr>
      </p:pic>
    </p:spTree>
    <p:extLst>
      <p:ext uri="{BB962C8B-B14F-4D97-AF65-F5344CB8AC3E}">
        <p14:creationId xmlns:p14="http://schemas.microsoft.com/office/powerpoint/2010/main" xmlns="" val="35374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4346" y="2160588"/>
            <a:ext cx="5383345" cy="3881437"/>
          </a:xfrm>
        </p:spPr>
      </p:pic>
    </p:spTree>
    <p:extLst>
      <p:ext uri="{BB962C8B-B14F-4D97-AF65-F5344CB8AC3E}">
        <p14:creationId xmlns:p14="http://schemas.microsoft.com/office/powerpoint/2010/main" xmlns="" val="152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588" y="2160588"/>
            <a:ext cx="4576861" cy="3881437"/>
          </a:xfrm>
        </p:spPr>
      </p:pic>
    </p:spTree>
    <p:extLst>
      <p:ext uri="{BB962C8B-B14F-4D97-AF65-F5344CB8AC3E}">
        <p14:creationId xmlns:p14="http://schemas.microsoft.com/office/powerpoint/2010/main" xmlns="" val="34875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10210800" y="274639"/>
            <a:ext cx="133350" cy="7778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0573" y="0"/>
            <a:ext cx="47879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2"/>
                </a:solidFill>
              </a:rPr>
              <a:t>   Снаружи язык покрыт бесчисленны множеством сосочков. В них заложены окончания нервов, умеющих ощущать, что попало в рот.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2"/>
                </a:solidFill>
              </a:rPr>
              <a:t>   Сладкое и солёное язык ощущает своим кончиком, кислое – боками, а горькое – корнем.</a:t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28679" name="Picture 7" descr="вку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16769" y="2465387"/>
            <a:ext cx="4321175" cy="43926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00011504"/>
      </p:ext>
    </p:extLst>
  </p:cSld>
  <p:clrMapOvr>
    <a:masterClrMapping/>
  </p:clrMapOvr>
  <p:transition advTm="166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Берегите орган вкуса – язык.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После </a:t>
            </a:r>
            <a:r>
              <a:rPr lang="ru-RU" sz="2800" dirty="0">
                <a:solidFill>
                  <a:srgbClr val="0070C0"/>
                </a:solidFill>
              </a:rPr>
              <a:t>приёма пищи прополоскать рот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Не брать в рот острые предметы, чтобы не поранить язык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Нельзя есть горячую пищу, чтобы не повредить вкусовые сосочки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Систематически очищать язык от налёта, чтобы избежать попадания инфекции в организм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7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143" y="51683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</a:rPr>
              <a:t>Это интересно знать</a:t>
            </a:r>
            <a:r>
              <a:rPr lang="ru-RU" sz="4800" dirty="0">
                <a:solidFill>
                  <a:schemeClr val="accent2"/>
                </a:solidFill>
              </a:rPr>
              <a:t/>
            </a:r>
            <a:br>
              <a:rPr lang="ru-RU" sz="4800" dirty="0">
                <a:solidFill>
                  <a:schemeClr val="accent2"/>
                </a:solidFill>
              </a:rPr>
            </a:b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Длина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языка – 9 см, ширина – 5 см, вес – 50 граммов</a:t>
            </a:r>
          </a:p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За минуту язык может совершить 80 движений</a:t>
            </a:r>
          </a:p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На верхней стороне языка имеется более 10000 вкусовых луковиц, способных различать только 4 вкусовых ощущения – сладкое, кислое, солёное и горькое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1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>
                <a:solidFill>
                  <a:srgbClr val="FF0000"/>
                </a:solidFill>
              </a:rPr>
              <a:t>Наши помощники – органы чувств.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0247" y="3858394"/>
            <a:ext cx="2834640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3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77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Загадка.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Между двух светил в середине я один.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8441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06" y="20760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6700" dirty="0" smtClean="0">
                <a:solidFill>
                  <a:schemeClr val="accent2"/>
                </a:solidFill>
              </a:rPr>
              <a:t>Нос – орган обоняния</a:t>
            </a:r>
            <a:br>
              <a:rPr lang="ru-RU" sz="6700" dirty="0" smtClean="0">
                <a:solidFill>
                  <a:schemeClr val="accent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Обоняние </a:t>
            </a:r>
            <a:r>
              <a:rPr lang="ru-RU" b="1" dirty="0">
                <a:solidFill>
                  <a:srgbClr val="000066"/>
                </a:solidFill>
              </a:rPr>
              <a:t>– это способность организма чувствовать запахи. </a:t>
            </a:r>
            <a:br>
              <a:rPr lang="ru-RU" b="1" dirty="0">
                <a:solidFill>
                  <a:srgbClr val="000066"/>
                </a:solidFill>
              </a:rPr>
            </a:br>
            <a:r>
              <a:rPr lang="ru-RU" b="1" dirty="0">
                <a:solidFill>
                  <a:srgbClr val="000066"/>
                </a:solidFill>
              </a:rPr>
              <a:t/>
            </a:r>
            <a:br>
              <a:rPr lang="ru-RU" b="1" dirty="0">
                <a:solidFill>
                  <a:srgbClr val="000066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679" y="2970488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Нос ощущает запахи. Если мы хотим что-нибудь понюхать, то мы втягиваем  ноздрями воздух. Он попадает внутрь носа, пробегает по извилистым каналам и сообщает о запахе чувствительным точкам, покрывающим внутреннюю оболочку носа. А они уже передают эти сведения в мозг.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Нос – это одновременно, и фильтр, и печка, и сторожевой пост.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Он не дает пыли пробраться внутрь организма.  В носу находится много кровеносных сосудов. Внутри носа жарко как в печке, поэтому он успевает прогреть даже самый морозный воздух и защищает нас от простуды.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2368" y="0"/>
            <a:ext cx="2203857" cy="258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66"/>
                </a:solidFill>
              </a:rPr>
              <a:t>Обоняние увеличивает информацию об окружающем мире. Наиболее остро обоняние летом и весной, особенно в тёплую и влажную погоду. На свету обоняние острее, чем в темноте.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Если человек теряет обоняние, то для него пища теряет вкус, и такие люди могут отравиться, так как не могут определить некачественной пищи.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97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6600" b="1" i="1" dirty="0" smtClean="0">
                <a:solidFill>
                  <a:srgbClr val="FF0000"/>
                </a:solidFill>
              </a:rPr>
              <a:t>Берегите обоняние!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rgbClr val="0070C0"/>
                </a:solidFill>
              </a:rPr>
              <a:t>Содержать </a:t>
            </a:r>
            <a:r>
              <a:rPr lang="ru-RU" sz="3200" dirty="0">
                <a:solidFill>
                  <a:srgbClr val="0070C0"/>
                </a:solidFill>
              </a:rPr>
              <a:t>нос в чистоте</a:t>
            </a:r>
          </a:p>
          <a:p>
            <a:pPr lvl="0"/>
            <a:r>
              <a:rPr lang="ru-RU" sz="3200" dirty="0">
                <a:solidFill>
                  <a:srgbClr val="0070C0"/>
                </a:solidFill>
              </a:rPr>
              <a:t>Если есть насморк, то необходимо его лечить</a:t>
            </a:r>
          </a:p>
          <a:p>
            <a:pPr lvl="0"/>
            <a:r>
              <a:rPr lang="ru-RU" sz="3200" dirty="0">
                <a:solidFill>
                  <a:srgbClr val="0070C0"/>
                </a:solidFill>
              </a:rPr>
              <a:t>Закаляться</a:t>
            </a:r>
          </a:p>
          <a:p>
            <a:pPr lvl="0"/>
            <a:r>
              <a:rPr lang="ru-RU" sz="3200" dirty="0">
                <a:solidFill>
                  <a:srgbClr val="0070C0"/>
                </a:solidFill>
              </a:rPr>
              <a:t>Не засовывать в нос мелкие предметы</a:t>
            </a:r>
          </a:p>
          <a:p>
            <a:pPr lvl="0"/>
            <a:r>
              <a:rPr lang="ru-RU" sz="3200" dirty="0">
                <a:solidFill>
                  <a:srgbClr val="0070C0"/>
                </a:solidFill>
              </a:rPr>
              <a:t>Пользоваться личным носовым платком</a:t>
            </a:r>
          </a:p>
          <a:p>
            <a:pPr>
              <a:buNone/>
            </a:pP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6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2"/>
                </a:solidFill>
              </a:rPr>
              <a:t>Это интересно знать</a:t>
            </a:r>
            <a:r>
              <a:rPr lang="ru-RU" sz="5400" dirty="0">
                <a:solidFill>
                  <a:schemeClr val="accent2"/>
                </a:solidFill>
              </a:rPr>
              <a:t/>
            </a:r>
            <a:br>
              <a:rPr lang="ru-RU" sz="5400" dirty="0">
                <a:solidFill>
                  <a:schemeClr val="accent2"/>
                </a:solidFill>
              </a:rPr>
            </a:b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0070C0"/>
                </a:solidFill>
              </a:rPr>
              <a:t>У </a:t>
            </a:r>
            <a:r>
              <a:rPr lang="ru-RU" sz="2400" dirty="0">
                <a:solidFill>
                  <a:srgbClr val="0070C0"/>
                </a:solidFill>
              </a:rPr>
              <a:t>человека обоняние намного слабее, чем у животных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</a:rPr>
              <a:t>Человек различает около 3000 запахов, а собака – до 100000 запахов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</a:rPr>
              <a:t>Существует 9 различимых групп запахов: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У </a:t>
            </a:r>
            <a:r>
              <a:rPr lang="ru-RU" sz="2400" b="1" i="1" dirty="0">
                <a:solidFill>
                  <a:srgbClr val="0070C0"/>
                </a:solidFill>
              </a:rPr>
              <a:t>некоторых людей особо развито обоняние: у химиков, аптекарей, пищевиков. Слепые люди узнают названия газет по запаху.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6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Загадка.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У двух матерей по пять сыновей,</a:t>
            </a:r>
          </a:p>
          <a:p>
            <a:pPr marL="0" indent="0">
              <a:buNone/>
            </a:pPr>
            <a:r>
              <a:rPr lang="ru-RU" sz="4400" dirty="0" smtClean="0"/>
              <a:t>Одно всем имя.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7101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358" y="51683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accent2"/>
                </a:solidFill>
              </a:rPr>
              <a:t>Кожа – орган осязания.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56" y="2597121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FF0066"/>
                </a:solidFill>
              </a:rPr>
              <a:t>Осязание –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0066"/>
                </a:solidFill>
              </a:rPr>
              <a:t>способность человека чувствовать прикосновения. </a:t>
            </a:r>
          </a:p>
          <a:p>
            <a:pPr>
              <a:buNone/>
            </a:pPr>
            <a:endParaRPr lang="ru-RU" sz="2400" b="1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000066"/>
                </a:solidFill>
              </a:rPr>
              <a:t>    Кожа может «рассказать» человеку о том, что его окружает. Кожей мы можем ощущать холод или тепло, ветер или жар, жжение или удар, решить, что для нас хорошо, а что плохо.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Но кожа нас не только предупреждает об угрозе, но и защищает. Поэтому она обладает такими качествами, как прочность и упругость.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b="1" dirty="0">
                <a:solidFill>
                  <a:srgbClr val="000066"/>
                </a:solidFill>
              </a:rPr>
              <a:t>                        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6026" y="0"/>
            <a:ext cx="3601261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9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186" y="172279"/>
            <a:ext cx="8596668" cy="13208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Как ухаживать за кожей?</a:t>
            </a:r>
            <a:br>
              <a:rPr lang="ru-RU" sz="5400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595" y="2330173"/>
            <a:ext cx="8596668" cy="3880773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rgbClr val="0070C0"/>
                </a:solidFill>
              </a:rPr>
              <a:t>Кожу </a:t>
            </a:r>
            <a:r>
              <a:rPr lang="ru-RU" sz="2000" dirty="0">
                <a:solidFill>
                  <a:srgbClr val="0070C0"/>
                </a:solidFill>
              </a:rPr>
              <a:t>надо содержать в чистоте</a:t>
            </a:r>
          </a:p>
          <a:p>
            <a:pPr lvl="0"/>
            <a:r>
              <a:rPr lang="ru-RU" sz="2000" dirty="0">
                <a:solidFill>
                  <a:srgbClr val="0070C0"/>
                </a:solidFill>
              </a:rPr>
              <a:t>Мыть тело 1–2 раза в неделю с мылом и мочалкой</a:t>
            </a:r>
          </a:p>
          <a:p>
            <a:pPr lvl="0"/>
            <a:r>
              <a:rPr lang="ru-RU" sz="2000" dirty="0">
                <a:solidFill>
                  <a:srgbClr val="0070C0"/>
                </a:solidFill>
              </a:rPr>
              <a:t>Обязательно мыть руки, лицо, шею, ноги и подмышечные впадины</a:t>
            </a:r>
          </a:p>
          <a:p>
            <a:pPr lvl="0"/>
            <a:r>
              <a:rPr lang="ru-RU" sz="2000" dirty="0">
                <a:solidFill>
                  <a:srgbClr val="0070C0"/>
                </a:solidFill>
              </a:rPr>
              <a:t>Умываться то холодной, то горячей водой</a:t>
            </a:r>
          </a:p>
          <a:p>
            <a:pPr lvl="0"/>
            <a:r>
              <a:rPr lang="ru-RU" sz="2000" dirty="0">
                <a:solidFill>
                  <a:srgbClr val="0070C0"/>
                </a:solidFill>
              </a:rPr>
              <a:t>Носить чистое бельё</a:t>
            </a:r>
          </a:p>
          <a:p>
            <a:pPr lvl="0"/>
            <a:r>
              <a:rPr lang="ru-RU" sz="2000" dirty="0">
                <a:solidFill>
                  <a:srgbClr val="0070C0"/>
                </a:solidFill>
              </a:rPr>
              <a:t>Содержать в чистоте и подстригать ногти</a:t>
            </a:r>
          </a:p>
          <a:p>
            <a:pPr lvl="0"/>
            <a:r>
              <a:rPr lang="ru-RU" sz="2000" dirty="0">
                <a:solidFill>
                  <a:srgbClr val="0070C0"/>
                </a:solidFill>
              </a:rPr>
              <a:t>Старайтесь не ранить, не обжигать, не обмораживать кожу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83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Интересные факты.</a:t>
            </a:r>
            <a:r>
              <a:rPr lang="ru-RU" sz="5400" dirty="0">
                <a:solidFill>
                  <a:schemeClr val="accent2"/>
                </a:solidFill>
              </a:rPr>
              <a:t/>
            </a:r>
            <a:br>
              <a:rPr lang="ru-RU" sz="5400" dirty="0">
                <a:solidFill>
                  <a:schemeClr val="accent2"/>
                </a:solidFill>
              </a:rPr>
            </a:b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На </a:t>
            </a:r>
            <a:r>
              <a:rPr lang="ru-RU" sz="2000" b="1" i="1" dirty="0">
                <a:solidFill>
                  <a:srgbClr val="0070C0"/>
                </a:solidFill>
              </a:rPr>
              <a:t>поверхности кожи находится около миллиона болевых точек. Боль — это защита организма. Человек, лишенный чувства боли, мог бы сгореть в огне, не ощущая его губительного действия, истек бы кровью незаметно для себя, не почувствовав пореза.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i="1" dirty="0">
                <a:solidFill>
                  <a:srgbClr val="0070C0"/>
                </a:solidFill>
              </a:rPr>
              <a:t>Известны, люди, которые совершенно не чувствуют боли на отдельных участках кожи. При ожоге у  такого больного кожу можно снимать целыми кусками, не причиняя ему какого-либо беспокойства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8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rgbClr val="0070C0"/>
                </a:solidFill>
              </a:rPr>
              <a:t>Ногти и волосы – кожные образования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Мелкие волоски на коже человека живут 50 дней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Ресницы сменяются раз в 3–5 месяцев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Ежедневно у человека сменяется 30–40 волос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Волос человека очень прочен, он может выдержать груз до 100 граммов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Девичья коса выдерживает груз в 20 тонн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680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Загадка.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Брат с братом через дорогу живут,</a:t>
            </a:r>
          </a:p>
          <a:p>
            <a:pPr marL="0" indent="0">
              <a:buNone/>
            </a:pPr>
            <a:r>
              <a:rPr lang="ru-RU" sz="5400" dirty="0" smtClean="0"/>
              <a:t>А один другого не видит.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8651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39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Органы чувств.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30" y="1154444"/>
            <a:ext cx="3742944" cy="2377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6950" y="1552589"/>
            <a:ext cx="2305050" cy="1581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40352"/>
            <a:ext cx="2523744" cy="2517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6487" y="4218432"/>
            <a:ext cx="2085975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4768" y="2228292"/>
            <a:ext cx="2950694" cy="33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0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81201" y="274638"/>
            <a:ext cx="8291513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660066"/>
                </a:solidFill>
              </a:rPr>
              <a:t>О каких органах чувств можно рассказать по этим рисункам?</a:t>
            </a:r>
            <a:endParaRPr lang="ru-RU" sz="4000" b="1" dirty="0">
              <a:solidFill>
                <a:srgbClr val="660066"/>
              </a:solidFill>
            </a:endParaRPr>
          </a:p>
        </p:txBody>
      </p:sp>
      <p:pic>
        <p:nvPicPr>
          <p:cNvPr id="2060" name="Picture 12" descr="ес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60232" y="4410075"/>
            <a:ext cx="1749425" cy="2447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2" name="Picture 14" descr="муз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42100" y="4661693"/>
            <a:ext cx="2447925" cy="19446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4" name="Picture 16" descr="рад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7472" y="2307052"/>
            <a:ext cx="2663825" cy="19986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5" name="Picture 17" descr="нюх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816" y="2576477"/>
            <a:ext cx="201612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лотос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343702"/>
            <a:ext cx="29527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8149831"/>
      </p:ext>
    </p:extLst>
  </p:cSld>
  <p:clrMapOvr>
    <a:masterClrMapping/>
  </p:clrMapOvr>
  <p:transition advTm="1753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371" y="4086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Правильно ли подписаны рисунки?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0070C0"/>
                </a:solidFill>
              </a:rPr>
              <a:t>  Нос –орган вкуса.                                                                        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34528"/>
            <a:ext cx="3242867" cy="4351338"/>
          </a:xfrm>
        </p:spPr>
      </p:pic>
    </p:spTree>
    <p:extLst>
      <p:ext uri="{BB962C8B-B14F-4D97-AF65-F5344CB8AC3E}">
        <p14:creationId xmlns:p14="http://schemas.microsoft.com/office/powerpoint/2010/main" xmlns="" val="30769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673" y="318052"/>
            <a:ext cx="8596668" cy="13208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00CC"/>
                </a:solidFill>
              </a:rPr>
              <a:t>ОРГАН ОСЯЗАНИЯ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496" y="2160588"/>
            <a:ext cx="2533046" cy="3881437"/>
          </a:xfrm>
        </p:spPr>
      </p:pic>
    </p:spTree>
    <p:extLst>
      <p:ext uri="{BB962C8B-B14F-4D97-AF65-F5344CB8AC3E}">
        <p14:creationId xmlns:p14="http://schemas.microsoft.com/office/powerpoint/2010/main" xmlns="" val="8763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66"/>
                </a:solidFill>
              </a:rPr>
              <a:t>ОРГАН ОБОНЯНИЯ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502" y="2160588"/>
            <a:ext cx="4269034" cy="3881437"/>
          </a:xfrm>
        </p:spPr>
      </p:pic>
    </p:spTree>
    <p:extLst>
      <p:ext uri="{BB962C8B-B14F-4D97-AF65-F5344CB8AC3E}">
        <p14:creationId xmlns:p14="http://schemas.microsoft.com/office/powerpoint/2010/main" xmlns="" val="37122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47" y="2517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Орган слуха.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1861" y="2160588"/>
            <a:ext cx="3828316" cy="3881437"/>
          </a:xfrm>
        </p:spPr>
      </p:pic>
    </p:spTree>
    <p:extLst>
      <p:ext uri="{BB962C8B-B14F-4D97-AF65-F5344CB8AC3E}">
        <p14:creationId xmlns:p14="http://schemas.microsoft.com/office/powerpoint/2010/main" xmlns="" val="39297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64" y="27829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Орган зрения.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3292" y="2160588"/>
            <a:ext cx="4065454" cy="3881437"/>
          </a:xfrm>
        </p:spPr>
      </p:pic>
    </p:spTree>
    <p:extLst>
      <p:ext uri="{BB962C8B-B14F-4D97-AF65-F5344CB8AC3E}">
        <p14:creationId xmlns:p14="http://schemas.microsoft.com/office/powerpoint/2010/main" xmlns="" val="36235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Молодцы!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395" y="2160588"/>
            <a:ext cx="5175248" cy="3881437"/>
          </a:xfrm>
        </p:spPr>
      </p:pic>
    </p:spTree>
    <p:extLst>
      <p:ext uri="{BB962C8B-B14F-4D97-AF65-F5344CB8AC3E}">
        <p14:creationId xmlns:p14="http://schemas.microsoft.com/office/powerpoint/2010/main" xmlns="" val="24496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/>
                </a:solidFill>
              </a:rPr>
              <a:t>Глаза – орган зрения.</a:t>
            </a: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Зрение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– способность человека воспринимать цвет, форму, размер предметов и их расположение.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428" y="3856684"/>
            <a:ext cx="3064882" cy="23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7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6360" y="477078"/>
            <a:ext cx="8596668" cy="13208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Берегите зрение!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587" y="1797878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 </a:t>
            </a:r>
            <a:r>
              <a:rPr lang="ru-RU" sz="1600" b="1" dirty="0">
                <a:solidFill>
                  <a:srgbClr val="000066"/>
                </a:solidFill>
              </a:rPr>
              <a:t>1.Читай, пиши только при хорошем освещении, но помни, что яркий свет не должен попадать в глаза.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/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2.Следи за тем, чтобы книга или тетрадь были на расстоянии 30 – 35 сантиметров от глаз. Свет должен падать слева.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/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3.Не читай лёжа.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/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4.Не читай в транспорте.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/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5.Если долго читаешь, пишешь, рисуешь, каждые 30 минут давай глазам отдохнуть.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/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6.Вредно для глаз долго смотреть телевизор, компьютер.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/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7.Не три глаза руками – так можно занести соринку или опасные бактерии.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/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8.Пользуйся чистым носовым платком.</a:t>
            </a:r>
            <a:r>
              <a:rPr lang="ru-RU" sz="2000" b="1" dirty="0">
                <a:solidFill>
                  <a:srgbClr val="000066"/>
                </a:solidFill>
              </a:rPr>
              <a:t/>
            </a:r>
            <a:br>
              <a:rPr lang="ru-RU" sz="2000" b="1" dirty="0">
                <a:solidFill>
                  <a:srgbClr val="000066"/>
                </a:solidFill>
              </a:rPr>
            </a:br>
            <a:r>
              <a:rPr lang="ru-RU" sz="2000" b="1" dirty="0">
                <a:solidFill>
                  <a:srgbClr val="000066"/>
                </a:solidFill>
              </a:rPr>
              <a:t/>
            </a:r>
            <a:br>
              <a:rPr lang="ru-RU" sz="2000" b="1" dirty="0">
                <a:solidFill>
                  <a:srgbClr val="000066"/>
                </a:solidFill>
              </a:rPr>
            </a:br>
            <a:r>
              <a:rPr lang="ru-RU" sz="2000" b="1" dirty="0">
                <a:solidFill>
                  <a:srgbClr val="000066"/>
                </a:solidFill>
              </a:rPr>
              <a:t>9.Не стесняйся носить очки.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829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chemeClr val="accent2"/>
                </a:solidFill>
              </a:rPr>
              <a:t>Интересный факт.</a:t>
            </a:r>
            <a:r>
              <a:rPr lang="ru-RU" sz="4800" i="1" dirty="0">
                <a:solidFill>
                  <a:schemeClr val="accent2"/>
                </a:solidFill>
              </a:rPr>
              <a:t> </a:t>
            </a:r>
            <a:br>
              <a:rPr lang="ru-RU" sz="4800" i="1" dirty="0">
                <a:solidFill>
                  <a:schemeClr val="accent2"/>
                </a:solidFill>
              </a:rPr>
            </a:b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Оказывается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мы можем видеть только при наличии света. Послушайте одну ис­торию.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Русский солдат оставался девять лет в темном подземелье Брестской крепости. Он имел доста­точное количество продовольствия и воды, но све­чей и спичек хватило только на четыре года. Пять лет он провел в полной темноте. Отвыкнув от све­та, он ослеп.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Чтобы надолго сохранить хорошее зрение, надо бережно относиться к глазам.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95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561" y="41081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Загадка.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Маша слушает в лесу, как кричат кукушки,</a:t>
            </a:r>
          </a:p>
          <a:p>
            <a:pPr marL="0" indent="0">
              <a:buNone/>
            </a:pPr>
            <a:r>
              <a:rPr lang="ru-RU" sz="4000" dirty="0" smtClean="0"/>
              <a:t>А для этого нужны нашей Маше…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570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ubtitle 2"/>
          <p:cNvSpPr txBox="1">
            <a:spLocks/>
          </p:cNvSpPr>
          <p:nvPr/>
        </p:nvSpPr>
        <p:spPr bwMode="auto">
          <a:xfrm>
            <a:off x="1474625" y="5338401"/>
            <a:ext cx="5429250" cy="1752600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82750" y="-602405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Уши – орган слуха.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86560" y="4929982"/>
            <a:ext cx="9144000" cy="1655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5760" y="91210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1250" y="4763733"/>
            <a:ext cx="3430750" cy="21417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2467" y="188884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>
                <a:solidFill>
                  <a:srgbClr val="FF0066"/>
                </a:solidFill>
              </a:rPr>
              <a:t>Слух –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66"/>
                </a:solidFill>
              </a:rPr>
              <a:t>способность организма воспринимать звуковые волны. Звуковые волны поступают в определённый участок мозга и перерабатываются там таким образом: мы слышим и понимаем слова.</a:t>
            </a:r>
            <a:br>
              <a:rPr lang="ru-RU" sz="2000" b="1" dirty="0">
                <a:solidFill>
                  <a:srgbClr val="000066"/>
                </a:solidFill>
              </a:rPr>
            </a:b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67280" y="369846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</a:rPr>
              <a:t>Слух тесно связан с речью. Ребёнок сначала слышит и понимает речь, а затем уже учится говорить. Отсутствие слуха значительно обедняет мир человека, лишает его возможности общения.</a:t>
            </a:r>
            <a:r>
              <a:rPr lang="ru-RU" sz="2400" b="1" dirty="0"/>
              <a:t> </a:t>
            </a:r>
            <a:br>
              <a:rPr lang="ru-RU" sz="24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318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 </a:t>
            </a:r>
            <a:r>
              <a:rPr lang="ru-RU" sz="4800" b="1" i="1" dirty="0">
                <a:solidFill>
                  <a:srgbClr val="FF0000"/>
                </a:solidFill>
              </a:rPr>
              <a:t>Берегите уши!</a:t>
            </a:r>
            <a:br>
              <a:rPr lang="ru-RU" sz="4800" b="1" i="1" dirty="0">
                <a:solidFill>
                  <a:srgbClr val="FF0000"/>
                </a:solidFill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000" dirty="0"/>
              <a:t> </a:t>
            </a:r>
            <a:r>
              <a:rPr lang="ru-RU" sz="2400" b="1" dirty="0">
                <a:solidFill>
                  <a:srgbClr val="000066"/>
                </a:solidFill>
              </a:rPr>
              <a:t>1.Надо регулярно мыть уши с мылом и чистить туго скрученной ваткой.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000066"/>
                </a:solidFill>
              </a:rPr>
              <a:t> 2.Никогда не ковыряйте в ушах спичками, булавками и другими предметами. Можете повредить барабанную перепонку и потерять слух.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000066"/>
                </a:solidFill>
              </a:rPr>
              <a:t> 3.Сильный шум, резкие звуки, громкая музыка портят слух. 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000066"/>
                </a:solidFill>
              </a:rPr>
              <a:t> 4. Чаще отдыхайте в  тишине.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000066"/>
                </a:solidFill>
              </a:rPr>
              <a:t> 5.Если почувствуете боль в ухе, сразу обращайтесь к врачу.</a:t>
            </a:r>
            <a:br>
              <a:rPr lang="ru-RU" sz="2400" b="1" dirty="0">
                <a:solidFill>
                  <a:srgbClr val="000066"/>
                </a:solidFill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906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2.5|2.3|2.5|2.3|2.3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</TotalTime>
  <Words>1050</Words>
  <Application>Microsoft Office PowerPoint</Application>
  <PresentationFormat>Произвольный</PresentationFormat>
  <Paragraphs>98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Грань</vt:lpstr>
      <vt:lpstr>Хорошего настроения!</vt:lpstr>
      <vt:lpstr>Наши помощники – органы чувств.</vt:lpstr>
      <vt:lpstr>Загадка.</vt:lpstr>
      <vt:lpstr>Глаза – орган зрения.</vt:lpstr>
      <vt:lpstr>Берегите зрение!</vt:lpstr>
      <vt:lpstr>Интересный факт.  </vt:lpstr>
      <vt:lpstr>Загадка.</vt:lpstr>
      <vt:lpstr>Уши – орган слуха.</vt:lpstr>
      <vt:lpstr> Берегите уши! </vt:lpstr>
      <vt:lpstr>Интересные факты. </vt:lpstr>
      <vt:lpstr>Загадка.</vt:lpstr>
      <vt:lpstr>Язык – орган вкуса.</vt:lpstr>
      <vt:lpstr>Слайд 13</vt:lpstr>
      <vt:lpstr>Слайд 14</vt:lpstr>
      <vt:lpstr>Слайд 15</vt:lpstr>
      <vt:lpstr>Слайд 16</vt:lpstr>
      <vt:lpstr>Слайд 17</vt:lpstr>
      <vt:lpstr>Берегите орган вкуса – язык.</vt:lpstr>
      <vt:lpstr>Это интересно знать </vt:lpstr>
      <vt:lpstr>Загадка.</vt:lpstr>
      <vt:lpstr>Нос – орган обоняния   Обоняние – это способность организма чувствовать запахи.    .</vt:lpstr>
      <vt:lpstr>Слайд 22</vt:lpstr>
      <vt:lpstr>Берегите обоняние!</vt:lpstr>
      <vt:lpstr>Это интересно знать </vt:lpstr>
      <vt:lpstr>Загадка.</vt:lpstr>
      <vt:lpstr>Кожа – орган осязания.</vt:lpstr>
      <vt:lpstr>Как ухаживать за кожей? </vt:lpstr>
      <vt:lpstr>Интересные факты. </vt:lpstr>
      <vt:lpstr>Слайд 29</vt:lpstr>
      <vt:lpstr>Органы чувств.</vt:lpstr>
      <vt:lpstr>О каких органах чувств можно рассказать по этим рисункам?</vt:lpstr>
      <vt:lpstr>Правильно ли подписаны рисунки?    Нос –орган вкуса.                                                                        </vt:lpstr>
      <vt:lpstr>ОРГАН ОСЯЗАНИЯ</vt:lpstr>
      <vt:lpstr>ОРГАН ОБОНЯНИЯ</vt:lpstr>
      <vt:lpstr>Орган слуха.</vt:lpstr>
      <vt:lpstr>Орган зрения.</vt:lpstr>
      <vt:lpstr>Молодцы!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2014-01-28T16:22:32Z</dcterms:created>
  <dcterms:modified xsi:type="dcterms:W3CDTF">2015-04-17T18:54:32Z</dcterms:modified>
</cp:coreProperties>
</file>