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62" r:id="rId5"/>
    <p:sldId id="259" r:id="rId6"/>
    <p:sldId id="264" r:id="rId7"/>
    <p:sldId id="266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 varScale="1">
        <p:scale>
          <a:sx n="103" d="100"/>
          <a:sy n="103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Консультация для родителей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764704"/>
            <a:ext cx="7175351" cy="4160753"/>
          </a:xfrm>
        </p:spPr>
        <p:txBody>
          <a:bodyPr/>
          <a:lstStyle/>
          <a:p>
            <a:pPr marL="182880" indent="0">
              <a:buNone/>
            </a:pPr>
            <a:r>
              <a:rPr lang="ru-RU" sz="8000" dirty="0" smtClean="0">
                <a:solidFill>
                  <a:schemeClr val="accent1">
                    <a:lumMod val="50000"/>
                  </a:schemeClr>
                </a:solidFill>
              </a:rPr>
              <a:t>О вреде физических наказаний</a:t>
            </a:r>
            <a:endParaRPr lang="ru-RU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5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922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Папа вазу опрокинул.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                 Кто его накажет?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  “Это к счастью, 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    Это к счастью!”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Всё семейство скажет.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              Ну, а если бы к несчастью,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              Это сделал я.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“Ты разиня,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 Ты растяпа” -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             Скажет мне семья…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7268" y="4221088"/>
            <a:ext cx="7589148" cy="2016223"/>
          </a:xfrm>
        </p:spPr>
        <p:txBody>
          <a:bodyPr/>
          <a:lstStyle/>
          <a:p>
            <a:pPr marL="0" indent="0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А ЧТО СКАЖЕТЕ ВЫ ???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" r="286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84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1080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Чего не должно быть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420888"/>
            <a:ext cx="8208912" cy="4032448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Недопустимы физические наказания</a:t>
            </a:r>
          </a:p>
          <a:p>
            <a:pPr marL="342900" lvl="0" indent="-342900" algn="l" fontAlgn="base">
              <a:spcAft>
                <a:spcPct val="0"/>
              </a:spcAft>
              <a:buClrTx/>
              <a:buSzTx/>
            </a:pPr>
            <a:r>
              <a:rPr lang="ru-RU" i="1" kern="0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   Физическое наказание создает лишь иллюзию разрешения конфликта.</a:t>
            </a:r>
            <a:r>
              <a:rPr lang="ru-RU" sz="2800" kern="0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</a:t>
            </a:r>
            <a:endParaRPr lang="ru-RU" sz="2400" i="1" kern="0" dirty="0">
              <a:solidFill>
                <a:schemeClr val="accent1">
                  <a:lumMod val="75000"/>
                </a:schemeClr>
              </a:solidFill>
              <a:latin typeface="Century Gothic"/>
            </a:endParaRPr>
          </a:p>
          <a:p>
            <a:pPr marL="342900" lvl="0" indent="-342900" algn="l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i="1" kern="0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</a:t>
            </a:r>
            <a:r>
              <a:rPr lang="ru-RU" sz="28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Ярости</a:t>
            </a:r>
          </a:p>
          <a:p>
            <a:pPr marL="342900" lvl="0" indent="-342900" algn="l" fontAlgn="base">
              <a:spcAft>
                <a:spcPct val="0"/>
              </a:spcAft>
              <a:buClrTx/>
              <a:buSzTx/>
            </a:pPr>
            <a:r>
              <a:rPr lang="ru-RU" i="1" kern="0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  Ярость приводит к чрезмерности наказания.</a:t>
            </a:r>
            <a:r>
              <a:rPr lang="ru-RU" kern="0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</a:t>
            </a:r>
            <a:endParaRPr lang="ru-RU" i="1" kern="0" dirty="0">
              <a:solidFill>
                <a:schemeClr val="accent1">
                  <a:lumMod val="75000"/>
                </a:schemeClr>
              </a:solidFill>
              <a:latin typeface="Century Gothic"/>
            </a:endParaRPr>
          </a:p>
          <a:p>
            <a:pPr marL="342900" lvl="0" indent="-342900" algn="l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Истеричности</a:t>
            </a:r>
            <a:r>
              <a:rPr lang="ru-RU" sz="2800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</a:p>
          <a:p>
            <a:pPr marL="342900" lvl="0" indent="-342900" algn="l" fontAlgn="base">
              <a:spcAft>
                <a:spcPct val="0"/>
              </a:spcAft>
              <a:buClrTx/>
              <a:buSzTx/>
            </a:pPr>
            <a:r>
              <a:rPr lang="ru-RU" sz="2800" kern="0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 </a:t>
            </a:r>
            <a:r>
              <a:rPr lang="ru-RU" kern="0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На истерическую жестикуляцию и чрезмерность эмоций ребенок неизбежно ответит тем же. </a:t>
            </a:r>
          </a:p>
          <a:p>
            <a:pPr marL="342900" lvl="0" indent="-342900" algn="l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Безнаказанности</a:t>
            </a:r>
            <a:endParaRPr lang="ru-RU" sz="2800" kern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lvl="0" indent="-342900" algn="l" fontAlgn="base">
              <a:spcAft>
                <a:spcPct val="0"/>
              </a:spcAft>
              <a:buClrTx/>
              <a:buSzTx/>
            </a:pPr>
            <a:r>
              <a:rPr lang="ru-RU" kern="0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   Если любовь родителей слепа и безответственна. 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52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3003860-0d128044a961fc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4087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51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3066586"/>
          </a:xfrm>
        </p:spPr>
        <p:txBody>
          <a:bodyPr>
            <a:normAutofit fontScale="77500" lnSpcReduction="20000"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i="1" u="sng" kern="0" dirty="0">
                <a:solidFill>
                  <a:srgbClr val="000000"/>
                </a:solidFill>
                <a:latin typeface="Arial"/>
              </a:rPr>
              <a:t>Виды наказаний: физическое, наказание и подражание, лишение любви, отказ или отсрочка удовольствий, бранные слова.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i="1" u="sng" kern="0" dirty="0">
                <a:solidFill>
                  <a:srgbClr val="000000"/>
                </a:solidFill>
                <a:latin typeface="Arial"/>
              </a:rPr>
              <a:t>Одной из распространенных негативных форм наказания является </a:t>
            </a:r>
            <a:r>
              <a:rPr lang="ru-RU" sz="2400" b="1" i="1" u="sng" kern="0" dirty="0">
                <a:solidFill>
                  <a:srgbClr val="990000"/>
                </a:solidFill>
                <a:latin typeface="Arial"/>
              </a:rPr>
              <a:t>физическое наказание</a:t>
            </a:r>
            <a:r>
              <a:rPr lang="ru-RU" sz="2400" b="1" i="1" u="sng" kern="0" dirty="0">
                <a:solidFill>
                  <a:srgbClr val="000000"/>
                </a:solidFill>
                <a:latin typeface="Arial"/>
              </a:rPr>
              <a:t>, основанное на страхе перед болью.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268" y="4464420"/>
            <a:ext cx="6383538" cy="1916907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  <a:effectLst/>
                <a:latin typeface="Georgia" pitchFamily="18" charset="0"/>
                <a:ea typeface="+mn-ea"/>
                <a:cs typeface="+mn-cs"/>
              </a:rPr>
              <a:t>Как считают психологи, они способствуют развитию лжи, лицемерия, трусости, возбуждают злобу и ненависть к старшим.</a:t>
            </a:r>
            <a:r>
              <a:rPr lang="ru-RU" sz="2400" dirty="0">
                <a:solidFill>
                  <a:srgbClr val="000000"/>
                </a:solidFill>
                <a:effectLst/>
                <a:latin typeface="Georgia" pitchFamily="18" charset="0"/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000000"/>
                </a:solidFill>
                <a:effectLst/>
                <a:latin typeface="Georgia" pitchFamily="18" charset="0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3076" name="Picture 4" descr="https://encrypted-tbn0.gstatic.com/images?q=tbn:ANd9GcStrs516psmZWj_zTXMYM8yvFtJFLO-OVx-vnXmwrcCznmEOIwCZ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" r="240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29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Правила наказания: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844824"/>
            <a:ext cx="7920880" cy="4464496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Наказывая, подумай: Зачем? Для чего? Задайте себе вопрос, почему ребенок так поступил, выясните ситуацию и ответьте себе на вопрос: нужно ли его за это наказывать? </a:t>
            </a: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Если есть сомнения, наказывать или нет - не наказывать! Никаких наказаний не должно быть «на всякий случай».</a:t>
            </a: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Наказание никогда не должно вредить здоровью.</a:t>
            </a: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За один раз можно наказать только за один проступок. «Салат» из наказаний не для детей.</a:t>
            </a: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Запоздало не наказывать - за давностью все списывается.</a:t>
            </a: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Наказан значит прощен.</a:t>
            </a: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Наказание не должно сопровождаться унижением, не должно рассматриваться как торжество силы взрослого над слабостью ребенка.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52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848872" cy="4534440"/>
          </a:xfrm>
        </p:spPr>
        <p:txBody>
          <a:bodyPr/>
          <a:lstStyle/>
          <a:p>
            <a:pPr marL="0" indent="0" algn="l">
              <a:buNone/>
            </a:pPr>
            <a:r>
              <a:rPr lang="ru-RU" sz="11500" dirty="0" smtClean="0">
                <a:solidFill>
                  <a:srgbClr val="FF0000"/>
                </a:solidFill>
              </a:rPr>
              <a:t>Давайте запомним!</a:t>
            </a:r>
            <a:endParaRPr lang="ru-RU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8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4444"/>
            <a:ext cx="7128792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Не употребляй :  </a:t>
            </a:r>
            <a:r>
              <a:rPr lang="ru-RU" b="1" dirty="0">
                <a:latin typeface="Georgia" pitchFamily="18" charset="0"/>
              </a:rPr>
              <a:t>я тысячу раз говорил тебе…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сколько раз надо повторять...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о чем ты только думаешь…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неужели трудно запомнить…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ты становишься…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ты такой же, как…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отстань, некогда мне…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почему Лена (Катя, и т.д.) такая, а ты – нет</a:t>
            </a:r>
            <a:r>
              <a:rPr lang="ru-RU" b="1" dirty="0" smtClean="0">
                <a:latin typeface="Georgia" pitchFamily="18" charset="0"/>
              </a:rPr>
              <a:t>…</a:t>
            </a:r>
          </a:p>
          <a:p>
            <a:pPr>
              <a:lnSpc>
                <a:spcPct val="80000"/>
              </a:lnSpc>
            </a:pPr>
            <a:endParaRPr lang="ru-RU" b="1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Употребляй чаще:  </a:t>
            </a:r>
            <a:r>
              <a:rPr lang="ru-RU" b="1" dirty="0">
                <a:latin typeface="Georgia" pitchFamily="18" charset="0"/>
              </a:rPr>
              <a:t>ты у меня самый умный, (красивый и т.д.)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как хорошо, что у меня есть ты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ты у меня молодец…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я тебя очень люблю…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спасибо тебе…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без тебя я бы не справился…</a:t>
            </a:r>
            <a:br>
              <a:rPr lang="ru-RU" b="1" dirty="0">
                <a:latin typeface="Georgia" pitchFamily="18" charset="0"/>
              </a:rPr>
            </a:br>
            <a:endParaRPr lang="ru-RU" b="1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solidFill>
                  <a:srgbClr val="990000"/>
                </a:solidFill>
                <a:latin typeface="Georgia" pitchFamily="18" charset="0"/>
              </a:rPr>
              <a:t>Помните! Воспитывая ребенка, оба родителя и остальные родственники должны действовать согласованно. </a:t>
            </a:r>
            <a:endParaRPr lang="ru-RU" b="1" dirty="0">
              <a:solidFill>
                <a:srgbClr val="99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1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7" y="476672"/>
            <a:ext cx="3694114" cy="2696834"/>
          </a:xfrm>
        </p:spPr>
        <p:txBody>
          <a:bodyPr>
            <a:normAutofit fontScale="55000" lnSpcReduction="20000"/>
          </a:bodyPr>
          <a:lstStyle/>
          <a:p>
            <a:pPr lvl="1"/>
            <a:endParaRPr lang="ru-RU" sz="3200" i="1" dirty="0" smtClean="0">
              <a:latin typeface="Times New Roman" pitchFamily="18" charset="0"/>
            </a:endParaRPr>
          </a:p>
          <a:p>
            <a:pPr lvl="1"/>
            <a:r>
              <a:rPr lang="ru-RU" sz="45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Покинут </a:t>
            </a:r>
            <a:r>
              <a:rPr lang="ru-RU" sz="45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счастьем будет тот,</a:t>
            </a:r>
          </a:p>
          <a:p>
            <a:pPr>
              <a:buNone/>
            </a:pP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    Кого ребёнком плохо воспитали. </a:t>
            </a:r>
          </a:p>
          <a:p>
            <a:pPr>
              <a:buNone/>
            </a:pP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    Побег зелёный выпрямить легко,</a:t>
            </a:r>
          </a:p>
          <a:p>
            <a:pPr>
              <a:buNone/>
            </a:pP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    Сухую ветвь один огонь исправит.</a:t>
            </a:r>
          </a:p>
          <a:p>
            <a:pPr>
              <a:buNone/>
            </a:pP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                                                           Саади</a:t>
            </a:r>
            <a:r>
              <a:rPr lang="ru-RU" sz="3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i="1" dirty="0">
                <a:latin typeface="Times New Roman" pitchFamily="18" charset="0"/>
              </a:rPr>
              <a:t>            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509120"/>
            <a:ext cx="6383538" cy="15568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Любите и уважайте своих детей!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5" descr="parent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6" r="641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68651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279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О вреде физических наказаний</vt:lpstr>
      <vt:lpstr>А ЧТО СКАЖЕТЕ ВЫ ???</vt:lpstr>
      <vt:lpstr>Чего не должно быть</vt:lpstr>
      <vt:lpstr>Презентация PowerPoint</vt:lpstr>
      <vt:lpstr>Как считают психологи, они способствуют развитию лжи, лицемерия, трусости, возбуждают злобу и ненависть к старшим. </vt:lpstr>
      <vt:lpstr>Правила наказания:</vt:lpstr>
      <vt:lpstr>Давайте запомним!</vt:lpstr>
      <vt:lpstr>Презентация PowerPoint</vt:lpstr>
      <vt:lpstr>Любите и уважайте своих детей!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вреде физических наказаний</dc:title>
  <dc:creator>Юляшка</dc:creator>
  <cp:lastModifiedBy>Юляшка</cp:lastModifiedBy>
  <cp:revision>6</cp:revision>
  <dcterms:created xsi:type="dcterms:W3CDTF">2014-03-10T13:29:43Z</dcterms:created>
  <dcterms:modified xsi:type="dcterms:W3CDTF">2014-03-10T14:20:45Z</dcterms:modified>
</cp:coreProperties>
</file>