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80" r:id="rId4"/>
    <p:sldId id="279" r:id="rId5"/>
    <p:sldId id="278" r:id="rId6"/>
    <p:sldId id="257" r:id="rId7"/>
    <p:sldId id="258" r:id="rId8"/>
    <p:sldId id="261" r:id="rId9"/>
    <p:sldId id="263" r:id="rId10"/>
    <p:sldId id="276" r:id="rId11"/>
    <p:sldId id="272" r:id="rId12"/>
    <p:sldId id="269" r:id="rId13"/>
    <p:sldId id="271" r:id="rId14"/>
    <p:sldId id="28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 varScale="1">
        <p:scale>
          <a:sx n="68" d="100"/>
          <a:sy n="6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86800" cy="1126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b="1" dirty="0">
                <a:ln w="9000" cmpd="sng">
                  <a:solidFill>
                    <a:srgbClr val="00B05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</a:t>
            </a:r>
            <a:r>
              <a:rPr lang="ru-RU" sz="4400" b="1" dirty="0" smtClean="0">
                <a:ln w="9000" cmpd="sng">
                  <a:solidFill>
                    <a:srgbClr val="00B05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рнамент в народном костюме </a:t>
            </a:r>
            <a:endParaRPr lang="ru-RU" sz="4400" b="1" dirty="0">
              <a:ln w="9000" cmpd="sng">
                <a:solidFill>
                  <a:srgbClr val="00B05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Рисунок 2" descr="http://i049.radikal.ru/1104/7a/087e1929db0c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87624" y="1457400"/>
            <a:ext cx="2880320" cy="4923928"/>
          </a:xfrm>
          <a:prstGeom prst="rect">
            <a:avLst/>
          </a:prstGeom>
          <a:noFill/>
          <a:ln w="9525">
            <a:solidFill>
              <a:schemeClr val="accent5"/>
            </a:solidFill>
            <a:prstDash val="sysDash"/>
            <a:miter lim="800000"/>
            <a:headEnd/>
            <a:tailEnd/>
          </a:ln>
        </p:spPr>
      </p:pic>
      <p:pic>
        <p:nvPicPr>
          <p:cNvPr id="6" name="Picture 2" descr="http://img1.liveinternet.ru/images/attach/c/0/33/753/33753087_ornamentuy_1.jpg"/>
          <p:cNvPicPr>
            <a:picLocks noChangeAspect="1" noChangeArrowheads="1"/>
          </p:cNvPicPr>
          <p:nvPr/>
        </p:nvPicPr>
        <p:blipFill>
          <a:blip r:embed="rId3" cstate="email">
            <a:lum bright="5000"/>
          </a:blip>
          <a:srcRect/>
          <a:stretch>
            <a:fillRect/>
          </a:stretch>
        </p:blipFill>
        <p:spPr bwMode="auto">
          <a:xfrm>
            <a:off x="5508104" y="1421238"/>
            <a:ext cx="2664295" cy="5015508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sysDot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805264"/>
            <a:ext cx="8686800" cy="841248"/>
          </a:xfrm>
        </p:spPr>
        <p:txBody>
          <a:bodyPr/>
          <a:lstStyle/>
          <a:p>
            <a:r>
              <a:rPr lang="ru-RU" dirty="0" smtClean="0"/>
              <a:t>Календарь, солнце</a:t>
            </a:r>
            <a:endParaRPr lang="ru-RU" dirty="0"/>
          </a:p>
        </p:txBody>
      </p:sp>
      <p:pic>
        <p:nvPicPr>
          <p:cNvPr id="3" name="Рисунок 2" descr="http://perunica.ru/uploads/posts/2010-03/1267733222_13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95525" y="1500187"/>
            <a:ext cx="455295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3176"/>
            <a:ext cx="8686800" cy="841248"/>
          </a:xfrm>
        </p:spPr>
        <p:txBody>
          <a:bodyPr/>
          <a:lstStyle/>
          <a:p>
            <a:r>
              <a:rPr lang="ru-RU" dirty="0" smtClean="0"/>
              <a:t>Символ легкости и нежности </a:t>
            </a:r>
            <a:endParaRPr lang="ru-RU" dirty="0"/>
          </a:p>
        </p:txBody>
      </p:sp>
      <p:pic>
        <p:nvPicPr>
          <p:cNvPr id="1026" name="Picture 2" descr="http://mari-obereg.narod.ru/news/kostum/mari-kostum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07704" y="548680"/>
            <a:ext cx="5592621" cy="4194466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bibliotekar.ru/rusSvadba/22.files/image002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3568" y="404664"/>
            <a:ext cx="2808312" cy="504056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4" name="Рисунок 3" descr="http://www.paganism.ru/ornament/kaluga/32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36097" y="332656"/>
            <a:ext cx="3024336" cy="5256584"/>
          </a:xfrm>
          <a:prstGeom prst="rect">
            <a:avLst/>
          </a:prstGeom>
          <a:noFill/>
          <a:ln w="38100">
            <a:solidFill>
              <a:schemeClr val="accent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images.prom.ua/9169472_w640_h640_yubka_s_ornamentom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3568" y="404664"/>
            <a:ext cx="3537744" cy="5169172"/>
          </a:xfrm>
          <a:prstGeom prst="rect">
            <a:avLst/>
          </a:prstGeom>
          <a:noFill/>
          <a:ln w="9525">
            <a:solidFill>
              <a:schemeClr val="accent6"/>
            </a:solidFill>
            <a:prstDash val="lgDashDotDot"/>
            <a:miter lim="800000"/>
            <a:headEnd/>
            <a:tailEnd/>
          </a:ln>
        </p:spPr>
      </p:pic>
      <p:pic>
        <p:nvPicPr>
          <p:cNvPr id="7170" name="Picture 2" descr="http://tourizm.ivanovo.ru/foto/str3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4048" y="404664"/>
            <a:ext cx="3435005" cy="520088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  <a:prstDash val="dash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175351" cy="1800200"/>
          </a:xfrm>
        </p:spPr>
        <p:txBody>
          <a:bodyPr/>
          <a:lstStyle/>
          <a:p>
            <a:pPr>
              <a:buNone/>
            </a:pPr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внимание.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Picture 2" descr="http://mari-obereg.narod.ru/news/kostum/mari-kostum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8064" y="3501008"/>
            <a:ext cx="3456384" cy="2592288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sysDot"/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19" y="0"/>
            <a:ext cx="4176465" cy="144016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Ткани , цвет , </a:t>
            </a:r>
            <a:r>
              <a:rPr lang="ru-RU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</a:t>
            </a:r>
            <a:r>
              <a:rPr lang="ru-RU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рнамент</a:t>
            </a:r>
            <a:endParaRPr lang="ru-RU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1772816"/>
            <a:ext cx="3995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КИСЕЯ </a:t>
            </a:r>
            <a:r>
              <a:rPr lang="ru-RU" b="1" dirty="0" smtClean="0"/>
              <a:t>— хлопчатобумажная ткань полотняного переплетения,</a:t>
            </a:r>
            <a:r>
              <a:rPr lang="ru-RU" dirty="0" smtClean="0"/>
              <a:t> очень тонкая, прозрачная. В XIX веке изготавливалась на русских фабриках. В крестьянском костюме использовалась для рубах и покрывал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44008" y="188641"/>
            <a:ext cx="4032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СЕРМЯГА (СЕРМЯЖИНА</a:t>
            </a:r>
            <a:r>
              <a:rPr lang="ru-RU" b="1" dirty="0" smtClean="0"/>
              <a:t>) — толстое неокрашенное сукно домашней выработки</a:t>
            </a:r>
            <a:r>
              <a:rPr lang="ru-RU" dirty="0" smtClean="0"/>
              <a:t>. В XIX веке использовалось для шитья верхней одежды.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1916832"/>
            <a:ext cx="41044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ТАФТА</a:t>
            </a:r>
            <a:r>
              <a:rPr lang="ru-RU" b="1" dirty="0" smtClean="0"/>
              <a:t> — тонкая шелковая или хлопчатобумажная ткань</a:t>
            </a:r>
            <a:r>
              <a:rPr lang="ru-RU" dirty="0" smtClean="0"/>
              <a:t> полотняного переплетения с блестящей, несколько жесткой поверхностью. Жесткость появлялась благодаря тугой скрутке нитей, из которых изготавливалась ткань. В XIX веке тафту вырабатывали русские фабрики. Она использовалась крестьянами для шитья сарафанов, душегреек, головных уборов.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ТИК</a:t>
            </a:r>
            <a:r>
              <a:rPr lang="ru-RU" b="1" dirty="0" smtClean="0"/>
              <a:t> — грубая льняная или хлопчатобумажная ткань, </a:t>
            </a:r>
            <a:r>
              <a:rPr lang="ru-RU" dirty="0" smtClean="0"/>
              <a:t>полосатая, домашнего изготовления или фабричного производства.</a:t>
            </a:r>
            <a:endParaRPr lang="ru-RU" dirty="0"/>
          </a:p>
        </p:txBody>
      </p:sp>
      <p:pic>
        <p:nvPicPr>
          <p:cNvPr id="19460" name="Picture 4" descr="http://kletinoshkola.narod.ru/metodicheskaya_kopilka/230_let_ryazanskoi_gubernii/dress11.gif"/>
          <p:cNvPicPr>
            <a:picLocks noChangeAspect="1" noChangeArrowheads="1"/>
          </p:cNvPicPr>
          <p:nvPr/>
        </p:nvPicPr>
        <p:blipFill>
          <a:blip r:embed="rId2" cstate="email"/>
          <a:srcRect r="50000"/>
          <a:stretch>
            <a:fillRect/>
          </a:stretch>
        </p:blipFill>
        <p:spPr bwMode="auto">
          <a:xfrm>
            <a:off x="7092280" y="3986844"/>
            <a:ext cx="1368152" cy="2727598"/>
          </a:xfrm>
          <a:prstGeom prst="rect">
            <a:avLst/>
          </a:prstGeom>
          <a:noFill/>
          <a:ln w="76200">
            <a:solidFill>
              <a:schemeClr val="accent6"/>
            </a:solidFill>
          </a:ln>
        </p:spPr>
      </p:pic>
      <p:pic>
        <p:nvPicPr>
          <p:cNvPr id="19462" name="Picture 6" descr="http://i077.radikal.ru/1005/49/799a059842bd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42631" y="4077072"/>
            <a:ext cx="2013546" cy="2600074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</p:pic>
    </p:spTree>
    <p:extLst>
      <p:ext uri="{BB962C8B-B14F-4D97-AF65-F5344CB8AC3E}">
        <p14:creationId xmlns="" xmlns:p14="http://schemas.microsoft.com/office/powerpoint/2010/main" val="85523453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9"/>
            <a:ext cx="5472608" cy="6408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ХОЛСТ</a:t>
            </a:r>
            <a:r>
              <a:rPr lang="ru-RU" b="1" dirty="0" smtClean="0"/>
              <a:t> — льняная или конопляная ткань полотняного переплетения домашней выработки.</a:t>
            </a:r>
            <a:r>
              <a:rPr lang="ru-RU" dirty="0" smtClean="0"/>
              <a:t> На праздничную одежду шел обычно тонкий холст (</a:t>
            </a:r>
            <a:r>
              <a:rPr lang="ru-RU" dirty="0" err="1" smtClean="0"/>
              <a:t>кужельный</a:t>
            </a:r>
            <a:r>
              <a:rPr lang="ru-RU" dirty="0" smtClean="0"/>
              <a:t>, новина, </a:t>
            </a:r>
            <a:r>
              <a:rPr lang="ru-RU" dirty="0" err="1" smtClean="0"/>
              <a:t>усчина</a:t>
            </a:r>
            <a:r>
              <a:rPr lang="ru-RU" dirty="0" smtClean="0"/>
              <a:t>), на будничную — более грубый (</a:t>
            </a:r>
            <a:r>
              <a:rPr lang="ru-RU" dirty="0" err="1" smtClean="0"/>
              <a:t>изгребный</a:t>
            </a:r>
            <a:r>
              <a:rPr lang="ru-RU" dirty="0" smtClean="0"/>
              <a:t>). Холст широко использовался в русском крестьянском костюме XIX — первой четверти XX века.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ХРЯЩ</a:t>
            </a:r>
            <a:r>
              <a:rPr lang="ru-RU" b="1" dirty="0" smtClean="0"/>
              <a:t> — толстый, грубый холст домашнего изготовления.</a:t>
            </a:r>
            <a:endParaRPr lang="ru-RU" dirty="0" smtClean="0"/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ШТОФ</a:t>
            </a:r>
            <a:r>
              <a:rPr lang="ru-RU" b="1" dirty="0" smtClean="0"/>
              <a:t> — шелковая плотная ткань с одноцветным узором. </a:t>
            </a:r>
            <a:r>
              <a:rPr lang="ru-RU" dirty="0" smtClean="0"/>
              <a:t>В XIX веке изготавливалась русскими фабриками. В крестьянском быту использовалась для шитья праздничных рубах, сарафанов, юбок, головных уборов.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ШЛЁНКА (ШЛЁНСКАЯ ШЕРСТЬ) </a:t>
            </a:r>
            <a:r>
              <a:rPr lang="ru-RU" b="1" dirty="0" smtClean="0"/>
              <a:t>— нитки и ткань из шерсти овцы шленской породы,</a:t>
            </a:r>
            <a:r>
              <a:rPr lang="ru-RU" dirty="0" smtClean="0"/>
              <a:t> появившейся в России в XVIII веке. Шленка (как сама ткань, так и пряжа) ценилась в русской деревне за мягкость, прочность. Использовалась для шитья праздничных сарафанов, изготовления бахромы, кистей, поясов.</a:t>
            </a:r>
            <a:endParaRPr lang="ru-RU" dirty="0"/>
          </a:p>
        </p:txBody>
      </p:sp>
      <p:pic>
        <p:nvPicPr>
          <p:cNvPr id="33794" name="Picture 2" descr="http://poyasok.ucoz.com/_ph/2/2/13193624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24128" y="476672"/>
            <a:ext cx="3076575" cy="4095750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9912" y="54868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Орнамент служил не только украшением, но и заговором от злых сил природы, «оберегом». Поэтому и вышивались эти узоры, где одежда кончалась (т.е. в местах, где одежда касалась открытого тела) - у ворота, на   подоле, на манжетах. Кроме того, орнаментальные медальоны защищали плечи и колени. </a:t>
            </a:r>
            <a:endParaRPr lang="ru-RU" dirty="0"/>
          </a:p>
        </p:txBody>
      </p:sp>
      <p:pic>
        <p:nvPicPr>
          <p:cNvPr id="3" name="Рисунок 2" descr="http://s59.radikal.ru/i165/1003/ad/13b7f3e2c730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96136" y="3212976"/>
            <a:ext cx="3168352" cy="3440981"/>
          </a:xfrm>
          <a:prstGeom prst="rect">
            <a:avLst/>
          </a:prstGeom>
          <a:noFill/>
          <a:ln w="28575">
            <a:solidFill>
              <a:schemeClr val="accent6"/>
            </a:solidFill>
            <a:prstDash val="lgDashDotDot"/>
            <a:miter lim="800000"/>
            <a:headEnd/>
            <a:tailEnd/>
          </a:ln>
        </p:spPr>
      </p:pic>
      <p:pic>
        <p:nvPicPr>
          <p:cNvPr id="4" name="Рисунок 3" descr="http://www.bibliotekar.ru/rusSvadba/30.files/image001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3212976"/>
            <a:ext cx="2736304" cy="3456383"/>
          </a:xfrm>
          <a:prstGeom prst="rect">
            <a:avLst/>
          </a:prstGeom>
          <a:noFill/>
          <a:ln w="9525">
            <a:solidFill>
              <a:schemeClr val="accent6"/>
            </a:solidFill>
            <a:prstDash val="lgDash"/>
            <a:miter lim="800000"/>
            <a:headEnd/>
            <a:tailEnd/>
          </a:ln>
        </p:spPr>
      </p:pic>
      <p:pic>
        <p:nvPicPr>
          <p:cNvPr id="6" name="Рисунок 5" descr="http://i021.radikal.ru/1002/31/3b79641c9a0d.jpg"/>
          <p:cNvPicPr>
            <a:picLocks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5536" y="548680"/>
            <a:ext cx="2880320" cy="213795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62068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Знак Воды </a:t>
            </a:r>
            <a:r>
              <a:rPr lang="ru-RU" dirty="0" smtClean="0"/>
              <a:t>- волнистая или ломаная линия. Дождь изображается вертикальными линиями. Реки, подземные воды, "хляби небесные" - горизонтальными.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Орнаменты в косой полосе</a:t>
            </a:r>
            <a:r>
              <a:rPr lang="ru-RU" dirty="0" smtClean="0"/>
              <a:t> более всего отражают такие картины природных явлений.</a:t>
            </a:r>
            <a:endParaRPr lang="ru-RU" dirty="0"/>
          </a:p>
        </p:txBody>
      </p:sp>
      <p:pic>
        <p:nvPicPr>
          <p:cNvPr id="1026" name="Picture 2" descr="http://www.chatoff.by/content/companies/22884_0169960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20072" y="2132856"/>
            <a:ext cx="3248025" cy="4095750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scene3d>
            <a:camera prst="perspectiveLeft"/>
            <a:lightRig rig="threePt" dir="t"/>
          </a:scene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img1.liveinternet.ru/images/foto/c/9/apps/2/894/2894897__ve_ag.djvu_0002.jpg"/>
          <p:cNvPicPr>
            <a:picLocks noGrp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43808" y="1124744"/>
            <a:ext cx="612068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260648"/>
            <a:ext cx="32941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Дерево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Оно и первый кормилец в эпоху собирания плодов, оно и жилище, оно и тепло в холодную зиму, без него нет очага, на котором готовят пищу. Оно же древо жизни, древо познания, мировое древо. Дерево - законченный и совершенный образ мира.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img1.liveinternet.ru/images/foto/c/9/apps/2/194/2194775_0_20238_f85b713_orig.jpeg"/>
          <p:cNvPicPr>
            <a:picLocks noGrp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51920" y="3284984"/>
            <a:ext cx="4464496" cy="3384376"/>
          </a:xfrm>
          <a:prstGeom prst="rect">
            <a:avLst/>
          </a:prstGeom>
          <a:noFill/>
          <a:ln w="38100">
            <a:solidFill>
              <a:schemeClr val="accent6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764704"/>
            <a:ext cx="35283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0541" cmpd="sng">
                  <a:solidFill>
                    <a:schemeClr val="accent5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Треугольник</a:t>
            </a:r>
            <a:r>
              <a:rPr lang="ru-RU" dirty="0" smtClean="0"/>
              <a:t> - символ человека,.. Треугольник, обращенный вершиной вверх, являлся солнечным и имел символику жизни, огня, пламени, жара (горизонтальная линия - воздух), мужского начала, горы. Обращенный вершиной вниз, треугольник являлся лунным и имел символику матери, воды, холода, женского начала (горизонтальная линия - земля). </a:t>
            </a:r>
            <a:endParaRPr lang="ru-RU" dirty="0"/>
          </a:p>
        </p:txBody>
      </p:sp>
      <p:pic>
        <p:nvPicPr>
          <p:cNvPr id="17410" name="Picture 2" descr="http://lubimoe-delo.ru/wp-content/uploads/2007/10/iwan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64089" y="110357"/>
            <a:ext cx="2880320" cy="2880320"/>
          </a:xfrm>
          <a:prstGeom prst="rect">
            <a:avLst/>
          </a:prstGeom>
          <a:noFill/>
          <a:ln w="38100">
            <a:solidFill>
              <a:schemeClr val="accent5"/>
            </a:solidFill>
            <a:prstDash val="sysDot"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www.perunica.ru/uploads/posts/2010-02/1265315250_0_57e6_7d221412_xl.jpg"/>
          <p:cNvPicPr>
            <a:picLocks noGrp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07496" y="836712"/>
            <a:ext cx="4536504" cy="3528392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5536" y="332656"/>
            <a:ext cx="41764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b="1" cap="all" dirty="0" smtClean="0">
                <a:ln w="9000" cmpd="sng">
                  <a:solidFill>
                    <a:schemeClr val="accent2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Женский образ </a:t>
            </a:r>
            <a:r>
              <a:rPr lang="ru-RU" dirty="0" smtClean="0"/>
              <a:t>- один из основных в русском орнаменте.</a:t>
            </a:r>
            <a:r>
              <a:rPr lang="ru-RU" b="1" dirty="0" smtClean="0"/>
              <a:t> Женская фигура</a:t>
            </a:r>
            <a:r>
              <a:rPr lang="ru-RU" dirty="0" smtClean="0"/>
              <a:t> с устремленными ввысь руками символизировала единство сил земли и неба, от которых зависела жизнь человека. Называют этот образ по - разному: великая богиня земли, плодородия, мать - сыра земля, </a:t>
            </a:r>
            <a:r>
              <a:rPr lang="ru-RU" dirty="0" err="1" smtClean="0"/>
              <a:t>Макошь</a:t>
            </a:r>
            <a:r>
              <a:rPr lang="ru-RU" dirty="0" smtClean="0"/>
              <a:t>, что означает "мать хорошего урожая". Часто в орнаменте присутствуют:</a:t>
            </a:r>
          </a:p>
          <a:p>
            <a:r>
              <a:rPr lang="ru-RU" dirty="0" smtClean="0"/>
              <a:t>- крылатые руки,</a:t>
            </a:r>
          </a:p>
          <a:p>
            <a:r>
              <a:rPr lang="ru-RU" dirty="0" smtClean="0"/>
              <a:t>- змеевидные /</a:t>
            </a:r>
            <a:r>
              <a:rPr lang="ru-RU" dirty="0" err="1" smtClean="0"/>
              <a:t>растениевидные</a:t>
            </a:r>
            <a:r>
              <a:rPr lang="ru-RU" dirty="0" smtClean="0"/>
              <a:t>/ ноги,</a:t>
            </a:r>
          </a:p>
          <a:p>
            <a:r>
              <a:rPr lang="ru-RU" dirty="0" smtClean="0"/>
              <a:t>- ромбообразная голова (положение Богини в модели мира, ромб - древний знак) или голова в виде трилистника (связь Богини с Древом жизни).</a:t>
            </a:r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ttp://savepic.net/651339.jpg"/>
          <p:cNvPicPr>
            <a:picLocks noGrp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427984" y="332656"/>
            <a:ext cx="4032448" cy="2952328"/>
          </a:xfrm>
          <a:prstGeom prst="rect">
            <a:avLst/>
          </a:prstGeom>
          <a:noFill/>
          <a:ln w="19050">
            <a:solidFill>
              <a:schemeClr val="accent6"/>
            </a:solidFill>
            <a:miter lim="800000"/>
            <a:headEnd/>
            <a:tailEnd/>
          </a:ln>
          <a:scene3d>
            <a:camera prst="isometricOffAxis2Left"/>
            <a:lightRig rig="balanced" dir="t"/>
          </a:scene3d>
          <a:sp3d>
            <a:bevelT w="50800" h="50800"/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476672"/>
            <a:ext cx="3528392" cy="3312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>
                <a:ln w="10541" cmpd="sng">
                  <a:solidFill>
                    <a:srgbClr val="00B05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Растительный орнамент</a:t>
            </a:r>
          </a:p>
          <a:p>
            <a:pPr>
              <a:buNone/>
            </a:pPr>
            <a:r>
              <a:rPr lang="ru-RU" sz="1800" dirty="0" smtClean="0"/>
              <a:t>  самый распространенный в народном костюме. Он использует самые многочисленные и разнообразные вариации мотивов. Причем один и тот же мотив может быть сильно приближен к натуре, а может быть упрощен до неузнаваемости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" name="Рисунок 4" descr="http://img.biser.info.s3.amazonaws.com/files/images2node/biser.info_101363230549e3b927670bd_o.jpg"/>
          <p:cNvPicPr>
            <a:picLocks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63888" y="3501008"/>
            <a:ext cx="4536504" cy="3096344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>
            <a:reflection blurRad="4350" stA="23000" endA="300" endPos="28000" dir="5400000" sy="-100000" algn="bl" rotWithShape="0"/>
          </a:effectLst>
          <a:scene3d>
            <a:camera prst="isometricOffAxis2Left"/>
            <a:lightRig rig="balanced" dir="t"/>
          </a:scene3d>
          <a:sp3d>
            <a:bevelT w="50800" h="50800"/>
          </a:sp3d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552</TotalTime>
  <Words>600</Words>
  <Application>Microsoft Office PowerPoint</Application>
  <PresentationFormat>Экран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орнамент в народном костюме </vt:lpstr>
      <vt:lpstr>Ткани , цвет , орнамент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Календарь, солнце</vt:lpstr>
      <vt:lpstr>Символ легкости и нежности </vt:lpstr>
      <vt:lpstr>Слайд 12</vt:lpstr>
      <vt:lpstr>Слайд 13</vt:lpstr>
      <vt:lpstr>Спасибо за внимание.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Ольга</dc:creator>
  <cp:lastModifiedBy>1</cp:lastModifiedBy>
  <cp:revision>31</cp:revision>
  <dcterms:created xsi:type="dcterms:W3CDTF">2012-12-19T08:32:39Z</dcterms:created>
  <dcterms:modified xsi:type="dcterms:W3CDTF">2013-01-15T14:53:34Z</dcterms:modified>
</cp:coreProperties>
</file>