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0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0000"/>
    <a:srgbClr val="006600"/>
    <a:srgbClr val="713605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81E752-E0AC-4E7E-A178-914E6CC36BE4}" type="doc">
      <dgm:prSet loTypeId="urn:microsoft.com/office/officeart/2005/8/layout/list1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39495A86-FE20-4524-A86A-233D7F746A6C}">
      <dgm:prSet phldrT="[Текст]"/>
      <dgm:spPr/>
      <dgm:t>
        <a:bodyPr/>
        <a:lstStyle/>
        <a:p>
          <a:r>
            <a:rPr lang="ru-RU" dirty="0" smtClean="0"/>
            <a:t>САМООБРАЗОВАНИЕ</a:t>
          </a:r>
          <a:endParaRPr lang="ru-RU" dirty="0"/>
        </a:p>
      </dgm:t>
    </dgm:pt>
    <dgm:pt modelId="{90C327FA-1266-49DE-B4E3-61D264B5599C}" type="parTrans" cxnId="{CE946BEC-FC02-4842-93D6-75262FF37AEE}">
      <dgm:prSet/>
      <dgm:spPr/>
      <dgm:t>
        <a:bodyPr/>
        <a:lstStyle/>
        <a:p>
          <a:endParaRPr lang="ru-RU"/>
        </a:p>
      </dgm:t>
    </dgm:pt>
    <dgm:pt modelId="{EFBCACFA-CF87-40D8-9656-4470E7A29F31}" type="sibTrans" cxnId="{CE946BEC-FC02-4842-93D6-75262FF37AEE}">
      <dgm:prSet/>
      <dgm:spPr/>
      <dgm:t>
        <a:bodyPr/>
        <a:lstStyle/>
        <a:p>
          <a:endParaRPr lang="ru-RU"/>
        </a:p>
      </dgm:t>
    </dgm:pt>
    <dgm:pt modelId="{FF2315B6-AD00-47C4-B5E8-56D579EE2FFB}">
      <dgm:prSet phldrT="[Текст]"/>
      <dgm:spPr/>
      <dgm:t>
        <a:bodyPr/>
        <a:lstStyle/>
        <a:p>
          <a:r>
            <a:rPr lang="ru-RU" dirty="0" smtClean="0"/>
            <a:t>Учет потребностей и запросов (детей, родителей)</a:t>
          </a:r>
          <a:endParaRPr lang="ru-RU" dirty="0"/>
        </a:p>
      </dgm:t>
    </dgm:pt>
    <dgm:pt modelId="{23E61A88-ADAB-47BC-8ACB-E21A7426C259}" type="parTrans" cxnId="{E885D0FC-0C35-40DF-BE6A-2C296E0BF618}">
      <dgm:prSet/>
      <dgm:spPr/>
      <dgm:t>
        <a:bodyPr/>
        <a:lstStyle/>
        <a:p>
          <a:endParaRPr lang="ru-RU"/>
        </a:p>
      </dgm:t>
    </dgm:pt>
    <dgm:pt modelId="{1CE48656-3CB0-44D8-B2E6-BD63E20CC681}" type="sibTrans" cxnId="{E885D0FC-0C35-40DF-BE6A-2C296E0BF618}">
      <dgm:prSet/>
      <dgm:spPr/>
      <dgm:t>
        <a:bodyPr/>
        <a:lstStyle/>
        <a:p>
          <a:endParaRPr lang="ru-RU"/>
        </a:p>
      </dgm:t>
    </dgm:pt>
    <dgm:pt modelId="{D11327D8-3E91-491E-9EFD-5FDCD150C121}">
      <dgm:prSet phldrT="[Текст]"/>
      <dgm:spPr/>
      <dgm:t>
        <a:bodyPr/>
        <a:lstStyle/>
        <a:p>
          <a:r>
            <a:rPr lang="ru-RU" dirty="0" smtClean="0"/>
            <a:t>Учет годовых задач ДОУ</a:t>
          </a:r>
          <a:endParaRPr lang="ru-RU" dirty="0"/>
        </a:p>
      </dgm:t>
    </dgm:pt>
    <dgm:pt modelId="{4FADCB48-4451-4504-959D-5A9A515D2FB8}" type="parTrans" cxnId="{18285EC7-D8AB-4679-B3BB-F28C7E94D01C}">
      <dgm:prSet/>
      <dgm:spPr/>
      <dgm:t>
        <a:bodyPr/>
        <a:lstStyle/>
        <a:p>
          <a:endParaRPr lang="ru-RU"/>
        </a:p>
      </dgm:t>
    </dgm:pt>
    <dgm:pt modelId="{987C668B-BA34-4A62-BF45-A3EDB40408AA}" type="sibTrans" cxnId="{18285EC7-D8AB-4679-B3BB-F28C7E94D01C}">
      <dgm:prSet/>
      <dgm:spPr/>
      <dgm:t>
        <a:bodyPr/>
        <a:lstStyle/>
        <a:p>
          <a:endParaRPr lang="ru-RU"/>
        </a:p>
      </dgm:t>
    </dgm:pt>
    <dgm:pt modelId="{8F377000-69AF-4E23-9138-00E27ED09355}" type="pres">
      <dgm:prSet presAssocID="{4481E752-E0AC-4E7E-A178-914E6CC36BE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2F1564-16C1-438A-9217-DC9D54658B93}" type="pres">
      <dgm:prSet presAssocID="{39495A86-FE20-4524-A86A-233D7F746A6C}" presName="parentLin" presStyleCnt="0"/>
      <dgm:spPr/>
      <dgm:t>
        <a:bodyPr/>
        <a:lstStyle/>
        <a:p>
          <a:endParaRPr lang="ru-RU"/>
        </a:p>
      </dgm:t>
    </dgm:pt>
    <dgm:pt modelId="{6F1BCA3D-C741-4242-947C-1A27187420A8}" type="pres">
      <dgm:prSet presAssocID="{39495A86-FE20-4524-A86A-233D7F746A6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69566EE1-8DBF-4083-961B-BD0260CD9E4D}" type="pres">
      <dgm:prSet presAssocID="{39495A86-FE20-4524-A86A-233D7F746A6C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24FCB1-556F-43E3-A61A-5132F57A867C}" type="pres">
      <dgm:prSet presAssocID="{39495A86-FE20-4524-A86A-233D7F746A6C}" presName="negativeSpace" presStyleCnt="0"/>
      <dgm:spPr/>
      <dgm:t>
        <a:bodyPr/>
        <a:lstStyle/>
        <a:p>
          <a:endParaRPr lang="ru-RU"/>
        </a:p>
      </dgm:t>
    </dgm:pt>
    <dgm:pt modelId="{79D09BAD-5B23-4487-A07B-6F6E606491AD}" type="pres">
      <dgm:prSet presAssocID="{39495A86-FE20-4524-A86A-233D7F746A6C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4F0CC-F564-4DDF-A86F-8246A0E015A2}" type="pres">
      <dgm:prSet presAssocID="{EFBCACFA-CF87-40D8-9656-4470E7A29F31}" presName="spaceBetweenRectangles" presStyleCnt="0"/>
      <dgm:spPr/>
      <dgm:t>
        <a:bodyPr/>
        <a:lstStyle/>
        <a:p>
          <a:endParaRPr lang="ru-RU"/>
        </a:p>
      </dgm:t>
    </dgm:pt>
    <dgm:pt modelId="{177A71EB-93CB-4D1C-99F4-B4945C31952D}" type="pres">
      <dgm:prSet presAssocID="{FF2315B6-AD00-47C4-B5E8-56D579EE2FFB}" presName="parentLin" presStyleCnt="0"/>
      <dgm:spPr/>
      <dgm:t>
        <a:bodyPr/>
        <a:lstStyle/>
        <a:p>
          <a:endParaRPr lang="ru-RU"/>
        </a:p>
      </dgm:t>
    </dgm:pt>
    <dgm:pt modelId="{38CA75D5-AF23-4AF7-A7FF-015D7F73ECBD}" type="pres">
      <dgm:prSet presAssocID="{FF2315B6-AD00-47C4-B5E8-56D579EE2FFB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5E822E81-1D2D-421F-8A6E-25BC4FF50978}" type="pres">
      <dgm:prSet presAssocID="{FF2315B6-AD00-47C4-B5E8-56D579EE2FF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525672-3C7E-44C9-B0C5-DD8223BE6790}" type="pres">
      <dgm:prSet presAssocID="{FF2315B6-AD00-47C4-B5E8-56D579EE2FFB}" presName="negativeSpace" presStyleCnt="0"/>
      <dgm:spPr/>
      <dgm:t>
        <a:bodyPr/>
        <a:lstStyle/>
        <a:p>
          <a:endParaRPr lang="ru-RU"/>
        </a:p>
      </dgm:t>
    </dgm:pt>
    <dgm:pt modelId="{1C2353C0-56BD-484C-AA1E-BED20BFBA969}" type="pres">
      <dgm:prSet presAssocID="{FF2315B6-AD00-47C4-B5E8-56D579EE2FFB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5F7A07-42E8-4834-8C65-7AF59AA11088}" type="pres">
      <dgm:prSet presAssocID="{1CE48656-3CB0-44D8-B2E6-BD63E20CC681}" presName="spaceBetweenRectangles" presStyleCnt="0"/>
      <dgm:spPr/>
      <dgm:t>
        <a:bodyPr/>
        <a:lstStyle/>
        <a:p>
          <a:endParaRPr lang="ru-RU"/>
        </a:p>
      </dgm:t>
    </dgm:pt>
    <dgm:pt modelId="{7C48CD38-19FA-42A6-BC04-28CFE2B1F34B}" type="pres">
      <dgm:prSet presAssocID="{D11327D8-3E91-491E-9EFD-5FDCD150C121}" presName="parentLin" presStyleCnt="0"/>
      <dgm:spPr/>
      <dgm:t>
        <a:bodyPr/>
        <a:lstStyle/>
        <a:p>
          <a:endParaRPr lang="ru-RU"/>
        </a:p>
      </dgm:t>
    </dgm:pt>
    <dgm:pt modelId="{E51A8EDF-7B83-4EC1-BF9E-7B4917AC0956}" type="pres">
      <dgm:prSet presAssocID="{D11327D8-3E91-491E-9EFD-5FDCD150C12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1809D0-A20B-4B7E-9BF7-8669E554D388}" type="pres">
      <dgm:prSet presAssocID="{D11327D8-3E91-491E-9EFD-5FDCD150C12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1F6C59-F865-43CB-A77D-382D6483F973}" type="pres">
      <dgm:prSet presAssocID="{D11327D8-3E91-491E-9EFD-5FDCD150C121}" presName="negativeSpace" presStyleCnt="0"/>
      <dgm:spPr/>
      <dgm:t>
        <a:bodyPr/>
        <a:lstStyle/>
        <a:p>
          <a:endParaRPr lang="ru-RU"/>
        </a:p>
      </dgm:t>
    </dgm:pt>
    <dgm:pt modelId="{AF8F6737-F58E-42CB-BF25-1ED5B271FA0F}" type="pres">
      <dgm:prSet presAssocID="{D11327D8-3E91-491E-9EFD-5FDCD150C121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3EA075-8C8C-4251-8580-90E310B9FCF7}" type="presOf" srcId="{FF2315B6-AD00-47C4-B5E8-56D579EE2FFB}" destId="{38CA75D5-AF23-4AF7-A7FF-015D7F73ECBD}" srcOrd="0" destOrd="0" presId="urn:microsoft.com/office/officeart/2005/8/layout/list1"/>
    <dgm:cxn modelId="{1219A62E-FC27-4B64-B5FD-4C43B3EE38CA}" type="presOf" srcId="{39495A86-FE20-4524-A86A-233D7F746A6C}" destId="{6F1BCA3D-C741-4242-947C-1A27187420A8}" srcOrd="0" destOrd="0" presId="urn:microsoft.com/office/officeart/2005/8/layout/list1"/>
    <dgm:cxn modelId="{F4D051DF-F8FF-43C8-9D84-0DAE7A7470BE}" type="presOf" srcId="{39495A86-FE20-4524-A86A-233D7F746A6C}" destId="{69566EE1-8DBF-4083-961B-BD0260CD9E4D}" srcOrd="1" destOrd="0" presId="urn:microsoft.com/office/officeart/2005/8/layout/list1"/>
    <dgm:cxn modelId="{E885D0FC-0C35-40DF-BE6A-2C296E0BF618}" srcId="{4481E752-E0AC-4E7E-A178-914E6CC36BE4}" destId="{FF2315B6-AD00-47C4-B5E8-56D579EE2FFB}" srcOrd="1" destOrd="0" parTransId="{23E61A88-ADAB-47BC-8ACB-E21A7426C259}" sibTransId="{1CE48656-3CB0-44D8-B2E6-BD63E20CC681}"/>
    <dgm:cxn modelId="{CD2A55C6-7FCE-483D-A81F-7F6B18C35229}" type="presOf" srcId="{4481E752-E0AC-4E7E-A178-914E6CC36BE4}" destId="{8F377000-69AF-4E23-9138-00E27ED09355}" srcOrd="0" destOrd="0" presId="urn:microsoft.com/office/officeart/2005/8/layout/list1"/>
    <dgm:cxn modelId="{8B25CE3E-3489-4900-85C6-1B369E479172}" type="presOf" srcId="{D11327D8-3E91-491E-9EFD-5FDCD150C121}" destId="{711809D0-A20B-4B7E-9BF7-8669E554D388}" srcOrd="1" destOrd="0" presId="urn:microsoft.com/office/officeart/2005/8/layout/list1"/>
    <dgm:cxn modelId="{18285EC7-D8AB-4679-B3BB-F28C7E94D01C}" srcId="{4481E752-E0AC-4E7E-A178-914E6CC36BE4}" destId="{D11327D8-3E91-491E-9EFD-5FDCD150C121}" srcOrd="2" destOrd="0" parTransId="{4FADCB48-4451-4504-959D-5A9A515D2FB8}" sibTransId="{987C668B-BA34-4A62-BF45-A3EDB40408AA}"/>
    <dgm:cxn modelId="{A1E6DECA-A227-4E43-877B-4CD4BB2AA924}" type="presOf" srcId="{D11327D8-3E91-491E-9EFD-5FDCD150C121}" destId="{E51A8EDF-7B83-4EC1-BF9E-7B4917AC0956}" srcOrd="0" destOrd="0" presId="urn:microsoft.com/office/officeart/2005/8/layout/list1"/>
    <dgm:cxn modelId="{19A17D3B-766E-4E77-BE5E-B5FC59F9C7D7}" type="presOf" srcId="{FF2315B6-AD00-47C4-B5E8-56D579EE2FFB}" destId="{5E822E81-1D2D-421F-8A6E-25BC4FF50978}" srcOrd="1" destOrd="0" presId="urn:microsoft.com/office/officeart/2005/8/layout/list1"/>
    <dgm:cxn modelId="{CE946BEC-FC02-4842-93D6-75262FF37AEE}" srcId="{4481E752-E0AC-4E7E-A178-914E6CC36BE4}" destId="{39495A86-FE20-4524-A86A-233D7F746A6C}" srcOrd="0" destOrd="0" parTransId="{90C327FA-1266-49DE-B4E3-61D264B5599C}" sibTransId="{EFBCACFA-CF87-40D8-9656-4470E7A29F31}"/>
    <dgm:cxn modelId="{0D3BB092-4A4E-43D2-BDBD-C732A388859D}" type="presParOf" srcId="{8F377000-69AF-4E23-9138-00E27ED09355}" destId="{AD2F1564-16C1-438A-9217-DC9D54658B93}" srcOrd="0" destOrd="0" presId="urn:microsoft.com/office/officeart/2005/8/layout/list1"/>
    <dgm:cxn modelId="{42B95436-586D-49B5-813B-8703C6B49265}" type="presParOf" srcId="{AD2F1564-16C1-438A-9217-DC9D54658B93}" destId="{6F1BCA3D-C741-4242-947C-1A27187420A8}" srcOrd="0" destOrd="0" presId="urn:microsoft.com/office/officeart/2005/8/layout/list1"/>
    <dgm:cxn modelId="{0BB85899-3B3B-4964-8BD6-43AEA040C4C7}" type="presParOf" srcId="{AD2F1564-16C1-438A-9217-DC9D54658B93}" destId="{69566EE1-8DBF-4083-961B-BD0260CD9E4D}" srcOrd="1" destOrd="0" presId="urn:microsoft.com/office/officeart/2005/8/layout/list1"/>
    <dgm:cxn modelId="{F903AA27-FF84-4AC9-B0ED-6E0347300614}" type="presParOf" srcId="{8F377000-69AF-4E23-9138-00E27ED09355}" destId="{1424FCB1-556F-43E3-A61A-5132F57A867C}" srcOrd="1" destOrd="0" presId="urn:microsoft.com/office/officeart/2005/8/layout/list1"/>
    <dgm:cxn modelId="{1758BAF9-0132-45C8-B6D6-C644C04A7C0A}" type="presParOf" srcId="{8F377000-69AF-4E23-9138-00E27ED09355}" destId="{79D09BAD-5B23-4487-A07B-6F6E606491AD}" srcOrd="2" destOrd="0" presId="urn:microsoft.com/office/officeart/2005/8/layout/list1"/>
    <dgm:cxn modelId="{695B6955-724D-49F3-87BC-14013D5AED37}" type="presParOf" srcId="{8F377000-69AF-4E23-9138-00E27ED09355}" destId="{2EB4F0CC-F564-4DDF-A86F-8246A0E015A2}" srcOrd="3" destOrd="0" presId="urn:microsoft.com/office/officeart/2005/8/layout/list1"/>
    <dgm:cxn modelId="{E65C3A99-8556-412C-8B84-DEE71803FDA1}" type="presParOf" srcId="{8F377000-69AF-4E23-9138-00E27ED09355}" destId="{177A71EB-93CB-4D1C-99F4-B4945C31952D}" srcOrd="4" destOrd="0" presId="urn:microsoft.com/office/officeart/2005/8/layout/list1"/>
    <dgm:cxn modelId="{1BAB6B89-D2DE-4708-B54F-1AB79B6B15AF}" type="presParOf" srcId="{177A71EB-93CB-4D1C-99F4-B4945C31952D}" destId="{38CA75D5-AF23-4AF7-A7FF-015D7F73ECBD}" srcOrd="0" destOrd="0" presId="urn:microsoft.com/office/officeart/2005/8/layout/list1"/>
    <dgm:cxn modelId="{9472CC6A-7AC7-4EBF-8457-F58A9CB8D558}" type="presParOf" srcId="{177A71EB-93CB-4D1C-99F4-B4945C31952D}" destId="{5E822E81-1D2D-421F-8A6E-25BC4FF50978}" srcOrd="1" destOrd="0" presId="urn:microsoft.com/office/officeart/2005/8/layout/list1"/>
    <dgm:cxn modelId="{6191DF63-004E-48DC-8456-BD8A8B96F708}" type="presParOf" srcId="{8F377000-69AF-4E23-9138-00E27ED09355}" destId="{F2525672-3C7E-44C9-B0C5-DD8223BE6790}" srcOrd="5" destOrd="0" presId="urn:microsoft.com/office/officeart/2005/8/layout/list1"/>
    <dgm:cxn modelId="{DFCB6510-CF3B-4589-9A8D-DDBF29E17096}" type="presParOf" srcId="{8F377000-69AF-4E23-9138-00E27ED09355}" destId="{1C2353C0-56BD-484C-AA1E-BED20BFBA969}" srcOrd="6" destOrd="0" presId="urn:microsoft.com/office/officeart/2005/8/layout/list1"/>
    <dgm:cxn modelId="{36CB1879-DE2C-42DA-8862-6251FD0E9E5F}" type="presParOf" srcId="{8F377000-69AF-4E23-9138-00E27ED09355}" destId="{105F7A07-42E8-4834-8C65-7AF59AA11088}" srcOrd="7" destOrd="0" presId="urn:microsoft.com/office/officeart/2005/8/layout/list1"/>
    <dgm:cxn modelId="{FB1B0122-6D3C-4BEC-89F2-6870B61219D2}" type="presParOf" srcId="{8F377000-69AF-4E23-9138-00E27ED09355}" destId="{7C48CD38-19FA-42A6-BC04-28CFE2B1F34B}" srcOrd="8" destOrd="0" presId="urn:microsoft.com/office/officeart/2005/8/layout/list1"/>
    <dgm:cxn modelId="{DC426D43-FAE9-43F8-AC93-C5941F18F068}" type="presParOf" srcId="{7C48CD38-19FA-42A6-BC04-28CFE2B1F34B}" destId="{E51A8EDF-7B83-4EC1-BF9E-7B4917AC0956}" srcOrd="0" destOrd="0" presId="urn:microsoft.com/office/officeart/2005/8/layout/list1"/>
    <dgm:cxn modelId="{C312A8BF-2A27-4FF0-86A5-C714ED6924F3}" type="presParOf" srcId="{7C48CD38-19FA-42A6-BC04-28CFE2B1F34B}" destId="{711809D0-A20B-4B7E-9BF7-8669E554D388}" srcOrd="1" destOrd="0" presId="urn:microsoft.com/office/officeart/2005/8/layout/list1"/>
    <dgm:cxn modelId="{CC74B756-3175-4D2D-A06E-F266A838B6A3}" type="presParOf" srcId="{8F377000-69AF-4E23-9138-00E27ED09355}" destId="{581F6C59-F865-43CB-A77D-382D6483F973}" srcOrd="9" destOrd="0" presId="urn:microsoft.com/office/officeart/2005/8/layout/list1"/>
    <dgm:cxn modelId="{83C14D71-ADC0-4C2D-AB47-FD5A8D720919}" type="presParOf" srcId="{8F377000-69AF-4E23-9138-00E27ED09355}" destId="{AF8F6737-F58E-42CB-BF25-1ED5B271FA0F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09BAD-5B23-4487-A07B-6F6E606491AD}">
      <dsp:nvSpPr>
        <dsp:cNvPr id="0" name=""/>
        <dsp:cNvSpPr/>
      </dsp:nvSpPr>
      <dsp:spPr>
        <a:xfrm>
          <a:off x="0" y="1141080"/>
          <a:ext cx="6234891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566EE1-8DBF-4083-961B-BD0260CD9E4D}">
      <dsp:nvSpPr>
        <dsp:cNvPr id="0" name=""/>
        <dsp:cNvSpPr/>
      </dsp:nvSpPr>
      <dsp:spPr>
        <a:xfrm>
          <a:off x="311744" y="757320"/>
          <a:ext cx="4364423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5" tIns="0" rIns="16496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САМООБРАЗОВАНИЕ</a:t>
          </a:r>
          <a:endParaRPr lang="ru-RU" sz="2600" kern="1200" dirty="0"/>
        </a:p>
      </dsp:txBody>
      <dsp:txXfrm>
        <a:off x="349211" y="794787"/>
        <a:ext cx="4289489" cy="692586"/>
      </dsp:txXfrm>
    </dsp:sp>
    <dsp:sp modelId="{1C2353C0-56BD-484C-AA1E-BED20BFBA969}">
      <dsp:nvSpPr>
        <dsp:cNvPr id="0" name=""/>
        <dsp:cNvSpPr/>
      </dsp:nvSpPr>
      <dsp:spPr>
        <a:xfrm>
          <a:off x="0" y="2320440"/>
          <a:ext cx="6234891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822E81-1D2D-421F-8A6E-25BC4FF50978}">
      <dsp:nvSpPr>
        <dsp:cNvPr id="0" name=""/>
        <dsp:cNvSpPr/>
      </dsp:nvSpPr>
      <dsp:spPr>
        <a:xfrm>
          <a:off x="311744" y="1936680"/>
          <a:ext cx="4364423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5" tIns="0" rIns="16496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Учет потребностей и запросов (детей, родителей)</a:t>
          </a:r>
          <a:endParaRPr lang="ru-RU" sz="2600" kern="1200" dirty="0"/>
        </a:p>
      </dsp:txBody>
      <dsp:txXfrm>
        <a:off x="349211" y="1974147"/>
        <a:ext cx="4289489" cy="692586"/>
      </dsp:txXfrm>
    </dsp:sp>
    <dsp:sp modelId="{AF8F6737-F58E-42CB-BF25-1ED5B271FA0F}">
      <dsp:nvSpPr>
        <dsp:cNvPr id="0" name=""/>
        <dsp:cNvSpPr/>
      </dsp:nvSpPr>
      <dsp:spPr>
        <a:xfrm>
          <a:off x="0" y="3499800"/>
          <a:ext cx="6234891" cy="655200"/>
        </a:xfrm>
        <a:prstGeom prst="rect">
          <a:avLst/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1809D0-A20B-4B7E-9BF7-8669E554D388}">
      <dsp:nvSpPr>
        <dsp:cNvPr id="0" name=""/>
        <dsp:cNvSpPr/>
      </dsp:nvSpPr>
      <dsp:spPr>
        <a:xfrm>
          <a:off x="311744" y="3116040"/>
          <a:ext cx="4364423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4965" tIns="0" rIns="164965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Учет годовых задач ДОУ</a:t>
          </a:r>
          <a:endParaRPr lang="ru-RU" sz="2600" kern="1200" dirty="0"/>
        </a:p>
      </dsp:txBody>
      <dsp:txXfrm>
        <a:off x="349211" y="3153507"/>
        <a:ext cx="4289489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C68EBF-177B-4D49-8097-E01D9E128116}" type="datetimeFigureOut">
              <a:rPr lang="ru-RU" smtClean="0"/>
              <a:pPr/>
              <a:t>10.04.2014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441D6B-EB0D-4CED-AF74-859D88AA1B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54" r:id="rId5"/>
    <p:sldLayoutId id="2147483651" r:id="rId6"/>
    <p:sldLayoutId id="2147483652" r:id="rId7"/>
    <p:sldLayoutId id="2147483653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55576" y="1340768"/>
            <a:ext cx="7776864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6600" b="1" i="0" u="none" strike="noStrike" kern="1200" normalizeH="0" baseline="0" noProof="0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660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352839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МОТИВАЦИЯ КАК СРЕДСТВО ОБЕСПЕЧЕНИЯ ПСИХОЛОГИЧЕСКОЙ БЕЗОПАСНОСТИ ПЕДАГОГОВ ДЕТСКОГО САДА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653136"/>
            <a:ext cx="6400800" cy="201622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Кузнецова Наталья Васильевна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Старший воспитатель ГБДОУ №46 Василеостровского района </a:t>
            </a:r>
          </a:p>
          <a:p>
            <a:pPr>
              <a:spcBef>
                <a:spcPts val="0"/>
              </a:spcBef>
              <a:buNone/>
            </a:pPr>
            <a:r>
              <a:rPr lang="ru-RU" sz="2400" b="1" i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Санкт-Петербурга</a:t>
            </a:r>
          </a:p>
          <a:p>
            <a:pPr>
              <a:spcBef>
                <a:spcPts val="0"/>
              </a:spcBef>
            </a:pPr>
            <a:endParaRPr lang="ru-RU" sz="2400" i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6912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8320" algn="ctr"/>
            <a:r>
              <a:rPr lang="ru-RU" b="1" i="1" dirty="0">
                <a:solidFill>
                  <a:schemeClr val="bg2">
                    <a:lumMod val="25000"/>
                  </a:schemeClr>
                </a:solidFill>
                <a:ea typeface="Times New Roman"/>
              </a:rPr>
              <a:t>«Мотивация – это то, что побуждает человека 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a typeface="Times New Roman"/>
              </a:rPr>
              <a:t> к    деятельности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a typeface="Times New Roman"/>
              </a:rPr>
              <a:t>, ради чего она совершается…»</a:t>
            </a:r>
            <a:endParaRPr lang="ru-RU" b="1" dirty="0">
              <a:solidFill>
                <a:schemeClr val="bg2">
                  <a:lumMod val="25000"/>
                </a:schemeClr>
              </a:solidFill>
              <a:ea typeface="Times New Roman"/>
            </a:endParaRPr>
          </a:p>
          <a:p>
            <a:pPr marL="1798320" algn="just"/>
            <a:r>
              <a:rPr lang="ru-RU" b="1" i="1" dirty="0">
                <a:solidFill>
                  <a:schemeClr val="bg2">
                    <a:lumMod val="25000"/>
                  </a:schemeClr>
                </a:solidFill>
                <a:ea typeface="Times New Roman"/>
              </a:rPr>
              <a:t>				</a:t>
            </a:r>
            <a:r>
              <a:rPr lang="ru-RU" b="1" i="1" dirty="0" smtClean="0">
                <a:solidFill>
                  <a:schemeClr val="bg2">
                    <a:lumMod val="25000"/>
                  </a:schemeClr>
                </a:solidFill>
                <a:ea typeface="Times New Roman"/>
              </a:rPr>
              <a:t>Л.С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  <a:ea typeface="Times New Roman"/>
              </a:rPr>
              <a:t>. Выготский</a:t>
            </a:r>
            <a:endParaRPr lang="ru-RU" b="1" dirty="0">
              <a:solidFill>
                <a:schemeClr val="bg2">
                  <a:lumMod val="25000"/>
                </a:schemeClr>
              </a:solidFill>
              <a:ea typeface="Times New Roman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628800"/>
            <a:ext cx="8147248" cy="4497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6600"/>
                </a:solidFill>
              </a:rPr>
              <a:t>МОТИВЫ </a:t>
            </a:r>
            <a:r>
              <a:rPr lang="ru-RU" b="1" dirty="0">
                <a:solidFill>
                  <a:srgbClr val="006600"/>
                </a:solidFill>
              </a:rPr>
              <a:t>ПРОФЕССИОНАЛЬНОЙ </a:t>
            </a:r>
            <a:r>
              <a:rPr lang="ru-RU" b="1" dirty="0" smtClean="0">
                <a:solidFill>
                  <a:srgbClr val="006600"/>
                </a:solidFill>
              </a:rPr>
              <a:t>ДЕЯТЕЛЬ</a:t>
            </a:r>
            <a:r>
              <a:rPr lang="ru-RU" b="1" dirty="0">
                <a:solidFill>
                  <a:srgbClr val="006600"/>
                </a:solidFill>
              </a:rPr>
              <a:t>НОСТИ</a:t>
            </a:r>
          </a:p>
          <a:p>
            <a:pPr marL="0" indent="0" algn="ctr">
              <a:buNone/>
            </a:pPr>
            <a:endParaRPr lang="ru-RU" b="1" dirty="0" smtClean="0">
              <a:solidFill>
                <a:srgbClr val="006600"/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Содержание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труда, особенно наличие в нем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творческих начал и инициативы;</a:t>
            </a:r>
          </a:p>
          <a:p>
            <a:pPr algn="ctr">
              <a:buFont typeface="Wingdings" pitchFamily="2" charset="2"/>
              <a:buChar char="v"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Перспектива карьерного и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профессионального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роста;</a:t>
            </a:r>
          </a:p>
          <a:p>
            <a:pPr algn="ctr">
              <a:buFont typeface="Wingdings" pitchFamily="2" charset="2"/>
              <a:buChar char="v"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pPr algn="ctr">
              <a:buFont typeface="Wingdings" pitchFamily="2" charset="2"/>
              <a:buChar char="v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Материальные стимулы</a:t>
            </a:r>
            <a:r>
              <a:rPr lang="ru-RU" b="1" dirty="0" smtClean="0">
                <a:solidFill>
                  <a:srgbClr val="006600"/>
                </a:solidFill>
              </a:rPr>
              <a:t>.</a:t>
            </a:r>
            <a:endParaRPr lang="ru-RU" b="1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00811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Регуляторы мотивации </a:t>
            </a:r>
            <a:br>
              <a:rPr lang="ru-RU" b="1" dirty="0">
                <a:solidFill>
                  <a:srgbClr val="006600"/>
                </a:solidFill>
              </a:rPr>
            </a:b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23528" y="692696"/>
            <a:ext cx="8640960" cy="4946104"/>
          </a:xfrm>
        </p:spPr>
        <p:txBody>
          <a:bodyPr>
            <a:noAutofit/>
          </a:bodyPr>
          <a:lstStyle/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7E0000"/>
                </a:solidFill>
              </a:rPr>
              <a:t>Личностный рост</a:t>
            </a:r>
            <a:r>
              <a:rPr lang="ru-RU" sz="2400" dirty="0">
                <a:solidFill>
                  <a:srgbClr val="7E0000"/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– предоставление возможности для обучения, экспериментирования, творчества, самовыражения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endParaRPr lang="ru-RU" sz="24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7E0000"/>
                </a:solidFill>
              </a:rPr>
              <a:t>Интерес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– интересная работа, требующая роста профессионализма, соревновательный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эффект;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7E0000"/>
                </a:solidFill>
              </a:rPr>
              <a:t>Безопасность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– ощущение своей принадлежности к коллективу, нужности  и важности своей работы, уважение, признание, одобрение со стороны коллег и руководителя, хорошие отношения в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коллективе;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7E0000"/>
                </a:solidFill>
              </a:rPr>
              <a:t>Вознаграждения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 –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справедливое вознаграждение по результатам работы, социальные блага; </a:t>
            </a: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7E0000"/>
                </a:solidFill>
              </a:rPr>
              <a:t>Чувство привязанности</a:t>
            </a:r>
            <a:r>
              <a:rPr lang="ru-RU" sz="2400" dirty="0">
                <a:solidFill>
                  <a:srgbClr val="7E0000"/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–информированность и включенность в дела планы, перспективы работы учреждения, учет руководителем  личных мнений, работников, совместное принятие решений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;</a:t>
            </a:r>
            <a:endParaRPr lang="ru-RU" sz="2400" b="1" dirty="0">
              <a:solidFill>
                <a:schemeClr val="bg2">
                  <a:lumMod val="25000"/>
                </a:schemeClr>
              </a:solidFill>
            </a:endParaRPr>
          </a:p>
          <a:p>
            <a:pPr marL="285750" lvl="0" indent="-28575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Рабочая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среда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– Удобное рабочее место, чистота, хорошие условия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работы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8" y="2670175"/>
            <a:ext cx="7705725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7129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85800"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« Я убежден, что жизнь любого человека</a:t>
            </a:r>
          </a:p>
          <a:p>
            <a:pPr indent="685800"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должна быть наполнена постоянными</a:t>
            </a:r>
          </a:p>
          <a:p>
            <a:pPr indent="685800"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и неожиданными стимулами, которые</a:t>
            </a:r>
          </a:p>
          <a:p>
            <a:pPr indent="685800"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будут побуждать его держаться</a:t>
            </a:r>
          </a:p>
          <a:p>
            <a:pPr indent="685800"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каждый день на самом высоком  уровне»</a:t>
            </a:r>
          </a:p>
          <a:p>
            <a:pPr indent="685800" algn="r"/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Б.Т. Вашингтон</a:t>
            </a:r>
            <a:r>
              <a:rPr lang="ru-RU" b="1" i="1" dirty="0">
                <a:solidFill>
                  <a:srgbClr val="006600"/>
                </a:solidFill>
              </a:rPr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998538"/>
            <a:ext cx="7056784" cy="57896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80019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Логика построения темы самообразования</a:t>
            </a:r>
            <a:br>
              <a:rPr lang="ru-RU" b="1" dirty="0">
                <a:solidFill>
                  <a:schemeClr val="bg2">
                    <a:lumMod val="25000"/>
                  </a:schemeClr>
                </a:solidFill>
              </a:rPr>
            </a:b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Стрелка вверх 7"/>
          <p:cNvSpPr/>
          <p:nvPr/>
        </p:nvSpPr>
        <p:spPr>
          <a:xfrm>
            <a:off x="7835298" y="1484784"/>
            <a:ext cx="484632" cy="4104455"/>
          </a:xfrm>
          <a:prstGeom prst="upArrow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81631083"/>
              </p:ext>
            </p:extLst>
          </p:nvPr>
        </p:nvGraphicFramePr>
        <p:xfrm>
          <a:off x="1523999" y="1397000"/>
          <a:ext cx="6234891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6292682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371600" y="548680"/>
            <a:ext cx="6656784" cy="5904656"/>
          </a:xfrm>
        </p:spPr>
        <p:txBody>
          <a:bodyPr>
            <a:normAutofit fontScale="70000" lnSpcReduction="20000"/>
          </a:bodyPr>
          <a:lstStyle/>
          <a:p>
            <a:pPr marL="0" indent="0" algn="r">
              <a:buNone/>
            </a:pPr>
            <a:r>
              <a:rPr lang="ru-RU" b="1" i="1" dirty="0">
                <a:solidFill>
                  <a:srgbClr val="7E0000"/>
                </a:solidFill>
              </a:rPr>
              <a:t>Уметь любить ребенка - значит много думать, много переживать, искать, отказываться от сковывающих шаблонов, привычек, предрассудков.</a:t>
            </a:r>
            <a:br>
              <a:rPr lang="ru-RU" b="1" i="1" dirty="0">
                <a:solidFill>
                  <a:srgbClr val="7E0000"/>
                </a:solidFill>
              </a:rPr>
            </a:br>
            <a:r>
              <a:rPr lang="ru-RU" b="1" i="1" dirty="0">
                <a:solidFill>
                  <a:srgbClr val="7E0000"/>
                </a:solidFill>
              </a:rPr>
              <a:t>                                                               </a:t>
            </a:r>
            <a:r>
              <a:rPr lang="ru-RU" b="1" i="1" dirty="0" err="1">
                <a:solidFill>
                  <a:srgbClr val="7E0000"/>
                </a:solidFill>
              </a:rPr>
              <a:t>В.А.Сухомлинский</a:t>
            </a:r>
            <a:endParaRPr lang="ru-RU" b="1" i="1" dirty="0">
              <a:solidFill>
                <a:srgbClr val="7E0000"/>
              </a:solidFill>
            </a:endParaRPr>
          </a:p>
          <a:p>
            <a:pPr algn="r"/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Путь к эффективной профессиональной деятельности человека лежит через понимание его </a:t>
            </a:r>
            <a:r>
              <a:rPr lang="ru-RU" b="1" dirty="0">
                <a:solidFill>
                  <a:srgbClr val="713605"/>
                </a:solidFill>
              </a:rPr>
              <a:t>мотивации</a:t>
            </a:r>
            <a:r>
              <a:rPr lang="ru-RU" b="1" dirty="0" smtClean="0">
                <a:solidFill>
                  <a:srgbClr val="713605"/>
                </a:solidFill>
              </a:rPr>
              <a:t>.</a:t>
            </a:r>
          </a:p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Только зная то, что движет человеком, что, побуждает его к деятельности, какие мотивы лежат в основе его действий, можно попытаться разработать эффективную систему форм и методов управления им. 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r"/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этого нужно знать, как возникают или вызываются те или иные мотивы, как и какими способами, мотивы могут быть приведены в действие, как осуществляется мотивирование людей.</a:t>
            </a:r>
          </a:p>
          <a:p>
            <a:pPr algn="r"/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22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1872207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Способы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воздействия на мотивацию конкретного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человека изменчив…</a:t>
            </a: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328992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      Фактор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, который сегодня мотивирует конкретного человека к интенсивному труду,  завтра может способствовать «отключению» того же самого человека. </a:t>
            </a:r>
            <a:endParaRPr lang="ru-RU" b="1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Никто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точно не может сказать, как детально действует механизм мотивации, какой силы должен быть мотивирующей фактор и когда он сработает, не говоря уже о том, почему он срабатывает.</a:t>
            </a: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  <a:p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39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22413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6600"/>
                </a:solidFill>
              </a:rPr>
              <a:t>Мотивационная готовност</a:t>
            </a:r>
            <a:r>
              <a:rPr lang="ru-RU" b="1" dirty="0"/>
              <a:t>ь </a:t>
            </a:r>
            <a:br>
              <a:rPr lang="ru-RU" b="1" dirty="0"/>
            </a:br>
            <a:endParaRPr lang="ru-RU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1196752"/>
            <a:ext cx="6400800" cy="444204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Осознание недостаточности достигнутых результатов и желание их улучшить.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Высокий уровень профессиональных притязаний, сильная потребность в достижении высоких результатов.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Желание создать хорошую,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эффективную образовательную среду </a:t>
            </a:r>
            <a:r>
              <a:rPr lang="ru-RU" b="1" dirty="0">
                <a:solidFill>
                  <a:schemeClr val="bg2">
                    <a:lumMod val="25000"/>
                  </a:schemeClr>
                </a:solidFill>
              </a:rPr>
              <a:t>для детей.</a:t>
            </a:r>
          </a:p>
          <a:p>
            <a:pPr marL="457200" indent="-457200">
              <a:buFont typeface="Wingdings" pitchFamily="2" charset="2"/>
              <a:buChar char="ü"/>
            </a:pPr>
            <a:endParaRPr lang="ru-RU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5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>
            <a:normAutofit/>
          </a:bodyPr>
          <a:lstStyle/>
          <a:p>
            <a:r>
              <a:rPr lang="ru-RU" sz="2700" b="1" dirty="0">
                <a:solidFill>
                  <a:srgbClr val="006600"/>
                </a:solidFill>
              </a:rPr>
              <a:t> </a:t>
            </a:r>
            <a:r>
              <a:rPr lang="ru-RU" sz="3600" b="1" i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ЖЕЛАЮ </a:t>
            </a:r>
            <a:r>
              <a:rPr lang="ru-RU" sz="3600" b="1" i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ТВОРЧЕСКИХ</a:t>
            </a:r>
            <a:r>
              <a:rPr lang="ru-RU" sz="3600" b="1" i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ru-RU" sz="3600" b="1" i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</a:t>
            </a: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ПРОФЕССИОНАЛЬНО-               МОТИВИРОВАННЫХ</a:t>
            </a:r>
            <a:br>
              <a:rPr lang="ru-RU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                                    УСПЕХОВ</a:t>
            </a:r>
            <a:br>
              <a:rPr lang="ru-RU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ru-RU" sz="3600" b="1" i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ru-RU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/>
            </a:r>
            <a:br>
              <a:rPr lang="ru-RU" sz="36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</a:br>
            <a:r>
              <a:rPr lang="ru-RU" b="1" dirty="0" smtClean="0">
                <a:solidFill>
                  <a:srgbClr val="006600"/>
                </a:solidFill>
              </a:rPr>
              <a:t>СПАСИБО ЗА ВНИМАНИЕ!</a:t>
            </a:r>
            <a:br>
              <a:rPr lang="ru-RU" b="1" dirty="0" smtClean="0">
                <a:solidFill>
                  <a:srgbClr val="006600"/>
                </a:solidFill>
              </a:rPr>
            </a:br>
            <a:r>
              <a:rPr lang="ru-RU" b="1" dirty="0" smtClean="0">
                <a:solidFill>
                  <a:srgbClr val="006600"/>
                </a:solidFill>
              </a:rPr>
              <a:t/>
            </a:r>
            <a:br>
              <a:rPr lang="ru-RU" b="1" dirty="0" smtClean="0">
                <a:solidFill>
                  <a:srgbClr val="006600"/>
                </a:solidFill>
              </a:rPr>
            </a:br>
            <a:endParaRPr lang="ru-RU" sz="3200" b="1" dirty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2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40000"/>
      </a:hlink>
      <a:folHlink>
        <a:srgbClr val="E36C09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340</Words>
  <Application>Microsoft Office PowerPoint</Application>
  <PresentationFormat>Экран (4:3)</PresentationFormat>
  <Paragraphs>43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МОТИВАЦИЯ КАК СРЕДСТВО ОБЕСПЕЧЕНИЯ ПСИХОЛОГИЧЕСКОЙ БЕЗОПАСНОСТИ ПЕДАГОГОВ ДЕТСКОГО САДА</vt:lpstr>
      <vt:lpstr>Презентация PowerPoint</vt:lpstr>
      <vt:lpstr>Регуляторы мотивации  </vt:lpstr>
      <vt:lpstr>Презентация PowerPoint</vt:lpstr>
      <vt:lpstr>Логика построения темы самообразования </vt:lpstr>
      <vt:lpstr>Презентация PowerPoint</vt:lpstr>
      <vt:lpstr>Способы воздействия на мотивацию конкретного человека изменчив…</vt:lpstr>
      <vt:lpstr>Мотивационная готовность  </vt:lpstr>
      <vt:lpstr> ЖЕЛАЮ ТВОРЧЕСКИХ и                   ПРОФЕССИОНАЛЬНО-               МОТИВИРОВАННЫХ                                             УСПЕХОВ   СПАСИБО ЗА ВНИМАНИЕ!  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Наталья</cp:lastModifiedBy>
  <cp:revision>14</cp:revision>
  <dcterms:created xsi:type="dcterms:W3CDTF">2013-08-20T19:23:00Z</dcterms:created>
  <dcterms:modified xsi:type="dcterms:W3CDTF">2014-04-10T10:15:49Z</dcterms:modified>
</cp:coreProperties>
</file>