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58" r:id="rId4"/>
    <p:sldId id="257" r:id="rId5"/>
    <p:sldId id="259" r:id="rId6"/>
    <p:sldId id="267" r:id="rId7"/>
    <p:sldId id="261" r:id="rId8"/>
    <p:sldId id="263" r:id="rId9"/>
    <p:sldId id="269" r:id="rId10"/>
    <p:sldId id="264" r:id="rId11"/>
    <p:sldId id="268" r:id="rId12"/>
    <p:sldId id="260" r:id="rId13"/>
    <p:sldId id="271" r:id="rId14"/>
    <p:sldId id="272" r:id="rId15"/>
    <p:sldId id="270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788920" cy="235915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0624" y="3118104"/>
            <a:ext cx="7781544" cy="1470025"/>
          </a:xfrm>
        </p:spPr>
        <p:txBody>
          <a:bodyPr vert="horz" lIns="91440" tIns="45720" rIns="91440" bIns="45720" rtlCol="0" anchor="t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359152"/>
            <a:ext cx="8211312" cy="685800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8310-068B-4747-B9CD-3CBF02AE79BF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ECE1-8030-481E-B9CD-F93837AC1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693074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8310-068B-4747-B9CD-3CBF02AE79BF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ECE1-8030-481E-B9CD-F93837AC1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 rot="5400000">
            <a:off x="4572000" y="2350008"/>
            <a:ext cx="6519672" cy="1810512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6553200" y="6135624"/>
            <a:ext cx="987552" cy="722376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8606181" y="1379355"/>
            <a:ext cx="539496" cy="1463040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8604504" y="0"/>
            <a:ext cx="539496" cy="18288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1152" y="274637"/>
            <a:ext cx="1673352" cy="58521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8310-068B-4747-B9CD-3CBF02AE79BF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ECE1-8030-481E-B9CD-F93837AC1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8310-068B-4747-B9CD-3CBF02AE79BF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ECE1-8030-481E-B9CD-F93837AC1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1296" y="3044952"/>
            <a:ext cx="4690872" cy="740664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8310-068B-4747-B9CD-3CBF02AE79BF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ECE1-8030-481E-B9CD-F93837AC16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788920" cy="2670048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3813048"/>
            <a:ext cx="7772400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8310-068B-4747-B9CD-3CBF02AE79BF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ECE1-8030-481E-B9CD-F93837AC1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27632"/>
            <a:ext cx="4040188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8600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627632"/>
            <a:ext cx="4041775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8600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8310-068B-4747-B9CD-3CBF02AE79BF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ECE1-8030-481E-B9CD-F93837AC1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8310-068B-4747-B9CD-3CBF02AE79BF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ECE1-8030-481E-B9CD-F93837AC1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gray"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 bwMode="gray">
          <a:xfrm>
            <a:off x="0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 bwMode="gray">
          <a:xfrm>
            <a:off x="8842248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8310-068B-4747-B9CD-3CBF02AE79BF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ECE1-8030-481E-B9CD-F93837AC1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48640"/>
            <a:ext cx="7699248" cy="93268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2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0952" y="1645920"/>
            <a:ext cx="2816352" cy="44805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8310-068B-4747-B9CD-3CBF02AE79BF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ECE1-8030-481E-B9CD-F93837AC16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57200" y="1645920"/>
            <a:ext cx="4800600" cy="44805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1368" y="658368"/>
            <a:ext cx="5486400" cy="822960"/>
          </a:xfr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2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1792224" y="1618488"/>
            <a:ext cx="5486400" cy="3639312"/>
          </a:xfrm>
          <a:solidFill>
            <a:srgbClr val="F8F8F8"/>
          </a:solidFill>
          <a:ln w="76200" cmpd="sng"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24" y="5413248"/>
            <a:ext cx="5486400" cy="9875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8310-068B-4747-B9CD-3CBF02AE79BF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ECE1-8030-481E-B9CD-F93837AC1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402336"/>
            <a:ext cx="8686800" cy="109728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8165592" y="996696"/>
            <a:ext cx="978408" cy="896112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1783080" y="0"/>
            <a:ext cx="1947672" cy="539496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432304" cy="539496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96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98310-068B-4747-B9CD-3CBF02AE79BF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448" y="6537960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2152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DECE1-8030-481E-B9CD-F93837AC1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3" pitchFamily="18" charset="2"/>
        <a:buChar char="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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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7;&#1089;&#1090;%206%20&#1044;&#1077;&#1089;&#1103;&#1090;&#1080;&#1095;&#1085;&#1099;&#1077;%20&#1076;&#1088;&#1086;&#1073;&#1080;.doc" TargetMode="External"/><Relationship Id="rId7" Type="http://schemas.openxmlformats.org/officeDocument/2006/relationships/image" Target="../media/image3.png"/><Relationship Id="rId2" Type="http://schemas.openxmlformats.org/officeDocument/2006/relationships/hyperlink" Target="&#1059;&#1087;&#1088;.19%20&#1044;&#1077;&#1089;&#1103;&#1090;&#1080;&#1095;&#1085;&#1099;&#1077;%20&#1076;&#1088;&#1086;&#1073;&#1080;.pps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png"/><Relationship Id="rId5" Type="http://schemas.openxmlformats.org/officeDocument/2006/relationships/hyperlink" Target="http://www.mathvaz.ru/" TargetMode="External"/><Relationship Id="rId4" Type="http://schemas.openxmlformats.org/officeDocument/2006/relationships/hyperlink" Target="28.%20&#1059;&#1084;&#1085;&#1086;&#1078;&#1077;&#1085;&#1080;&#1077;%20&#1086;&#1073;&#1099;&#1082;&#1085;&#1086;&#1074;&#1077;&#1085;&#1085;&#1099;&#1093;%20&#1076;&#1088;&#1086;&#1073;&#1077;&#1081;/28.%20&#1059;&#1084;&#1085;&#1086;&#1078;&#1077;&#1085;&#1080;&#1077;%20&#1086;&#1073;&#1099;&#1082;&#1085;&#1086;&#1074;&#1077;&#1085;&#1085;&#1099;&#1093;%20&#1076;&#1088;&#1086;&#1073;&#1077;&#1081;.wmv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&#1059;&#1095;&#1077;&#1073;&#1085;&#1099;&#1077;%20&#1087;&#1086;&#1089;&#1086;&#1073;&#1080;&#1103;" TargetMode="External"/><Relationship Id="rId3" Type="http://schemas.openxmlformats.org/officeDocument/2006/relationships/hyperlink" Target="&#1043;&#1088;&#1072;&#1092;&#1080;&#1095;&#1077;&#1089;&#1082;&#1080;&#1077;%20&#1076;&#1080;&#1082;&#1090;&#1072;&#1085;&#1090;&#1099;%205%20&#1082;&#1083;&#1072;&#1089;&#1089;/5%20-%20&#1043;&#1088;&#1072;&#1092;&#1080;&#1095;&#1077;&#1089;&#1082;&#1080;&#1081;%20&#1076;&#1080;&#1082;&#1090;&#1072;&#1085;&#1090;%20%201%20&#1055;&#1088;&#1103;&#1084;&#1072;&#1103;%20&#1083;&#1091;&#1095;%20&#1086;&#1090;&#1088;&#1077;&#1079;&#1086;&#1082;.ppsx" TargetMode="External"/><Relationship Id="rId7" Type="http://schemas.openxmlformats.org/officeDocument/2006/relationships/hyperlink" Target="&#1059;&#1095;&#1080;&#1084;%20&#1076;&#1088;&#1086;&#1073;&#1080;/drobi1.exe" TargetMode="External"/><Relationship Id="rId2" Type="http://schemas.openxmlformats.org/officeDocument/2006/relationships/hyperlink" Target="&#1052;&#1086;&#1083;&#1095;&#1072;&#1085;&#1082;&#1072;/&#1057;&#1083;&#1086;&#1078;%20&#1074;&#1099;&#1095;%20&#1091;&#1084;&#1085;%20&#1085;&#1072;%20&#1085;&#1072;&#1090;%20&#1095;.pp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olubtv.jimdo.com/&#1087;&#1088;&#1086;&#1089;&#1090;&#1072;&#1103;-&#1084;&#1072;&#1090;&#1077;&#1084;&#1072;&#1090;&#1080;&#1082;&#1072;-&#1088;&#1086;&#1083;&#1080;&#1082;&#1080;-&#1073;&#1077;&#1089;&#1087;&#1083;&#1072;&#1090;&#1085;&#1099;&#1077;-&#1080;&#1075;&#1088;&#1099;/" TargetMode="External"/><Relationship Id="rId5" Type="http://schemas.openxmlformats.org/officeDocument/2006/relationships/hyperlink" Target="&#1059;&#1089;&#1090;&#1085;&#1099;&#1081;%20&#1089;&#1095;&#1077;&#1090;/&#1044;&#1077;&#1081;&#1089;&#1090;&#1074;&#1080;&#1103;%20&#1089;%20&#1086;&#1073;&#1099;&#1082;&#1085;&#1086;&#1074;&#1077;&#1085;&#1085;&#1099;&#1084;&#1080;%20&#1076;&#1088;&#1086;&#1073;&#1103;&#1084;&#1080;.exe" TargetMode="External"/><Relationship Id="rId4" Type="http://schemas.openxmlformats.org/officeDocument/2006/relationships/hyperlink" Target="&#1059;&#1089;&#1090;&#1085;&#1099;&#1081;%20&#1089;&#1095;&#1077;&#1090;/&#1043;&#1077;&#1085;&#1077;&#1088;&#1072;&#1090;&#1086;&#1088;&#1099;%20&#1087;&#1088;&#1080;&#1084;&#1077;&#1088;&#1086;&#1074;%20&#1080;%20&#1087;&#1088;&#1086;&#1075;&#1088;&#1072;&#1084;&#1084;&#1099;/IntegerNumbers.exe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Вычислительная культура является важным элементом общей культуры любого человека.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Вычислительная культура закладывается в первые 5-6 лет обучения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этот период школьники обучаются именно умению осознанно использовать законы математических действий (сложение, вычитание, умножение, деление, возведение в степень). В последующие годы полученные умения и навыки совершенствуются и закрепляются в процессе изучения алгебры, физики, химии, черчении и других предметов.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вычислительных умений и навыков – это сложный длительный процесс, его эффективность зависит от индивидуальных особенностей ребенка, уровня его подготовки и организации вычислительной деятельности.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662904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Среди причин невысокой вычислительной культуры учащихся можно назвать: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низкий уровень мыслительной деятельности;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развитое внимание и память учащихся;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недостаточная подготовка учащихся по математике за курс начальной школы;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отсутствие системы в работе над вычислительными навыками и в контроле  овладения данными навыками в период обучения.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Не секрет, что у детей с прочными вычислительными навыками гораздо меньше проблем с математикой.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507288" cy="4353347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чтобы ребенок быстро считал, выполнял простейшие преобразования, необходимо время для их отработки.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5-7 минут устного счета на уроке недостаточны не только для развития вычислительных навыков, но и для их закрепления, если нет системы устного счета.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выборе способов организации вычислительной деятельности необходимо ориентироваться на развивающий характер работы, отдавать предпочтение обучающим заданиям.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Используемые вычислительные задания должны характеризоваться вариативностью формулировок, неоднозначностью решений, выявлением разнообразных закономерностей и зависимостей, использованием различных моделей (предметных, графических, символических), что позволяет учитывать индивидуальные особенности ребенка, его жизненный опыт, предметно-действенное и наглядно-образное мышление и постепенно водить ребенка в мир математических понятий, терминов и символов.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Устные вычисления развивают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логическое мышление учащихся,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творческие начала и волевые качества,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наблюдательность и математическую зоркость,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способствуют развитию речи учащихся, если с самого начала обучения вводить в тексты заданий и использовать при обсуждении упражнений математические термины.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своей работе учителя придерживаются определенных принципов. Один из них (наиболее важный) можно сформулировать следующим образом: работа в классе на каждом уроке должна выполняться всем классом, а не учителем и группой успевающих учеников. То есть необходимо создать такую ситуацию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ситуацию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«успеха», при которой каждый ученик смог бы почувствовать себя полноценным участником учебного процесса.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В целях выполнения этой задачи на уроках математики часто используются 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 «Пропусти число»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Цель игры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развитие внимания учащихся и оценка знаний, полученных на предыдущих уроках.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Условия игры.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предлагает учащимся по очереди называть вслух в порядке возрастания числа, начиная с 0,1, причем числа, содержащие 3 или кратные 3, следует пропускать. Ученик, назвавший запрещенное число, выбывает. Побеждает тот, кто остается последним.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данной игре условия можно менять, в зависимости от изучаемой темы, например, при счете пропускать простые числа или числа, кратные 5,10 и т. д. Эту игру хорошо использовать в начале урока вместо опроса.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не всегда использование игры полностью целесообразно. Это может быть связано, например, с большим количеством времени, которое требуется на проведение всей игры. В этом случае оправдано использование игровых моментов или занимательных задач, которые имеют непривычную форму или необычны в организации выполнения задания.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2578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Игровой момент №1.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столе лежат карточки, на которых написаны следующие числа: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Учитель вызывает к доске первого ученика и просит его за некоторое время отобрать карточки, на которых написаны десятичные дроби.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Второй ученик раскладывает отобранные карточки в порядке возрастания.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Третий ученик отбирает из оставшихся карточек те, на которых написаны дроби, которые можно перевести в десятичные дроби.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Четвертый участник находит равные им десятичные дроби.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27437" t="64657" r="30737" b="24762"/>
          <a:stretch>
            <a:fillRect/>
          </a:stretch>
        </p:blipFill>
        <p:spPr bwMode="auto">
          <a:xfrm>
            <a:off x="1547664" y="2420888"/>
            <a:ext cx="604867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504974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Еще одна форма работы, которая очень нравится ученикам, - это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тесты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«Проверь себя сам».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09120"/>
            <a:ext cx="8229600" cy="161704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Ее повышение способствует развитию 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интеллектуальных способностей,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речи,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внимания,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памяти,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помогает школьникам полноценно усваивать предметы физико-математического цикла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Следующим приемом является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математический диктант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– одна из форм контроля знаний.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Первая цель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при использовании данного вида работы – проверка уровня готовности учащихся к дальнейшей работе. Каждый учитель знает, как трудно дети воспринимают язык математики на слух У учащихся 5 – 6 классов основным является наглядно-образное мышление. Слышать и слушать учащихся нужно учить.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Следовательно,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вторая цель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научить детей слышать и понимать язык математики.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Надо отметить, что такую работу нужно проводить систематически.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Исследовательские работы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проанализировать работу детей на уроках, то становится заметной общая тенденция: ученики почти не задают вопросов. Почему? В первую очередь потому, что им просто не интересно. Становится очевидным, что процесс обучения нужно сделать интересным для учеников. Нужно искусственно создать такую ситуацию, при которой ученики вовлекаются в процесс самостоятельного поиска и открытий новых знаний, даже если для этого придется использовать дополнительную литературу.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Творческие задания и конкурсы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написание сказок, задач, сценарием КВН и т. д.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этих задании заключается в формировании интереса к математике, развитии творческого мышления.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Еще одним средством формирования устных вычислительных навыков являются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упражнения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Устные упражнения являются одной из важнейших составляющих развивающего обучения. Именно во время устной работы ученик эффективно учится устанавливать связи между объектами, явлениями, сравнивать, обобщать их, развивает память, наряду с этим развивает и гибкость мышления, учится контролировать свои рассуждения.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Валерий Зыкин</a:t>
            </a:r>
          </a:p>
        </p:txBody>
      </p:sp>
      <p:sp>
        <p:nvSpPr>
          <p:cNvPr id="8195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106738" cy="4691063"/>
          </a:xfrm>
        </p:spPr>
        <p:txBody>
          <a:bodyPr>
            <a:normAutofit fontScale="92500" lnSpcReduction="20000"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Приложения к рабочим программам</a:t>
            </a:r>
          </a:p>
          <a:p>
            <a:pPr>
              <a:buFont typeface="Arial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Упражнения для устного счета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Тематические тесты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Самостоятельные работы</a:t>
            </a:r>
          </a:p>
          <a:p>
            <a:pPr>
              <a:buFont typeface="Arial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Контрольные работы</a:t>
            </a:r>
          </a:p>
          <a:p>
            <a:pPr>
              <a:buFont typeface="Arial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Демонстрационный материал</a:t>
            </a:r>
          </a:p>
          <a:p>
            <a:pPr>
              <a:buFont typeface="Arial" charset="0"/>
              <a:buChar char="•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Математические диктанты 5-6 класс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Математические диктанты 10-11 класс</a:t>
            </a:r>
          </a:p>
          <a:p>
            <a:pPr>
              <a:buFont typeface="Arial" charset="0"/>
              <a:buChar char="•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Сервис проверки знаний учащихся</a:t>
            </a:r>
          </a:p>
          <a:p>
            <a:pPr>
              <a:buFont typeface="Arial" charset="0"/>
              <a:buChar char="•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http://www.mathvaz.ru/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3635375" y="260350"/>
            <a:ext cx="5111750" cy="2887663"/>
          </a:xfrm>
          <a:prstGeom prst="rect">
            <a:avLst/>
          </a:prstGeom>
          <a:noFill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7" cstate="print"/>
          <a:srcRect r="33199" b="54503"/>
          <a:stretch>
            <a:fillRect/>
          </a:stretch>
        </p:blipFill>
        <p:spPr bwMode="auto">
          <a:xfrm>
            <a:off x="3924300" y="3573463"/>
            <a:ext cx="61785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опыта работы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hlinkClick r:id="rId2" action="ppaction://hlinkpres?slideindex=1&amp;slidetitle="/>
              </a:rPr>
              <a:t>Игра молчанка</a:t>
            </a:r>
            <a:endParaRPr lang="ru-RU" dirty="0" smtClean="0"/>
          </a:p>
          <a:p>
            <a:r>
              <a:rPr lang="ru-RU" dirty="0" smtClean="0">
                <a:hlinkClick r:id="rId3" action="ppaction://hlinkpres?slideindex=1&amp;slidetitle="/>
              </a:rPr>
              <a:t>Графические диктанты для 5 класса</a:t>
            </a:r>
            <a:endParaRPr lang="ru-RU" dirty="0" smtClean="0"/>
          </a:p>
          <a:p>
            <a:r>
              <a:rPr lang="ru-RU" dirty="0" smtClean="0">
                <a:hlinkClick r:id="rId4" action="ppaction://hlinkfile"/>
              </a:rPr>
              <a:t>Генераторы карточек</a:t>
            </a:r>
            <a:endParaRPr lang="ru-RU" dirty="0" smtClean="0"/>
          </a:p>
          <a:p>
            <a:r>
              <a:rPr lang="ru-RU" dirty="0" smtClean="0">
                <a:hlinkClick r:id="rId5" action="ppaction://hlinkfile"/>
              </a:rPr>
              <a:t>Тест «Действия с обыкновенными дробями»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http://golubtv.jimdo.com/</a:t>
            </a:r>
            <a:r>
              <a:rPr lang="ru-RU" dirty="0" err="1" smtClean="0">
                <a:hlinkClick r:id="rId6"/>
              </a:rPr>
              <a:t>простая-математика-ролики-бесплатные-игры</a:t>
            </a:r>
            <a:r>
              <a:rPr lang="ru-RU" dirty="0" smtClean="0">
                <a:hlinkClick r:id="rId6"/>
              </a:rPr>
              <a:t>/</a:t>
            </a:r>
            <a:endParaRPr lang="ru-RU" dirty="0" smtClean="0"/>
          </a:p>
          <a:p>
            <a:r>
              <a:rPr lang="ru-RU" dirty="0" smtClean="0">
                <a:hlinkClick r:id="rId7" action="ppaction://hlinkfile"/>
              </a:rPr>
              <a:t>Демоверсия</a:t>
            </a:r>
            <a:endParaRPr lang="ru-RU" dirty="0" smtClean="0"/>
          </a:p>
          <a:p>
            <a:r>
              <a:rPr lang="ru-RU" dirty="0" smtClean="0">
                <a:hlinkClick r:id="rId8" action="ppaction://hlinkfile"/>
              </a:rPr>
              <a:t>Учебные пособия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Вычислительные навыки относятся к регулятивным, познавательным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УУД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5445224"/>
            <a:ext cx="8211312" cy="105611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Формирование вычислительных навыков остается актуальным и считается трудно диагностируемым делом.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Приобрести вычислительные навыки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–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значит, для каждого случая знать, какие операции и в каком порядке следует выполнять, чтобы найти результат арифметического действия, делать эти операции достаточно быстро.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Психолог С.Л. Рубинштейн отмечает, что отличительным признаком навыка, как одного из видов деятельности человека, является автоматизированный характер, тогда как умение представляет собой сознательное действие.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9496"/>
            <a:ext cx="9144000" cy="9601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Необходимо учитывать доминирующую модальность учащихся.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визуалов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использовать письменные упражнения, чтение текстов, письменных инструкций и заданий.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аудиалов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чаще использовать диалог, устные задачи и упражнения, прослушивание текстов.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кинестетиков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применять игры и соревнования, метод динамических поз, смену видов деятельности на уроке.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Критерии </a:t>
            </a:r>
            <a:r>
              <a:rPr lang="ru-RU" sz="3600" i="1" dirty="0" err="1" smtClean="0"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вычислительного навыка 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373216"/>
          </a:xfrm>
        </p:spPr>
        <p:txBody>
          <a:bodyPr>
            <a:no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Правильность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–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ученик правильно находит результат арифметического действия над данными числами, т. е. правильно выбирает и выполняет операции, составляющие прием.</a:t>
            </a: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Осознанность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–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ученик осознает, на основе каких знаний выбраны операции и установлен порядок их выполнения. Это для ученика своего рода доказательство правильности выбора системы операции. Осознанность проявляется в том, что ученик в любой момент может объяснить, как он решал пример и почему можно так решать. Это, конечно, не значит, что ученик всегда должен объяснять решение каждого примера. В процессе овладения навыков объяснение должно постепенно свертываться.</a:t>
            </a: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Рациональность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–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ученик, сообразуясь с конкретными условиями, выбирает для данного случая более рациональный прием, т. е. выбирает те из возможных операции, выполнение которых легче других и быстрее приводит к результату арифметического действия. Разумеется, что это качество навыка может проявляться тогда, когда для данного случая существуют различные приемы нахождения результата, и ученик, используя различные знания, может сконструировать несколько приемов и выбрать более рациональный. Как видим, рациональность непосредственно связана с осознанностью навыка.</a:t>
            </a: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Обобщенность 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–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ученик может применить прием вычисления к большему числу случаев, т. е. он способен перенести прием вычисления на новые случаи. Обобщенность так же, как и рациональность, теснейшим образом связана с осознанностью вычислительного навыка, поскольку общим для различных случаев вычисления будет прием, основа которого – одни и те же теоретические положения.</a:t>
            </a: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Автоматизм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(свернутость) – ученик выделяет и выполняет операции быстро и в свернутом виде, но всегда может вернуться к объяснению выбора системы операции. Осознанность и автоматизм вычислительных навыков не являются противоречивыми качествами. Они всегда выступают в единстве: при свернутом выполнении операции осознанность сохраняется, но обоснование выбора системы операции происходит свернуто в плане внутренней речи. Благодаря этому ученик может в любой момент дать развернутое обоснование выбора системы операции.</a:t>
            </a: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Прочность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–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ученик сохраняет сформированные вычислительные навыки на длительное время.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686800" cy="1449344"/>
          </a:xfrm>
        </p:spPr>
        <p:txBody>
          <a:bodyPr>
            <a:no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Критерии и уровни 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вычислительного навыка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897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уровни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>
                          <a:latin typeface="inherit"/>
                          <a:ea typeface="Times New Roman"/>
                          <a:cs typeface="Times New Roman"/>
                        </a:rPr>
                        <a:t>высокий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>
                          <a:latin typeface="inherit"/>
                          <a:ea typeface="Times New Roman"/>
                          <a:cs typeface="Times New Roman"/>
                        </a:rPr>
                        <a:t>средний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>
                          <a:latin typeface="inherit"/>
                          <a:ea typeface="Times New Roman"/>
                          <a:cs typeface="Times New Roman"/>
                        </a:rPr>
                        <a:t>низкий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>
                          <a:latin typeface="inherit"/>
                          <a:ea typeface="Times New Roman"/>
                          <a:cs typeface="Times New Roman"/>
                        </a:rPr>
                        <a:t>1.Правильность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>
                          <a:latin typeface="inherit"/>
                          <a:ea typeface="Times New Roman"/>
                          <a:cs typeface="Times New Roman"/>
                        </a:rPr>
                        <a:t>Ученик правильно находит результат арифметического действия над данными числами.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Ребенок иногда допускает ошибки в промежуточных операциях.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>
                          <a:latin typeface="inherit"/>
                          <a:ea typeface="Times New Roman"/>
                          <a:cs typeface="Times New Roman"/>
                        </a:rPr>
                        <a:t>Ученик часто неверно находит результат арифметического действия, правильно выбирает и выгоняет операции.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 smtClean="0">
                          <a:latin typeface="inherit"/>
                          <a:ea typeface="Times New Roman"/>
                          <a:cs typeface="Times New Roman"/>
                        </a:rPr>
                        <a:t>2.Осознанность</a:t>
                      </a: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>
                          <a:latin typeface="inherit"/>
                          <a:ea typeface="Times New Roman"/>
                          <a:cs typeface="Times New Roman"/>
                        </a:rPr>
                        <a:t>Ученик осознает, на основе каких знаний выбраны операции. Может объяснить решение примера.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>
                          <a:latin typeface="inherit"/>
                          <a:ea typeface="Times New Roman"/>
                          <a:cs typeface="Times New Roman"/>
                        </a:rPr>
                        <a:t>Ученик осознает на основе каких знаний выбраны операции, но не может самостоятельно объяснить, почему решал так, а не иначе.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>
                          <a:latin typeface="inherit"/>
                          <a:ea typeface="Times New Roman"/>
                          <a:cs typeface="Times New Roman"/>
                        </a:rPr>
                        <a:t>Ребенок не осознает, порядок выполнения операции.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3. </a:t>
                      </a:r>
                      <a:r>
                        <a:rPr lang="ru-RU" sz="1200" i="1" dirty="0" smtClean="0">
                          <a:latin typeface="inherit"/>
                          <a:ea typeface="Times New Roman"/>
                          <a:cs typeface="Times New Roman"/>
                        </a:rPr>
                        <a:t>Рациональность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>
                          <a:latin typeface="inherit"/>
                          <a:ea typeface="Times New Roman"/>
                          <a:cs typeface="Times New Roman"/>
                        </a:rPr>
                        <a:t>Ученик, сообразуясь с конкретными условиями, выбирает для данного случая более рациональный прием. Может сконструировать несколько приемов и выбрать более рациональный.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>
                          <a:latin typeface="inherit"/>
                          <a:ea typeface="Times New Roman"/>
                          <a:cs typeface="Times New Roman"/>
                        </a:rPr>
                        <a:t>Ученик, сообразуясь с конкретными условиями, выбирает для данного случая более рациональный прием, но в нестандартных условиях применить знания не может.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Ребенок не может выбрать операции, выполнение которых быстрее производит арифметического действия.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/>
              <a:t>Критерии и уровни </a:t>
            </a:r>
            <a:r>
              <a:rPr lang="ru-RU" sz="3600" i="1" dirty="0" err="1" smtClean="0"/>
              <a:t>сформированности</a:t>
            </a:r>
            <a:r>
              <a:rPr lang="ru-RU" sz="3600" i="1" dirty="0" smtClean="0"/>
              <a:t> вычислительного навыка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89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уровни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высокий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>
                          <a:latin typeface="inherit"/>
                          <a:ea typeface="Times New Roman"/>
                          <a:cs typeface="Times New Roman"/>
                        </a:rPr>
                        <a:t>средний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низкий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 smtClean="0">
                          <a:latin typeface="inherit"/>
                          <a:ea typeface="Times New Roman"/>
                          <a:cs typeface="Times New Roman"/>
                        </a:rPr>
                        <a:t>4.Обобщённость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Ученик может применить приём вычисления к большому числу случаев, т.е. он способен перенести прием вычисления на новые случаи. </a:t>
                      </a:r>
                      <a:r>
                        <a:rPr lang="ru-RU" sz="1200" i="1" dirty="0" smtClean="0">
                          <a:latin typeface="inherit"/>
                          <a:ea typeface="Times New Roman"/>
                          <a:cs typeface="Times New Roman"/>
                        </a:rPr>
                        <a:t>|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Ученик может применить приём вычисления к большому числу случаев только в стандартных условиях</a:t>
                      </a:r>
                      <a:r>
                        <a:rPr lang="ru-RU" sz="1200" i="1" dirty="0" smtClean="0">
                          <a:latin typeface="inherit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endParaRPr lang="ru-RU" sz="1200" i="1" dirty="0" smtClean="0">
                        <a:latin typeface="inherit"/>
                        <a:ea typeface="Times New Roman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Ученик не может применить приём вычисления к большому числу случаев</a:t>
                      </a:r>
                      <a:r>
                        <a:rPr lang="ru-RU" sz="1200" i="1" dirty="0" smtClean="0">
                          <a:latin typeface="inherit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endParaRPr lang="ru-RU" sz="1200" i="1" dirty="0" smtClean="0">
                        <a:latin typeface="inherit"/>
                        <a:ea typeface="Times New Roman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endParaRPr lang="ru-RU" sz="1200" i="1" dirty="0" smtClean="0">
                        <a:latin typeface="inherit"/>
                        <a:ea typeface="Times New Roman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5. </a:t>
                      </a:r>
                      <a:r>
                        <a:rPr lang="ru-RU" sz="1200" i="1" dirty="0" smtClean="0">
                          <a:latin typeface="inherit"/>
                          <a:ea typeface="Times New Roman"/>
                          <a:cs typeface="Times New Roman"/>
                        </a:rPr>
                        <a:t>Автоматизм</a:t>
                      </a: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Ученик выделяет и выполняет операции быстро и в свернутом виде</a:t>
                      </a:r>
                      <a:r>
                        <a:rPr lang="ru-RU" sz="1200" i="1" dirty="0" smtClean="0">
                          <a:latin typeface="inherit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endParaRPr lang="ru-RU" sz="1200" i="1" dirty="0" smtClean="0">
                        <a:latin typeface="inherit"/>
                        <a:ea typeface="Calibri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Ученик не всегда выполняет операции быстро и в свернутом виде</a:t>
                      </a:r>
                      <a:r>
                        <a:rPr lang="ru-RU" sz="1200" i="1" dirty="0" smtClean="0">
                          <a:latin typeface="inherit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endParaRPr lang="ru-RU" sz="1200" i="1" dirty="0" smtClean="0">
                        <a:latin typeface="inherit"/>
                        <a:ea typeface="Calibri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Ученик медленно выполняет систему операций, объясняя каждый шаг своих действий</a:t>
                      </a:r>
                      <a:r>
                        <a:rPr lang="ru-RU" sz="1200" i="1" dirty="0" smtClean="0">
                          <a:latin typeface="inherit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</a:tr>
              <a:tr h="37084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>
                          <a:latin typeface="inherit"/>
                          <a:ea typeface="Times New Roman"/>
                          <a:cs typeface="Times New Roman"/>
                        </a:rPr>
                        <a:t>6.Прочность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>
                          <a:latin typeface="inherit"/>
                          <a:ea typeface="Times New Roman"/>
                          <a:cs typeface="Times New Roman"/>
                        </a:rPr>
                        <a:t>Ученик сохраняет сформированные вычислительные навыки на длительное время.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>
                          <a:latin typeface="inherit"/>
                          <a:ea typeface="Times New Roman"/>
                          <a:cs typeface="Times New Roman"/>
                        </a:rPr>
                        <a:t>Ученик сохраняет сформированные вычислительные навыки на короткий срок.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1200" i="1" dirty="0">
                          <a:latin typeface="inherit"/>
                          <a:ea typeface="Times New Roman"/>
                          <a:cs typeface="Times New Roman"/>
                        </a:rPr>
                        <a:t>Ученик не сохраняет сформированные вычислительные навыки</a:t>
                      </a:r>
                      <a:r>
                        <a:rPr lang="ru-RU" sz="1200" i="1" dirty="0" smtClean="0">
                          <a:latin typeface="inherit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18415" marB="18415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вычислительных навыков, обладающих названными качествами, обеспечивается построением курса математики и использованием соответствующих методических приемов.</a:t>
            </a: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4">
  <a:themeElements>
    <a:clrScheme name="New_Simple01">
      <a:dk1>
        <a:sysClr val="windowText" lastClr="000000"/>
      </a:dk1>
      <a:lt1>
        <a:sysClr val="window" lastClr="FFFFFF"/>
      </a:lt1>
      <a:dk2>
        <a:srgbClr val="562B71"/>
      </a:dk2>
      <a:lt2>
        <a:srgbClr val="DFF0F7"/>
      </a:lt2>
      <a:accent1>
        <a:srgbClr val="6BA2DF"/>
      </a:accent1>
      <a:accent2>
        <a:srgbClr val="C0504D"/>
      </a:accent2>
      <a:accent3>
        <a:srgbClr val="9BBB59"/>
      </a:accent3>
      <a:accent4>
        <a:srgbClr val="8064A2"/>
      </a:accent4>
      <a:accent5>
        <a:srgbClr val="AA5E74"/>
      </a:accent5>
      <a:accent6>
        <a:srgbClr val="EF9031"/>
      </a:accent6>
      <a:hlink>
        <a:srgbClr val="FF0000"/>
      </a:hlink>
      <a:folHlink>
        <a:srgbClr val="92D050"/>
      </a:folHlink>
    </a:clrScheme>
    <a:fontScheme name="New_Simple01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ew_Simple01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hade val="100000"/>
                <a:satMod val="165000"/>
              </a:schemeClr>
            </a:gs>
            <a:gs pos="55000">
              <a:schemeClr val="phClr">
                <a:tint val="83000"/>
                <a:shade val="100000"/>
                <a:satMod val="155000"/>
              </a:schemeClr>
            </a:gs>
            <a:gs pos="100000">
              <a:schemeClr val="phClr">
                <a:shade val="85000"/>
                <a:satMod val="100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20040000"/>
            </a:lightRig>
          </a:scene3d>
          <a:sp3d contourW="12700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hueMod val="105000"/>
                <a:satMod val="250000"/>
              </a:schemeClr>
            </a:gs>
            <a:gs pos="100000">
              <a:schemeClr val="phClr">
                <a:tint val="95000"/>
                <a:shade val="100000"/>
                <a:satMod val="200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4000"/>
                <a:satMod val="200000"/>
              </a:schemeClr>
            </a:gs>
            <a:gs pos="100000">
              <a:schemeClr val="phClr">
                <a:shade val="70000"/>
                <a:satMod val="200000"/>
              </a:schemeClr>
            </a:gs>
          </a:gsLst>
          <a:path path="circle">
            <a:fillToRect l="40000" r="40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Тема14</Template>
  <TotalTime>149</TotalTime>
  <Words>1098</Words>
  <Application>Microsoft Office PowerPoint</Application>
  <PresentationFormat>Экран (4:3)</PresentationFormat>
  <Paragraphs>123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Тема14</vt:lpstr>
      <vt:lpstr>Вычислительная культура является важным элементом общей культуры любого человека. </vt:lpstr>
      <vt:lpstr>Ее повышение способствует развитию </vt:lpstr>
      <vt:lpstr>Вычислительные навыки относятся к регулятивным, познавательным УУД  </vt:lpstr>
      <vt:lpstr>Слайд 4</vt:lpstr>
      <vt:lpstr>Необходимо учитывать доминирующую модальность учащихся. </vt:lpstr>
      <vt:lpstr>Критерии сформированности вычислительного навыка </vt:lpstr>
      <vt:lpstr>Критерии и уровни сформированности вычислительного навыка </vt:lpstr>
      <vt:lpstr>Критерии и уровни сформированности вычислительного навыка</vt:lpstr>
      <vt:lpstr>Слайд 9</vt:lpstr>
      <vt:lpstr>Вычислительная культура закладывается в первые 5-6 лет обучения</vt:lpstr>
      <vt:lpstr>Среди причин невысокой вычислительной культуры учащихся можно назвать: </vt:lpstr>
      <vt:lpstr>Не секрет, что у детей с прочными вычислительными навыками гораздо меньше проблем с математикой. </vt:lpstr>
      <vt:lpstr>Слайд 13</vt:lpstr>
      <vt:lpstr>Устные вычисления развивают </vt:lpstr>
      <vt:lpstr>Слайд 15</vt:lpstr>
      <vt:lpstr>В целях выполнения этой задачи на уроках математики часто используются игры. </vt:lpstr>
      <vt:lpstr>Слайд 17</vt:lpstr>
      <vt:lpstr>Слайд 18</vt:lpstr>
      <vt:lpstr>Еще одна форма работы, которая очень нравится ученикам, - это тесты «Проверь себя сам». </vt:lpstr>
      <vt:lpstr>Следующим приемом является математический диктант – одна из форм контроля знаний. </vt:lpstr>
      <vt:lpstr>Исследовательские работы</vt:lpstr>
      <vt:lpstr>Творческие задания и конкурсы </vt:lpstr>
      <vt:lpstr>Еще одним средством формирования устных вычислительных навыков являются упражнения. </vt:lpstr>
      <vt:lpstr>Валерий Зыкин</vt:lpstr>
      <vt:lpstr>Из опыта работы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Вычислительная культура является важным элементом общей культуры любого человека.</dc:title>
  <dc:creator>Пользователь Windows</dc:creator>
  <cp:lastModifiedBy>Пользователь Windows</cp:lastModifiedBy>
  <cp:revision>24</cp:revision>
  <dcterms:created xsi:type="dcterms:W3CDTF">2015-01-25T14:00:48Z</dcterms:created>
  <dcterms:modified xsi:type="dcterms:W3CDTF">2015-01-25T16:34:41Z</dcterms:modified>
</cp:coreProperties>
</file>