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88" r:id="rId5"/>
    <p:sldId id="289" r:id="rId6"/>
    <p:sldId id="31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17" autoAdjust="0"/>
    <p:restoredTop sz="94660"/>
  </p:normalViewPr>
  <p:slideViewPr>
    <p:cSldViewPr>
      <p:cViewPr>
        <p:scale>
          <a:sx n="60" d="100"/>
          <a:sy n="60" d="100"/>
        </p:scale>
        <p:origin x="-78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36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8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0748" y="1628800"/>
            <a:ext cx="7560841" cy="576063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332658"/>
            <a:ext cx="8604956" cy="648070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pic>
        <p:nvPicPr>
          <p:cNvPr id="1026" name="Picture 2" descr="C:\Users\Зоя\Downloads\1348411610_01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6172" y="1916832"/>
            <a:ext cx="5636720" cy="3672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5357826"/>
            <a:ext cx="7358114" cy="500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Средневековье - 1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ПОНЯТИЯ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00892" y="407194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485776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Сословная монархия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Централизованное государство, в котором королевская власть опиралась на собрание представителей сословий.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ПОНЯТИЯ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6578" y="4714884"/>
            <a:ext cx="1049986" cy="162292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521495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Индульгенция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Грамота о прощении грехов, о спасении от адских мук.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ПОНЯТИЯ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4857760"/>
            <a:ext cx="1096204" cy="1694367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8596" y="5643578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Трехполье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В </a:t>
            </a:r>
            <a:r>
              <a:rPr lang="en-US" sz="2800" b="1" dirty="0" smtClean="0">
                <a:latin typeface="Georgia" pitchFamily="18" charset="0"/>
              </a:rPr>
              <a:t>XI – XIII</a:t>
            </a:r>
            <a:r>
              <a:rPr lang="ru-RU" sz="2800" b="1" dirty="0" smtClean="0">
                <a:latin typeface="Georgia" pitchFamily="18" charset="0"/>
              </a:rPr>
              <a:t> вв. все шире распространялся новый порядок обработки земли. Пахотная земля делилась на три части. Первое поле засевали осенью озимыми, второе – весной яровыми. Третье поле отдыхало, набирало силы – оставалось под паром.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5500702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Филипп </a:t>
            </a:r>
            <a:r>
              <a:rPr lang="en-US" sz="3200" b="1" i="1" dirty="0" smtClean="0">
                <a:solidFill>
                  <a:srgbClr val="C00000"/>
                </a:solidFill>
                <a:latin typeface="Georgia" pitchFamily="18" charset="0"/>
              </a:rPr>
              <a:t>IV 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Красивый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Этот король прослыл фальшивомонетчиком. Он впервые в своей стране созвал собрание представителей всех сословий.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4214818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5786454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Карл Смелый Бургундский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000" b="1" dirty="0" smtClean="0">
                <a:latin typeface="Georgia" pitchFamily="18" charset="0"/>
              </a:rPr>
              <a:t>Он жил старинными представлениями о рыцарских добродетелях. Любил войну, пышные турниры, красивую одежду, разговоры о старине. Он мечтал стать самым могущественным государем Европы и ее «первым рыцарем».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5715016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Генрих </a:t>
            </a:r>
            <a:r>
              <a:rPr lang="en-US" sz="3600" b="1" i="1" dirty="0" smtClean="0">
                <a:solidFill>
                  <a:srgbClr val="C00000"/>
                </a:solidFill>
                <a:latin typeface="Georgia" pitchFamily="18" charset="0"/>
              </a:rPr>
              <a:t>II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 Плантагенет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5720" y="1571612"/>
            <a:ext cx="8496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Он был человеком переменчивого нрава: мог быть открытым, щедрым, доступным, но, когда гневался. Внезапно превращался в разъяренного тирана. Провел реформы в стране. Ввел «щитовые деньги».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00496" y="4143380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564357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Людовик </a:t>
            </a:r>
            <a:r>
              <a:rPr lang="en-US" sz="2800" b="1" i="1" dirty="0" smtClean="0">
                <a:solidFill>
                  <a:srgbClr val="C00000"/>
                </a:solidFill>
                <a:latin typeface="Georgia" pitchFamily="18" charset="0"/>
              </a:rPr>
              <a:t>XI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5720" y="1571612"/>
            <a:ext cx="8496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Он был жесток, лицемерен, коварен. Мастер заговора и интриг, он был уверен, что подкуп и деньги сильнее меча и копья. Это был образцовый новый король. Современники называли его иначе – «всемирным пауком».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ЛИЧНОСТИ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7158" y="578645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Иоанн Безземельный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Хотел полностью подчинить баронов своей страны. действовал как барон: отбирал земли у неугодных баронов, изгонял их из страны. потерпел тяжелые неудачи в войне с Филиппом </a:t>
            </a:r>
            <a:r>
              <a:rPr lang="en-US" sz="2800" b="1" dirty="0" smtClean="0">
                <a:latin typeface="Georgia" pitchFamily="18" charset="0"/>
              </a:rPr>
              <a:t>II</a:t>
            </a:r>
            <a:r>
              <a:rPr lang="ru-RU" sz="2800" b="1" dirty="0" smtClean="0">
                <a:latin typeface="Georgia" pitchFamily="18" charset="0"/>
              </a:rPr>
              <a:t> и лишился большей части своих владений во Франции. В 1215 г. подписал Великую хартию вольностей.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СОБЫТИЯ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4929198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Крестовые походы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7158" y="1500174"/>
            <a:ext cx="8463314" cy="31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Какому событию посвящены стихи?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Будь милостив, Господь, к моей судьбе.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 недругов твоих я рати двину.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Воззри: подъемлю меч в святой борьбе, – 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Твоей призывной внемлю я трубе.</a:t>
            </a:r>
          </a:p>
          <a:p>
            <a:pPr>
              <a:spcBef>
                <a:spcPct val="20000"/>
              </a:spcBef>
            </a:pPr>
            <a:endParaRPr lang="ru-RU" sz="32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СОБЫТИЯ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28596" y="5643578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Жакерия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Это событие началось в мае 1358 года на северо-востоке Франции. Поднялись крестьяне деревень против отрядов наемников-грабителей.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323528" y="1700734"/>
            <a:ext cx="3384376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cap="all" dirty="0" smtClean="0">
                <a:solidFill>
                  <a:srgbClr val="7030A0"/>
                </a:solidFill>
                <a:latin typeface="Georgia" pitchFamily="18" charset="0"/>
              </a:rPr>
              <a:t>даты</a:t>
            </a:r>
            <a:endParaRPr lang="ru-RU" sz="32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323528" y="5157118"/>
            <a:ext cx="3384376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solidFill>
                  <a:srgbClr val="7030A0"/>
                </a:solidFill>
                <a:latin typeface="Georgia" pitchFamily="18" charset="0"/>
              </a:rPr>
              <a:t>Продолжить </a:t>
            </a:r>
          </a:p>
          <a:p>
            <a:pPr algn="ctr"/>
            <a:r>
              <a:rPr lang="ru-RU" sz="2400" b="1" cap="all" dirty="0" smtClean="0">
                <a:solidFill>
                  <a:srgbClr val="7030A0"/>
                </a:solidFill>
                <a:latin typeface="Georgia" pitchFamily="18" charset="0"/>
              </a:rPr>
              <a:t>высказывание</a:t>
            </a:r>
            <a:endParaRPr lang="ru-RU" sz="24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323528" y="4293022"/>
            <a:ext cx="3384376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cap="all" dirty="0" smtClean="0">
                <a:solidFill>
                  <a:srgbClr val="7030A0"/>
                </a:solidFill>
                <a:latin typeface="Georgia" pitchFamily="18" charset="0"/>
              </a:rPr>
              <a:t>события</a:t>
            </a:r>
            <a:endParaRPr lang="ru-RU" sz="32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323528" y="2564830"/>
            <a:ext cx="3384376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cap="all" dirty="0" smtClean="0">
                <a:solidFill>
                  <a:srgbClr val="7030A0"/>
                </a:solidFill>
                <a:latin typeface="Georgia" pitchFamily="18" charset="0"/>
              </a:rPr>
              <a:t>понятия</a:t>
            </a:r>
            <a:endParaRPr lang="ru-RU" sz="32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323528" y="3428926"/>
            <a:ext cx="3384376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3200" b="1" cap="all" dirty="0" smtClean="0">
                <a:solidFill>
                  <a:srgbClr val="7030A0"/>
                </a:solidFill>
                <a:latin typeface="Georgia" pitchFamily="18" charset="0"/>
              </a:rPr>
              <a:t>личности</a:t>
            </a:r>
            <a:endParaRPr lang="ru-RU" sz="3200" b="1" cap="all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email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email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СОБЫТИЯ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7158" y="557214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Сражение у Лас </a:t>
            </a:r>
            <a:r>
              <a:rPr lang="ru-RU" sz="2800" b="1" i="1" dirty="0" err="1" smtClean="0">
                <a:solidFill>
                  <a:srgbClr val="C00000"/>
                </a:solidFill>
                <a:latin typeface="Georgia" pitchFamily="18" charset="0"/>
              </a:rPr>
              <a:t>Навас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де Толоса (1212 г.)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Объединенные силы Кастилии и других христианских государств Пиренейского полуострова сокрушили мавританские войска. Силы мавров в Испании были окончательно подорваны.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СОБЫТИЯ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5643578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Война Алой и Белой розы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Это событие отличается особой жестокостью. Родственники погибших мстили семьям своих врагов, убивая даже детей.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СОБЫТИЯ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5715016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Georgia" pitchFamily="18" charset="0"/>
              </a:rPr>
              <a:t>IV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  крестовый поход (1204 г.)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Правитель Венеции уговорил крестоносцев вмешаться во внутренние дела Византии. Ворвавшись в христианский Константинополь, они стали грабить и разрушать дворцы и храмы, дома и склады.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1538" y="40466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ПРОДОЛЖИТЬ ВЫСКАЗЫВАНИЕ</a:t>
            </a:r>
            <a:endParaRPr lang="ru-RU" sz="28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5643578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…был дворянином?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Английский проповедник Джон </a:t>
            </a:r>
            <a:r>
              <a:rPr lang="ru-RU" sz="3600" b="1" dirty="0" err="1" smtClean="0">
                <a:latin typeface="Georgia" pitchFamily="18" charset="0"/>
              </a:rPr>
              <a:t>Болл</a:t>
            </a:r>
            <a:r>
              <a:rPr lang="ru-RU" sz="3600" b="1" dirty="0" smtClean="0">
                <a:latin typeface="Georgia" pitchFamily="18" charset="0"/>
              </a:rPr>
              <a:t> спрашивал: «Когда Адам пахал, а Ева пряла, кто …»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924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ПРОДОЛЖИТЬ ВЫСКАЗЫВАНИЕ</a:t>
            </a:r>
            <a:endParaRPr lang="ru-RU" sz="2400" b="1" spc="50" dirty="0">
              <a:ln w="11430"/>
              <a:solidFill>
                <a:srgbClr val="924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5357826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… не умеет управлять.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Людовик </a:t>
            </a:r>
            <a:r>
              <a:rPr lang="en-US" sz="4400" b="1" dirty="0" smtClean="0">
                <a:latin typeface="Georgia" pitchFamily="18" charset="0"/>
              </a:rPr>
              <a:t>XI </a:t>
            </a:r>
            <a:r>
              <a:rPr lang="ru-RU" sz="4400" b="1" dirty="0" smtClean="0">
                <a:latin typeface="Georgia" pitchFamily="18" charset="0"/>
              </a:rPr>
              <a:t>утверждал: «Кто не умеет притворять, тот …»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ПРОДОЛЖИТЬ ВЫСКАЗЫВАНИЕ</a:t>
            </a:r>
            <a:endParaRPr lang="ru-RU" sz="2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5357826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… иметь в ней шесть государей вместо одного.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Герцог Бургундский Карл Смелый говорил: «Я так люблю Францию, что предпочел бы …»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ПРОДОЛЖИТЬ ВЫСКАЗЫВАНИЕ</a:t>
            </a:r>
            <a:endParaRPr lang="ru-RU" sz="2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4929198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… не поможет ему, кроме меня.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Жанна </a:t>
            </a:r>
            <a:r>
              <a:rPr lang="ru-RU" sz="3600" b="1" dirty="0" err="1" smtClean="0">
                <a:latin typeface="Georgia" pitchFamily="18" charset="0"/>
              </a:rPr>
              <a:t>д</a:t>
            </a:r>
            <a:r>
              <a:rPr lang="ru-RU" sz="3600" b="1" baseline="30000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Арк</a:t>
            </a:r>
            <a:r>
              <a:rPr lang="ru-RU" sz="3600" b="1" dirty="0" smtClean="0">
                <a:latin typeface="Georgia" pitchFamily="18" charset="0"/>
              </a:rPr>
              <a:t>, уходя на войну, говорила: «Никто на свете… не спасет королевство французское и …»</a:t>
            </a:r>
            <a:endParaRPr lang="ru-RU" sz="3600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ПРОДОЛЖИТЬ ВЫСКАЗЫВАНИЕ</a:t>
            </a:r>
            <a:endParaRPr lang="ru-RU" sz="24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457200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… тех, кто найдет здесь гибель…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Жанна </a:t>
            </a:r>
            <a:r>
              <a:rPr lang="ru-RU" sz="2800" b="1" dirty="0" err="1" smtClean="0">
                <a:latin typeface="Georgia" pitchFamily="18" charset="0"/>
              </a:rPr>
              <a:t>д</a:t>
            </a:r>
            <a:r>
              <a:rPr lang="ru-RU" sz="2800" b="1" baseline="30000" dirty="0" smtClean="0">
                <a:latin typeface="Georgia" pitchFamily="18" charset="0"/>
              </a:rPr>
              <a:t>, </a:t>
            </a:r>
            <a:r>
              <a:rPr lang="ru-RU" sz="2800" b="1" dirty="0" err="1" smtClean="0">
                <a:latin typeface="Georgia" pitchFamily="18" charset="0"/>
              </a:rPr>
              <a:t>Арк</a:t>
            </a:r>
            <a:r>
              <a:rPr lang="ru-RU" sz="2800" b="1" dirty="0" smtClean="0">
                <a:latin typeface="Georgia" pitchFamily="18" charset="0"/>
              </a:rPr>
              <a:t> на суде инквизиции говорила: «Ненавидит ли Бог англичан? Этого я не знаю. Но я убеждена, что будут изгнаны из Франции, кроме…»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4500570"/>
            <a:ext cx="4286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i="1" dirty="0" smtClean="0">
                <a:solidFill>
                  <a:srgbClr val="C00000"/>
                </a:solidFill>
                <a:latin typeface="Georgia" pitchFamily="18" charset="0"/>
              </a:rPr>
              <a:t>1096 год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В этот год два раза начинался первый поход на Восток – весной и осенью.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12" y="4214818"/>
            <a:ext cx="957549" cy="14800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4786322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1054 год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latin typeface="Georgia" pitchFamily="18" charset="0"/>
              </a:rPr>
              <a:t>Христианская церковь разделилась на католическую и православную.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40" y="4929198"/>
            <a:ext cx="865113" cy="13371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5000636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1215 год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latin typeface="Georgia" pitchFamily="18" charset="0"/>
              </a:rPr>
              <a:t>В этом году была подписана Великая хартия вольностей.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6578" y="4980324"/>
            <a:ext cx="785818" cy="121461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5000636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i="1" dirty="0" smtClean="0">
                <a:solidFill>
                  <a:srgbClr val="C00000"/>
                </a:solidFill>
                <a:latin typeface="Georgia" pitchFamily="18" charset="0"/>
              </a:rPr>
              <a:t>1492 год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После 10-летней войны войска Фердинанда и Изабеллы взяли Гранаду. На территории Пиренейского полуострова остались два христианских королевства – Испания и Португалия.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6578" y="4980324"/>
            <a:ext cx="785818" cy="121461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521495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1356 год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В этом году состоялась сражение Столетней войны, о которой хронист сообщил, что в битве «погиб весь цвет нации».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ДАТЫ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9454" y="4830923"/>
            <a:ext cx="928694" cy="143545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ПОНЯТИЯ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4714884"/>
            <a:ext cx="1188640" cy="1837243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20" y="521495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</a:rPr>
              <a:t>сословия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Назовите одним словом большие группы людей. Которые отличаются друг от друга закрепленными за ними правами и обязанностями, передающимися по наследству.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ПОНЯТИЯ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4571103"/>
            <a:ext cx="1143008" cy="1766710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4714884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Инквизиция 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Особый церковный суд, учрежденный для борьбы против еретиков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773</Words>
  <Application>Microsoft Office PowerPoint</Application>
  <PresentationFormat>Экран (4:3)</PresentationFormat>
  <Paragraphs>150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саша</cp:lastModifiedBy>
  <cp:revision>31</cp:revision>
  <dcterms:created xsi:type="dcterms:W3CDTF">2014-01-06T16:00:12Z</dcterms:created>
  <dcterms:modified xsi:type="dcterms:W3CDTF">2015-01-06T08:40:21Z</dcterms:modified>
</cp:coreProperties>
</file>