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88" r:id="rId4"/>
    <p:sldId id="291" r:id="rId5"/>
    <p:sldId id="292" r:id="rId6"/>
    <p:sldId id="294" r:id="rId7"/>
    <p:sldId id="297" r:id="rId8"/>
    <p:sldId id="300" r:id="rId9"/>
    <p:sldId id="302" r:id="rId10"/>
    <p:sldId id="303" r:id="rId11"/>
    <p:sldId id="284" r:id="rId12"/>
    <p:sldId id="259" r:id="rId13"/>
    <p:sldId id="306" r:id="rId14"/>
    <p:sldId id="304" r:id="rId15"/>
    <p:sldId id="261" r:id="rId16"/>
    <p:sldId id="30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F0B"/>
    <a:srgbClr val="CC6600"/>
    <a:srgbClr val="FF99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94729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0491E-EA6A-4829-A4FC-302E111EFD2D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544BB-A6A8-4C8B-8E8C-B37249F4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9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64A371-E7E1-4FF3-85A4-4CA5BD407E69}" type="slidenum">
              <a:rPr lang="ru-RU"/>
              <a:pPr/>
              <a:t>1</a:t>
            </a:fld>
            <a:endParaRPr lang="ru-RU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003786" y="695135"/>
            <a:ext cx="4846108" cy="342543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76895" cy="41056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64A371-E7E1-4FF3-85A4-4CA5BD407E69}" type="slidenum">
              <a:rPr lang="ru-RU"/>
              <a:pPr/>
              <a:t>2</a:t>
            </a:fld>
            <a:endParaRPr lang="ru-RU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003786" y="695135"/>
            <a:ext cx="4846108" cy="342543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76895" cy="41056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9AB9A7-0907-437C-AED9-C9F10893C3B1}" type="slidenum">
              <a:rPr lang="ru-RU"/>
              <a:pPr/>
              <a:t>3</a:t>
            </a:fld>
            <a:endParaRPr lang="ru-RU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003786" y="695135"/>
            <a:ext cx="4846108" cy="342543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76895" cy="41056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B32AD58-1D99-48E6-B270-B4C06F49D103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9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64A371-E7E1-4FF3-85A4-4CA5BD407E69}" type="slidenum">
              <a:rPr lang="ru-RU"/>
              <a:pPr/>
              <a:t>12</a:t>
            </a:fld>
            <a:endParaRPr lang="ru-RU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003786" y="695135"/>
            <a:ext cx="4846108" cy="342543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76895" cy="41056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64A371-E7E1-4FF3-85A4-4CA5BD407E69}" type="slidenum">
              <a:rPr lang="ru-RU"/>
              <a:pPr/>
              <a:t>15</a:t>
            </a:fld>
            <a:endParaRPr lang="ru-RU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003786" y="695135"/>
            <a:ext cx="4846108" cy="342543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76895" cy="41056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681" y="273629"/>
            <a:ext cx="2053440" cy="584557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24960" cy="584557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4039200" cy="451487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3920" y="1604329"/>
            <a:ext cx="4039200" cy="451487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16640" cy="1133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16640" cy="45148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18240" cy="4608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87200" cy="4608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18240" cy="4608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2pPr>
      <a:lvl3pPr marL="1036815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3pPr>
      <a:lvl4pPr marL="1451541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4pPr>
      <a:lvl5pPr marL="1866268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9pPr>
    </p:titleStyle>
    <p:bodyStyle>
      <a:lvl1pPr marL="311045" indent="-311045" algn="l" defTabSz="407526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</a:defRPr>
      </a:lvl2pPr>
      <a:lvl3pPr marL="1036815" indent="-207363" algn="l" defTabSz="4075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</a:defRPr>
      </a:lvl3pPr>
      <a:lvl4pPr marL="1451541" indent="-207363" algn="l" defTabSz="4075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4pPr>
      <a:lvl5pPr marL="1866268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42852"/>
            <a:ext cx="6435913" cy="65722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" name="Picture 3" descr="C:\Documents and Settings\дима\Мои документы\МАМИНЫ документы\Мои рисунки\мои рисунки аттестация\мои рисунки аттестация 0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2900"/>
            <a:ext cx="3560762" cy="3668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4857752" y="1000108"/>
            <a:ext cx="292895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23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ПОРТФОЛИО              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профессиональной           деятельности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23975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учителя начальных классов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23975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Курзаевой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Татьяны Анатольевны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23975" algn="l"/>
              </a:tabLst>
            </a:pPr>
            <a:endParaRPr lang="ru-RU" sz="2400" dirty="0" smtClean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2397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323975" algn="l"/>
              </a:tabLst>
            </a:pPr>
            <a:r>
              <a:rPr lang="ru-RU" sz="24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    </a:t>
            </a:r>
            <a:r>
              <a:rPr lang="ru-RU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Тарко-Сале</a:t>
            </a:r>
            <a:r>
              <a:rPr lang="ru-RU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323975" algn="l"/>
              </a:tabLst>
            </a:pPr>
            <a:r>
              <a:rPr lang="ru-RU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323975" algn="l"/>
              </a:tabLst>
            </a:pPr>
            <a:r>
              <a:rPr lang="ru-RU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2011год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2397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6562" name="Picture 2" descr="C:\Documents and Settings\дима\Рабочий стол\СОХРАНИТЬ!!!\МАМИНЫ документы\анимашки и открытки\анимашки картинки от вали\064_065_000069151rt6565656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4071942"/>
            <a:ext cx="4000528" cy="3286148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 bwMode="auto">
          <a:xfrm>
            <a:off x="3571868" y="0"/>
            <a:ext cx="3571900" cy="1928802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учащихся, стоящих на учёте в школе, </a:t>
            </a:r>
          </a:p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органах внутренних дел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Выноска-облако 7"/>
          <p:cNvSpPr/>
          <p:nvPr/>
        </p:nvSpPr>
        <p:spPr bwMode="auto">
          <a:xfrm>
            <a:off x="285720" y="2000240"/>
            <a:ext cx="4929222" cy="2214578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Занятость учащихся во внеурочное время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2008-2009 учебный год  - 82%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2009-2010 учебный год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- 84 %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2010-2011 учебный год -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85 %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Выноска-облако 8"/>
          <p:cNvSpPr/>
          <p:nvPr/>
        </p:nvSpPr>
        <p:spPr bwMode="auto">
          <a:xfrm>
            <a:off x="428596" y="142852"/>
            <a:ext cx="3071834" cy="1928826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Отсутствуют преступления и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правонаруше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0" name="Picture 3" descr="C:\Documents and Settings\дима\Рабочий стол\фотографии новые\фото из фотоаппарата 1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4985886"/>
            <a:ext cx="3714016" cy="18721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Documents and Settings\дима\Мои документы\МАМИНЫ документы\воспитательная работа\фото 4 класс\DSC041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4000" y="4775695"/>
            <a:ext cx="3360000" cy="2082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Documents and Settings\дима\Мои документы\МАМИНЫ документы\воспитательная работа\фото 4 класс\DSC0416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42" y="0"/>
            <a:ext cx="2928958" cy="25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Documents and Settings\дима\Рабочий стол\фотографии новые\фото из фотоаппарата 08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7630" y="2357430"/>
            <a:ext cx="3416370" cy="25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19"/>
          <p:cNvSpPr>
            <a:spLocks noChangeArrowheads="1"/>
          </p:cNvSpPr>
          <p:nvPr/>
        </p:nvSpPr>
        <p:spPr bwMode="gray">
          <a:xfrm>
            <a:off x="3428992" y="5143513"/>
            <a:ext cx="5715008" cy="1071570"/>
          </a:xfrm>
          <a:prstGeom prst="roundRect">
            <a:avLst>
              <a:gd name="adj" fmla="val 11505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gray">
          <a:xfrm>
            <a:off x="3857620" y="5143512"/>
            <a:ext cx="514353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Электронный журнал. </a:t>
            </a:r>
            <a:r>
              <a:rPr lang="ru-RU" sz="1600" b="1" dirty="0" smtClean="0">
                <a:solidFill>
                  <a:srgbClr val="010F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Прямое диалоговое взаимодействие школьников и учебника посредством обращения к компьютеру и Интернет-ресурсам.</a:t>
            </a:r>
            <a:endParaRPr lang="en-US" sz="1600" b="1" dirty="0">
              <a:solidFill>
                <a:srgbClr val="010F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57224" y="4929197"/>
            <a:ext cx="2571768" cy="1357323"/>
            <a:chOff x="471" y="272"/>
            <a:chExt cx="1161" cy="153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" name="Oval 4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utoShape 5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40" name="AutoShape 12"/>
          <p:cNvSpPr>
            <a:spLocks noChangeArrowheads="1"/>
          </p:cNvSpPr>
          <p:nvPr/>
        </p:nvSpPr>
        <p:spPr bwMode="gray">
          <a:xfrm>
            <a:off x="2428860" y="1000109"/>
            <a:ext cx="5357850" cy="785818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gray">
          <a:xfrm>
            <a:off x="2857488" y="1000108"/>
            <a:ext cx="485778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ситуации выбора и успеха.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учебного сотрудничества учащихся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gray">
          <a:xfrm>
            <a:off x="3000364" y="2428869"/>
            <a:ext cx="5715040" cy="785818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gray">
          <a:xfrm>
            <a:off x="3571868" y="2571744"/>
            <a:ext cx="507209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10F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индивидуальных возможностей и способностей обучающихся</a:t>
            </a:r>
            <a:endParaRPr lang="en-US" b="1" dirty="0">
              <a:solidFill>
                <a:srgbClr val="010F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gray">
          <a:xfrm>
            <a:off x="3357554" y="3643314"/>
            <a:ext cx="5500726" cy="857256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gray">
          <a:xfrm>
            <a:off x="3786182" y="3643315"/>
            <a:ext cx="499113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проектных форм работы. 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Включение детей и родителей в проектную деятельность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49" name="AutoShape 21"/>
          <p:cNvSpPr>
            <a:spLocks noChangeArrowheads="1"/>
          </p:cNvSpPr>
          <p:nvPr/>
        </p:nvSpPr>
        <p:spPr bwMode="white">
          <a:xfrm>
            <a:off x="2428860" y="1214422"/>
            <a:ext cx="428628" cy="381000"/>
          </a:xfrm>
          <a:prstGeom prst="rightArrow">
            <a:avLst>
              <a:gd name="adj1" fmla="val 50000"/>
              <a:gd name="adj2" fmla="val 58333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2550" name="AutoShape 22"/>
          <p:cNvSpPr>
            <a:spLocks noChangeArrowheads="1"/>
          </p:cNvSpPr>
          <p:nvPr/>
        </p:nvSpPr>
        <p:spPr bwMode="white">
          <a:xfrm>
            <a:off x="2928926" y="2714620"/>
            <a:ext cx="357190" cy="381000"/>
          </a:xfrm>
          <a:prstGeom prst="rightArrow">
            <a:avLst>
              <a:gd name="adj1" fmla="val 50000"/>
              <a:gd name="adj2" fmla="val 58333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2551" name="AutoShape 23"/>
          <p:cNvSpPr>
            <a:spLocks noChangeArrowheads="1"/>
          </p:cNvSpPr>
          <p:nvPr/>
        </p:nvSpPr>
        <p:spPr bwMode="white">
          <a:xfrm>
            <a:off x="3214678" y="3929066"/>
            <a:ext cx="428628" cy="381000"/>
          </a:xfrm>
          <a:prstGeom prst="rightArrow">
            <a:avLst>
              <a:gd name="adj1" fmla="val 50000"/>
              <a:gd name="adj2" fmla="val 58333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215370" cy="642942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 владения современными технологиями</a:t>
            </a:r>
            <a:endParaRPr lang="en-US" sz="2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71473" y="3571877"/>
            <a:ext cx="2714643" cy="1285884"/>
            <a:chOff x="471" y="272"/>
            <a:chExt cx="1161" cy="1539"/>
          </a:xfrm>
        </p:grpSpPr>
        <p:sp>
          <p:nvSpPr>
            <p:cNvPr id="22532" name="Oval 4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3" name="AutoShape 5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28597" y="2214554"/>
            <a:ext cx="2500330" cy="1285884"/>
            <a:chOff x="471" y="272"/>
            <a:chExt cx="1161" cy="1539"/>
          </a:xfrm>
        </p:grpSpPr>
        <p:sp>
          <p:nvSpPr>
            <p:cNvPr id="22535" name="Oval 7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6" name="AutoShape 8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42844" y="857232"/>
            <a:ext cx="2295525" cy="1285884"/>
            <a:chOff x="471" y="272"/>
            <a:chExt cx="1161" cy="1539"/>
          </a:xfrm>
        </p:grpSpPr>
        <p:sp>
          <p:nvSpPr>
            <p:cNvPr id="22538" name="Oval 1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9" name="AutoShape 1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41" name="Text Box 13"/>
          <p:cNvSpPr txBox="1">
            <a:spLocks noChangeArrowheads="1"/>
          </p:cNvSpPr>
          <p:nvPr/>
        </p:nvSpPr>
        <p:spPr bwMode="black">
          <a:xfrm>
            <a:off x="214282" y="1142984"/>
            <a:ext cx="228601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FFFF"/>
                </a:solidFill>
              </a:rPr>
              <a:t>  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Личностно-ориентированное обучение</a:t>
            </a: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black">
          <a:xfrm>
            <a:off x="714348" y="3929066"/>
            <a:ext cx="2357454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 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Проектные методы обучения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AutoShape 23"/>
          <p:cNvSpPr>
            <a:spLocks noChangeArrowheads="1"/>
          </p:cNvSpPr>
          <p:nvPr/>
        </p:nvSpPr>
        <p:spPr bwMode="white">
          <a:xfrm>
            <a:off x="3428992" y="5500702"/>
            <a:ext cx="428628" cy="381000"/>
          </a:xfrm>
          <a:prstGeom prst="rightArrow">
            <a:avLst>
              <a:gd name="adj1" fmla="val 50000"/>
              <a:gd name="adj2" fmla="val 58333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black">
          <a:xfrm>
            <a:off x="428596" y="2571744"/>
            <a:ext cx="2500330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4"/>
                </a:solidFill>
              </a:rPr>
              <a:t> 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Дифференциро</a:t>
            </a: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ванное обучение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black">
          <a:xfrm>
            <a:off x="1214414" y="5500702"/>
            <a:ext cx="200026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ИКТ -технологии</a:t>
            </a:r>
            <a:endParaRPr 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Documents and Settings\дима\Рабочий стол\фотографии новые\фото из фотоаппарата 0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6742" y="4229967"/>
            <a:ext cx="3487258" cy="26280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дима\Рабочий стол\СОХРАНИТЬ!!!\МАМИНЫ документы\Мои рисунки\Мои рисунки\мои рисунки аттестация\Изображение 2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70282"/>
            <a:ext cx="2390027" cy="2387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дима\Рабочий стол\СОХРАНИТЬ!!!\МАМИНЫ документы\Мои рисунки\Мои рисунки\мои рисунки аттестация\Изображение 27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9989" y="142852"/>
            <a:ext cx="2434011" cy="22554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44" y="0"/>
            <a:ext cx="9001156" cy="83099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Обобщение и распространение  собственного  педагогического  опыта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285720" y="500042"/>
            <a:ext cx="3000396" cy="27146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dirty="0" smtClean="0">
                <a:solidFill>
                  <a:srgbClr val="010F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Выстраивание работы в УМК «Перспективная начальная школа» в соответствии со Стандартами нового поколения</a:t>
            </a:r>
            <a:endParaRPr lang="ru-RU" dirty="0" smtClean="0">
              <a:solidFill>
                <a:srgbClr val="010F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 flipV="1">
            <a:off x="3286116" y="1571612"/>
            <a:ext cx="571504" cy="714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 bwMode="auto">
          <a:xfrm>
            <a:off x="3286116" y="2143116"/>
            <a:ext cx="2428892" cy="50006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 bwMode="auto">
          <a:xfrm>
            <a:off x="3071802" y="2500306"/>
            <a:ext cx="1571636" cy="10001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 bwMode="auto">
          <a:xfrm rot="16200000" flipH="1">
            <a:off x="2321703" y="3178967"/>
            <a:ext cx="1214446" cy="10001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 bwMode="auto">
          <a:xfrm rot="5400000">
            <a:off x="964381" y="3178967"/>
            <a:ext cx="285752" cy="714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 bwMode="auto">
          <a:xfrm>
            <a:off x="3857620" y="857232"/>
            <a:ext cx="3357586" cy="150019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600" b="1" dirty="0" smtClean="0">
                <a:solidFill>
                  <a:srgbClr val="010F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Модульная анкета обобщения передового педагогического опыта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10F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1" name="Овал 30"/>
          <p:cNvSpPr/>
          <p:nvPr/>
        </p:nvSpPr>
        <p:spPr bwMode="auto">
          <a:xfrm>
            <a:off x="5572132" y="2428868"/>
            <a:ext cx="3143272" cy="78581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rgbClr val="010F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Открытые уроки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10F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3" name="Овал 32"/>
          <p:cNvSpPr/>
          <p:nvPr/>
        </p:nvSpPr>
        <p:spPr bwMode="auto">
          <a:xfrm>
            <a:off x="4572000" y="3214686"/>
            <a:ext cx="3714776" cy="100013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rgbClr val="010F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Общественный смотр знаний по математике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10F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5" name="Овал 34"/>
          <p:cNvSpPr/>
          <p:nvPr/>
        </p:nvSpPr>
        <p:spPr bwMode="auto">
          <a:xfrm>
            <a:off x="2357422" y="4214818"/>
            <a:ext cx="3786214" cy="221457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10F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Доклады  на </a:t>
            </a:r>
            <a:r>
              <a:rPr lang="ru-RU" b="1" dirty="0" smtClean="0">
                <a:solidFill>
                  <a:srgbClr val="010F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педагогическом совете, семинаре, методическом объединении  учителей начальных классов</a:t>
            </a:r>
          </a:p>
        </p:txBody>
      </p:sp>
      <p:sp>
        <p:nvSpPr>
          <p:cNvPr id="39" name="Овал 38"/>
          <p:cNvSpPr/>
          <p:nvPr/>
        </p:nvSpPr>
        <p:spPr bwMode="auto">
          <a:xfrm>
            <a:off x="428596" y="3286124"/>
            <a:ext cx="2286016" cy="135732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rgbClr val="010F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Публикации   в сети Интернет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10F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572560" cy="2428892"/>
          </a:xfrm>
        </p:spPr>
        <p:txBody>
          <a:bodyPr/>
          <a:lstStyle/>
          <a:p>
            <a:pPr algn="just"/>
            <a:endParaRPr lang="ru-RU" sz="22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286124"/>
            <a:ext cx="8501122" cy="2352068"/>
          </a:xfrm>
        </p:spPr>
        <p:txBody>
          <a:bodyPr/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26" y="90489"/>
            <a:ext cx="8786874" cy="6767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8926" y="1214422"/>
            <a:ext cx="378621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стандартов в образовании диктует новые требования к обучению, развитию и формированию личности школьника. В связи с этим я ставлю перед собой цель:  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формировать у учащихся ключевые компетентности посредством усиления практической направленности уроков и внеурочной деятельности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3" descr="C:\Documents and Settings\дима\Мои документы\МАМИНЫ документы\воспитательная работа\фото 4 класс\DSC041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5472" y="4766604"/>
            <a:ext cx="2788528" cy="2091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gray">
          <a:xfrm>
            <a:off x="4000496" y="285728"/>
            <a:ext cx="3710574" cy="972040"/>
          </a:xfrm>
          <a:prstGeom prst="bevel">
            <a:avLst>
              <a:gd name="adj" fmla="val 1263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gray">
          <a:xfrm>
            <a:off x="2357422" y="1428736"/>
            <a:ext cx="3853450" cy="1071570"/>
          </a:xfrm>
          <a:prstGeom prst="bevel">
            <a:avLst>
              <a:gd name="adj" fmla="val 12639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600" b="1" dirty="0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ltGray">
          <a:xfrm>
            <a:off x="1428728" y="2786058"/>
            <a:ext cx="3857652" cy="1071570"/>
          </a:xfrm>
          <a:prstGeom prst="bevel">
            <a:avLst>
              <a:gd name="adj" fmla="val 10407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gray">
          <a:xfrm>
            <a:off x="357158" y="4214818"/>
            <a:ext cx="4214842" cy="1143008"/>
          </a:xfrm>
          <a:prstGeom prst="bevel">
            <a:avLst>
              <a:gd name="adj" fmla="val 12639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7" name="Freeform 7"/>
          <p:cNvSpPr>
            <a:spLocks/>
          </p:cNvSpPr>
          <p:nvPr/>
        </p:nvSpPr>
        <p:spPr bwMode="gray">
          <a:xfrm rot="7822299" flipH="1">
            <a:off x="3914212" y="611026"/>
            <a:ext cx="1906988" cy="655217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D05656">
                  <a:gamma/>
                  <a:tint val="50980"/>
                  <a:invGamma/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8" name="Freeform 8"/>
          <p:cNvSpPr>
            <a:spLocks/>
          </p:cNvSpPr>
          <p:nvPr/>
        </p:nvSpPr>
        <p:spPr bwMode="gray">
          <a:xfrm rot="8410116" flipH="1">
            <a:off x="2917495" y="2249203"/>
            <a:ext cx="1906990" cy="655218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D05656">
                  <a:gamma/>
                  <a:tint val="50980"/>
                  <a:invGamma/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9" name="Freeform 9"/>
          <p:cNvSpPr>
            <a:spLocks/>
          </p:cNvSpPr>
          <p:nvPr/>
        </p:nvSpPr>
        <p:spPr bwMode="gray">
          <a:xfrm rot="8778760" flipH="1">
            <a:off x="1736077" y="3831415"/>
            <a:ext cx="1906989" cy="655217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D05656">
                  <a:gamma/>
                  <a:tint val="50980"/>
                  <a:invGamma/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4000496" y="285728"/>
            <a:ext cx="407196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0" hangingPunct="0"/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и оценка достигнутых результатов общего состояния ключевых  образовательных компетенций учащихся моего класса.</a:t>
            </a:r>
          </a:p>
          <a:p>
            <a:pPr algn="ctr" eaLnBrk="0" hangingPunct="0"/>
            <a:endParaRPr lang="en-US" sz="16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500034" y="4214818"/>
            <a:ext cx="407196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Изучить научно-теоретическое обоснование необходимости формирования ключевых компетенций младших школьников</a:t>
            </a:r>
            <a:endParaRPr lang="en-US" sz="14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3668710" y="1109635"/>
            <a:ext cx="178067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>
                <a:solidFill>
                  <a:srgbClr val="1C1C1C"/>
                </a:solidFill>
              </a:rPr>
              <a:t> 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1357290" y="2714620"/>
            <a:ext cx="4071966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Разработать основные направления собственной педагогической деятельности по формированию ключевых образовательных компетенций учащихся моего класса</a:t>
            </a:r>
            <a:endParaRPr lang="en-US" sz="14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3500430" y="3571876"/>
            <a:ext cx="183253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>
                <a:solidFill>
                  <a:srgbClr val="1C1C1C"/>
                </a:solidFill>
              </a:rPr>
              <a:t> </a:t>
            </a:r>
            <a:r>
              <a:rPr lang="en-US" sz="1200" dirty="0" smtClean="0">
                <a:solidFill>
                  <a:srgbClr val="1C1C1C"/>
                </a:solidFill>
              </a:rPr>
              <a:t>-</a:t>
            </a:r>
            <a:endParaRPr lang="en-US" sz="1200" dirty="0">
              <a:solidFill>
                <a:srgbClr val="1C1C1C"/>
              </a:solidFill>
            </a:endParaRPr>
          </a:p>
        </p:txBody>
      </p:sp>
      <p:pic>
        <p:nvPicPr>
          <p:cNvPr id="16" name="Picture 2" descr="C:\Documents and Settings\дима\Мои документы\МАМИНЫ документы\воспитательная работа\фото 4 класс\DSC041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2522" y="4338000"/>
            <a:ext cx="2951478" cy="25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500298" y="1357298"/>
          <a:ext cx="4071966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</a:tblGrid>
              <a:tr h="1071570">
                <a:tc>
                  <a:txBody>
                    <a:bodyPr/>
                    <a:lstStyle/>
                    <a:p>
                      <a:pPr marL="0" marR="0" lvl="0" indent="0" algn="l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Создать педагогические условия, необходимые для развития образовательных компетенций, обеспечивающих достижение нового качества образования.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Выноска со стрелкой вверх 19"/>
          <p:cNvSpPr/>
          <p:nvPr/>
        </p:nvSpPr>
        <p:spPr bwMode="auto">
          <a:xfrm>
            <a:off x="1000100" y="5500702"/>
            <a:ext cx="5000660" cy="1214446"/>
          </a:xfrm>
          <a:prstGeom prst="upArrowCallout">
            <a:avLst>
              <a:gd name="adj1" fmla="val 12809"/>
              <a:gd name="adj2" fmla="val 15857"/>
              <a:gd name="adj3" fmla="val 13347"/>
              <a:gd name="adj4" fmla="val 75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осуществления этой цели необходимо решить следующие задачи: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дима\Рабочий стол\СОХРАНИТЬ!!!\МАМИНЫ документы\Мои рисунки\Мои рисунки\мои рисунки аттестация\Изображение 2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4071942"/>
            <a:ext cx="4158569" cy="25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Documents and Settings\дима\Рабочий стол\фотографии новые\фото из фотоаппарата 09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3929066"/>
            <a:ext cx="3361259" cy="2653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285728"/>
            <a:ext cx="41434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Бежит неутомимо время,                                                                           Проходит жизнь,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тень от  облаков.                                                             Дороже всех наград и премий                                                              Слова любви моих учеников.                                                                                                                        </a:t>
            </a:r>
          </a:p>
          <a:p>
            <a:pPr algn="just">
              <a:buNone/>
            </a:pPr>
            <a:endParaRPr lang="ru-RU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Л.Синькова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дима\Рабочий стол\фотографии новые\фото из фотоаппарата 1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571480"/>
            <a:ext cx="3185818" cy="2389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72866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Спасибо!</a:t>
            </a:r>
            <a:endParaRPr lang="ru-RU" sz="6600" i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Picture 4" descr="C:\Documents and Settings\Admin\Мои документы\Мои рисунки\Мои картинки\966b594c4af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2857500" cy="525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Кирилл\Рабочий стол\МАМА\детские презентации\Почемучка\school0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500306"/>
            <a:ext cx="6858016" cy="41945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дима\Рабочий стол\СОХРАНИТЬ!!!\МАМИНЫ документы\Мои рисунки\Мои рисунки\Рисунок1111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142852"/>
            <a:ext cx="4605666" cy="34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71472" y="1000108"/>
            <a:ext cx="742955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Учитель! Он всегда  в дороге,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В заботах, поиске, тревоге,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И никогда покоя нет!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Он сам себя всех строже судит,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Он весь земной, он рвётся ввысь;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Не счесть, пожалуй, сколько судеб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С его судьбой переплелись!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Д.С.Лихачёв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C:\Documents and Settings\дима\Рабочий стол\СОХРАНИТЬ!!!\МАМИНЫ документы\Мои рисунки\Мои рисунки\мои рисунки аттестация\Изображение 2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8500" y="0"/>
            <a:ext cx="3075500" cy="25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Line 1"/>
          <p:cNvSpPr>
            <a:spLocks noChangeShapeType="1"/>
          </p:cNvSpPr>
          <p:nvPr/>
        </p:nvSpPr>
        <p:spPr bwMode="auto">
          <a:xfrm>
            <a:off x="1785918" y="4786322"/>
            <a:ext cx="4354560" cy="1440"/>
          </a:xfrm>
          <a:prstGeom prst="line">
            <a:avLst/>
          </a:prstGeom>
          <a:noFill/>
          <a:ln w="25560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 lIns="82936" tIns="41469" rIns="82936" bIns="41469"/>
          <a:lstStyle/>
          <a:p>
            <a:endParaRPr lang="ru-RU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 rot="3420000">
            <a:off x="1174275" y="4168475"/>
            <a:ext cx="508905" cy="521313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lIns="82936" tIns="41469" rIns="82936" bIns="41469" anchor="ctr">
            <a:flatTx/>
          </a:bodyPr>
          <a:lstStyle/>
          <a:p>
            <a:endParaRPr 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214415" y="4214818"/>
            <a:ext cx="428628" cy="424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1631" tIns="42448" rIns="81631" bIns="42448">
            <a:spAutoFit/>
          </a:bodyPr>
          <a:lstStyle/>
          <a:p>
            <a:pPr algn="ctr"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US" sz="22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1643042" y="2143116"/>
            <a:ext cx="4354560" cy="1441"/>
          </a:xfrm>
          <a:prstGeom prst="line">
            <a:avLst/>
          </a:prstGeom>
          <a:noFill/>
          <a:ln w="25560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 lIns="82936" tIns="41469" rIns="82936" bIns="41469"/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 rot="3420000">
            <a:off x="943696" y="1626663"/>
            <a:ext cx="469998" cy="461399"/>
          </a:xfrm>
          <a:prstGeom prst="rect">
            <a:avLst/>
          </a:prstGeom>
          <a:gradFill rotWithShape="0">
            <a:gsLst>
              <a:gs pos="0">
                <a:srgbClr val="6CD69C"/>
              </a:gs>
              <a:gs pos="100000">
                <a:srgbClr val="326348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6CD69C"/>
            </a:extrusionClr>
          </a:sp3d>
        </p:spPr>
        <p:txBody>
          <a:bodyPr wrap="none" lIns="82936" tIns="41469" rIns="82936" bIns="41469" anchor="ctr">
            <a:flatTx/>
          </a:bodyPr>
          <a:lstStyle/>
          <a:p>
            <a:endParaRPr lang="ru-RU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57224" y="1638892"/>
            <a:ext cx="642943" cy="424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1631" tIns="42448" rIns="81631" bIns="42448">
            <a:spAutoFit/>
          </a:bodyPr>
          <a:lstStyle/>
          <a:p>
            <a:pPr algn="ctr"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US" sz="22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643042" y="3000372"/>
            <a:ext cx="4354560" cy="1441"/>
          </a:xfrm>
          <a:prstGeom prst="line">
            <a:avLst/>
          </a:prstGeom>
          <a:noFill/>
          <a:ln w="25560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 lIns="82936" tIns="41469" rIns="82936" bIns="41469"/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 rot="3420000">
            <a:off x="1035524" y="2446362"/>
            <a:ext cx="452095" cy="500310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100000">
                <a:srgbClr val="185E5E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33CCCC"/>
            </a:extrusionClr>
          </a:sp3d>
        </p:spPr>
        <p:txBody>
          <a:bodyPr wrap="none" lIns="82936" tIns="41469" rIns="82936" bIns="41469" anchor="ctr">
            <a:flatTx/>
          </a:bodyPr>
          <a:lstStyle/>
          <a:p>
            <a:endParaRPr lang="ru-RU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000100" y="2428868"/>
            <a:ext cx="642943" cy="424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1631" tIns="42448" rIns="81631" bIns="42448">
            <a:spAutoFit/>
          </a:bodyPr>
          <a:lstStyle/>
          <a:p>
            <a:pPr algn="ctr"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US" sz="22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1643042" y="3786190"/>
            <a:ext cx="4353120" cy="1440"/>
          </a:xfrm>
          <a:prstGeom prst="line">
            <a:avLst/>
          </a:prstGeom>
          <a:noFill/>
          <a:ln w="25560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 lIns="82936" tIns="41469" rIns="82936" bIns="41469"/>
          <a:lstStyle/>
          <a:p>
            <a:endParaRPr lang="ru-RU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 rot="3420000">
            <a:off x="1102838" y="3239781"/>
            <a:ext cx="508906" cy="521314"/>
          </a:xfrm>
          <a:prstGeom prst="rect">
            <a:avLst/>
          </a:prstGeom>
          <a:gradFill rotWithShape="0">
            <a:gsLst>
              <a:gs pos="0">
                <a:srgbClr val="FF5050"/>
              </a:gs>
              <a:gs pos="100000">
                <a:srgbClr val="762525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5050"/>
            </a:extrusionClr>
          </a:sp3d>
        </p:spPr>
        <p:txBody>
          <a:bodyPr wrap="none" lIns="82936" tIns="41469" rIns="82936" bIns="41469" anchor="ctr">
            <a:flatTx/>
          </a:bodyPr>
          <a:lstStyle/>
          <a:p>
            <a:endParaRPr lang="ru-RU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142977" y="3286124"/>
            <a:ext cx="500066" cy="424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1631" tIns="42448" rIns="81631" bIns="42448">
            <a:spAutoFit/>
          </a:bodyPr>
          <a:lstStyle/>
          <a:p>
            <a:pPr algn="ctr"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US" sz="22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1643042" y="5857892"/>
            <a:ext cx="4354560" cy="1441"/>
          </a:xfrm>
          <a:prstGeom prst="line">
            <a:avLst/>
          </a:prstGeom>
          <a:noFill/>
          <a:ln w="25560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 lIns="82936" tIns="41469" rIns="82936" bIns="41469"/>
          <a:lstStyle/>
          <a:p>
            <a:endParaRPr lang="ru-RU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 rot="3420000">
            <a:off x="1174276" y="5025730"/>
            <a:ext cx="508906" cy="521315"/>
          </a:xfrm>
          <a:prstGeom prst="rect">
            <a:avLst/>
          </a:prstGeom>
          <a:gradFill rotWithShape="0">
            <a:gsLst>
              <a:gs pos="0">
                <a:srgbClr val="990099"/>
              </a:gs>
              <a:gs pos="100000">
                <a:srgbClr val="470047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lIns="82936" tIns="41469" rIns="82936" bIns="41469" anchor="ctr">
            <a:flatTx/>
          </a:bodyPr>
          <a:lstStyle/>
          <a:p>
            <a:endParaRPr lang="ru-RU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1142977" y="5072074"/>
            <a:ext cx="571504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1631" tIns="42448" rIns="81631" bIns="42448">
            <a:spAutoFit/>
          </a:bodyPr>
          <a:lstStyle/>
          <a:p>
            <a:pPr algn="ctr"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US" sz="2200" b="1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2756160" y="1673457"/>
            <a:ext cx="3826080" cy="424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40816" rIns="81631" bIns="40816"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1857356" y="2571744"/>
            <a:ext cx="4794006" cy="571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0816" rIns="81631" bIns="40816"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Педагогический стаж 21год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522880" y="2926387"/>
            <a:ext cx="4086720" cy="646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0816" rIns="81631" bIns="40816"/>
          <a:lstStyle/>
          <a:p>
            <a:pPr algn="just"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1928794" y="3357562"/>
            <a:ext cx="6143668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0816" rIns="81631" bIns="40816"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квалификационная категория, 2006 год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1785918" y="3929066"/>
            <a:ext cx="4125284" cy="3571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0816" rIns="81631" bIns="40816"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самообразования </a:t>
            </a:r>
            <a:endParaRPr lang="en-US" sz="1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928794" y="4214818"/>
            <a:ext cx="7715304" cy="571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0816" rIns="81631" bIns="40816"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ru-RU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«Выстраивание работы в  УМК «Перспективная начальная школа» в соответствии с новыми стандартами образования»</a:t>
            </a:r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928794" y="5072074"/>
            <a:ext cx="7215206" cy="11430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0816" rIns="81631" bIns="40816"/>
          <a:lstStyle/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 БЮДЖЕТНОЕ ОБЩЕОБРАЗОВАТЕЛЬНОЕ УЧРЕЖДЕНИЕ «СРЕДНЯЯ ОБЩЕОБРАЗОВАТЕЛЬНАЯ ШКОЛА №2»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Тарко-Сале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Пуровского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</a:t>
            </a: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2674081" y="5033329"/>
            <a:ext cx="3307680" cy="3643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40816" rIns="81631" bIns="40816"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642910" y="357166"/>
            <a:ext cx="6346850" cy="8756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40816" rIns="81631" bIns="40816"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сведения</a:t>
            </a:r>
            <a:endParaRPr lang="en-US" sz="2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28794" y="1571612"/>
            <a:ext cx="7215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высшее (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Ишимский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государственный педагогический институт им. П.П. Ершова, 1998 год)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19"/>
          <p:cNvSpPr>
            <a:spLocks noChangeArrowheads="1"/>
          </p:cNvSpPr>
          <p:nvPr/>
        </p:nvSpPr>
        <p:spPr bwMode="gray">
          <a:xfrm>
            <a:off x="4286248" y="5572140"/>
            <a:ext cx="4649787" cy="911225"/>
          </a:xfrm>
          <a:prstGeom prst="roundRect">
            <a:avLst>
              <a:gd name="adj" fmla="val 11505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gray">
          <a:xfrm>
            <a:off x="4867273" y="5718190"/>
            <a:ext cx="35067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152 часа</a:t>
            </a:r>
            <a:endParaRPr lang="en-US" sz="24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AutoShape 23"/>
          <p:cNvSpPr>
            <a:spLocks noChangeArrowheads="1"/>
          </p:cNvSpPr>
          <p:nvPr/>
        </p:nvSpPr>
        <p:spPr bwMode="white">
          <a:xfrm>
            <a:off x="4287835" y="5848365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gray">
          <a:xfrm>
            <a:off x="2428860" y="1500174"/>
            <a:ext cx="5357850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gray">
          <a:xfrm>
            <a:off x="2857488" y="1428736"/>
            <a:ext cx="5429288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«Литература и культура народов Ямала: </a:t>
            </a:r>
          </a:p>
          <a:p>
            <a:pPr>
              <a:spcBef>
                <a:spcPct val="50000"/>
              </a:spcBef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и методика преподавания. Актуальные проблемы педагогического общения»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gray">
          <a:xfrm>
            <a:off x="3143240" y="2857496"/>
            <a:ext cx="5500726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gray">
          <a:xfrm>
            <a:off x="3571868" y="2857496"/>
            <a:ext cx="507209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«Совершенствование методической и управленческой деятельности педагогов начальной школы (в соответствии с ФГОС)»</a:t>
            </a:r>
            <a:endParaRPr lang="en-US" sz="1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gray">
          <a:xfrm>
            <a:off x="3643306" y="4214818"/>
            <a:ext cx="5286412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gray">
          <a:xfrm>
            <a:off x="4143372" y="4214818"/>
            <a:ext cx="463394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«Организация и проведение ГИА и ЕГЭ в Ямало-Ненецком автономном округе в 2010/2011 учебном году»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49" name="AutoShape 21"/>
          <p:cNvSpPr>
            <a:spLocks noChangeArrowheads="1"/>
          </p:cNvSpPr>
          <p:nvPr/>
        </p:nvSpPr>
        <p:spPr bwMode="white">
          <a:xfrm>
            <a:off x="2449498" y="1804974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550" name="AutoShape 22"/>
          <p:cNvSpPr>
            <a:spLocks noChangeArrowheads="1"/>
          </p:cNvSpPr>
          <p:nvPr/>
        </p:nvSpPr>
        <p:spPr bwMode="white">
          <a:xfrm>
            <a:off x="3154352" y="3086096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2551" name="AutoShape 23"/>
          <p:cNvSpPr>
            <a:spLocks noChangeArrowheads="1"/>
          </p:cNvSpPr>
          <p:nvPr/>
        </p:nvSpPr>
        <p:spPr bwMode="white">
          <a:xfrm>
            <a:off x="3644893" y="4491043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215370" cy="91440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Курсы повышения квалификации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358893" y="3989393"/>
            <a:ext cx="2295525" cy="1365250"/>
            <a:chOff x="471" y="272"/>
            <a:chExt cx="1161" cy="1539"/>
          </a:xfrm>
        </p:grpSpPr>
        <p:sp>
          <p:nvSpPr>
            <p:cNvPr id="22532" name="Oval 4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3" name="AutoShape 5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58827" y="2635246"/>
            <a:ext cx="2295525" cy="1365250"/>
            <a:chOff x="471" y="272"/>
            <a:chExt cx="1161" cy="1539"/>
          </a:xfrm>
        </p:grpSpPr>
        <p:sp>
          <p:nvSpPr>
            <p:cNvPr id="22535" name="Oval 7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6" name="AutoShape 8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61910" y="1271574"/>
            <a:ext cx="2295525" cy="1365250"/>
            <a:chOff x="471" y="272"/>
            <a:chExt cx="1161" cy="1539"/>
          </a:xfrm>
        </p:grpSpPr>
        <p:sp>
          <p:nvSpPr>
            <p:cNvPr id="22538" name="Oval 1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9" name="AutoShape 1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41" name="Text Box 13"/>
          <p:cNvSpPr txBox="1">
            <a:spLocks noChangeArrowheads="1"/>
          </p:cNvSpPr>
          <p:nvPr/>
        </p:nvSpPr>
        <p:spPr bwMode="black">
          <a:xfrm>
            <a:off x="214282" y="1714488"/>
            <a:ext cx="228601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2006 г.</a:t>
            </a:r>
            <a:endParaRPr lang="en-US" sz="2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black">
          <a:xfrm>
            <a:off x="1428728" y="4500570"/>
            <a:ext cx="21288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  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 г.</a:t>
            </a:r>
            <a:endParaRPr lang="en-US" sz="24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black">
          <a:xfrm>
            <a:off x="857224" y="3214686"/>
            <a:ext cx="228601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г.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16640" cy="928694"/>
          </a:xfrm>
        </p:spPr>
        <p:txBody>
          <a:bodyPr/>
          <a:lstStyle/>
          <a:p>
            <a:pPr marL="0" lvl="1" indent="0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деятельности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1571636" cy="64294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Учебная деятельность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000232" y="1000108"/>
            <a:ext cx="1571636" cy="642942"/>
          </a:xfrm>
          <a:prstGeom prst="rect">
            <a:avLst/>
          </a:prstGeom>
          <a:ln w="9525">
            <a:noFill/>
            <a:round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Внеурочная деятельность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786182" y="1000108"/>
            <a:ext cx="1571636" cy="642942"/>
          </a:xfrm>
          <a:prstGeom prst="rect">
            <a:avLst/>
          </a:prstGeom>
          <a:ln w="9525">
            <a:noFill/>
            <a:round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Внеклассная работа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572132" y="1000108"/>
            <a:ext cx="1571636" cy="642942"/>
          </a:xfrm>
          <a:prstGeom prst="rect">
            <a:avLst/>
          </a:prstGeom>
          <a:ln w="9525">
            <a:noFill/>
            <a:round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родителями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7358082" y="1000108"/>
            <a:ext cx="1571636" cy="642942"/>
          </a:xfrm>
          <a:prstGeom prst="rect">
            <a:avLst/>
          </a:prstGeom>
          <a:ln w="9525">
            <a:noFill/>
            <a:round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Самообразова</a:t>
            </a:r>
            <a:endParaRPr lang="ru-RU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ние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357158" y="1785926"/>
            <a:ext cx="1571636" cy="112871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Личностно-ориентированное обучение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357158" y="3143248"/>
            <a:ext cx="1571636" cy="12144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Интеллекту-альные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конкурсы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357158" y="4643446"/>
            <a:ext cx="1571636" cy="150019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Информатизация образовательного пространства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2143108" y="4643446"/>
            <a:ext cx="1571636" cy="112871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</a:t>
            </a:r>
          </a:p>
          <a:p>
            <a:pPr lvl="0" algn="ctr"/>
            <a:endParaRPr lang="ru-RU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конкурсах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2143108" y="3214686"/>
            <a:ext cx="1571636" cy="114300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развития личности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2143108" y="1785926"/>
            <a:ext cx="1571636" cy="112871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</a:t>
            </a:r>
          </a:p>
          <a:p>
            <a:pPr lvl="0" algn="ctr"/>
            <a:endParaRPr lang="ru-RU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3857620" y="4643446"/>
            <a:ext cx="1571636" cy="16430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</a:t>
            </a:r>
            <a:endParaRPr lang="ru-RU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внешколь</a:t>
            </a:r>
            <a:endParaRPr lang="ru-RU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ными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</a:t>
            </a:r>
            <a:endParaRPr lang="ru-RU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циями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3857620" y="3214686"/>
            <a:ext cx="1571636" cy="114300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endParaRPr lang="ru-RU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ru-RU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ученика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3857620" y="1785926"/>
            <a:ext cx="1571636" cy="112871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</a:t>
            </a:r>
          </a:p>
          <a:p>
            <a:pPr lvl="0" algn="ctr"/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ная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система класса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5572132" y="4643446"/>
            <a:ext cx="1571636" cy="17859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</a:t>
            </a:r>
            <a:endParaRPr lang="ru-RU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ства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родителей, детей, педагогов школы и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учреждений 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5572132" y="3214686"/>
            <a:ext cx="1571636" cy="114300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</a:t>
            </a:r>
          </a:p>
          <a:p>
            <a:pPr lvl="0" algn="ctr"/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ный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журнал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5572132" y="1785926"/>
            <a:ext cx="1571636" cy="112871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Родительские собрания и консультации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7358082" y="4643446"/>
            <a:ext cx="1571636" cy="112871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Обобщение и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</a:t>
            </a:r>
            <a:endParaRPr lang="ru-RU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ние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опыта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7358082" y="3214686"/>
            <a:ext cx="1571636" cy="114300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учителя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7358082" y="1785926"/>
            <a:ext cx="1571636" cy="112871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</a:t>
            </a:r>
            <a:endParaRPr lang="ru-RU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ции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Стрелка вниз 45"/>
          <p:cNvSpPr/>
          <p:nvPr/>
        </p:nvSpPr>
        <p:spPr bwMode="auto">
          <a:xfrm>
            <a:off x="857224" y="1571612"/>
            <a:ext cx="285752" cy="285752"/>
          </a:xfrm>
          <a:prstGeom prst="downArrow">
            <a:avLst>
              <a:gd name="adj1" fmla="val 50000"/>
              <a:gd name="adj2" fmla="val 4746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7" name="Стрелка вниз 46"/>
          <p:cNvSpPr/>
          <p:nvPr/>
        </p:nvSpPr>
        <p:spPr bwMode="auto">
          <a:xfrm>
            <a:off x="2643174" y="1571612"/>
            <a:ext cx="285752" cy="285752"/>
          </a:xfrm>
          <a:prstGeom prst="downArrow">
            <a:avLst>
              <a:gd name="adj1" fmla="val 50000"/>
              <a:gd name="adj2" fmla="val 4746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8" name="Стрелка вниз 47"/>
          <p:cNvSpPr/>
          <p:nvPr/>
        </p:nvSpPr>
        <p:spPr bwMode="auto">
          <a:xfrm>
            <a:off x="4429124" y="1571612"/>
            <a:ext cx="285752" cy="285752"/>
          </a:xfrm>
          <a:prstGeom prst="downArrow">
            <a:avLst>
              <a:gd name="adj1" fmla="val 50000"/>
              <a:gd name="adj2" fmla="val 4746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Стрелка вниз 48"/>
          <p:cNvSpPr/>
          <p:nvPr/>
        </p:nvSpPr>
        <p:spPr bwMode="auto">
          <a:xfrm>
            <a:off x="6143636" y="1571612"/>
            <a:ext cx="285752" cy="285752"/>
          </a:xfrm>
          <a:prstGeom prst="downArrow">
            <a:avLst>
              <a:gd name="adj1" fmla="val 50000"/>
              <a:gd name="adj2" fmla="val 4746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0" name="Стрелка вниз 49"/>
          <p:cNvSpPr/>
          <p:nvPr/>
        </p:nvSpPr>
        <p:spPr bwMode="auto">
          <a:xfrm>
            <a:off x="8001024" y="1571612"/>
            <a:ext cx="285752" cy="285752"/>
          </a:xfrm>
          <a:prstGeom prst="downArrow">
            <a:avLst>
              <a:gd name="adj1" fmla="val 50000"/>
              <a:gd name="adj2" fmla="val 4746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1" name="Стрелка вниз 50"/>
          <p:cNvSpPr/>
          <p:nvPr/>
        </p:nvSpPr>
        <p:spPr bwMode="auto">
          <a:xfrm>
            <a:off x="928662" y="2928934"/>
            <a:ext cx="285752" cy="285752"/>
          </a:xfrm>
          <a:prstGeom prst="downArrow">
            <a:avLst>
              <a:gd name="adj1" fmla="val 50000"/>
              <a:gd name="adj2" fmla="val 4746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2" name="Стрелка вниз 51"/>
          <p:cNvSpPr/>
          <p:nvPr/>
        </p:nvSpPr>
        <p:spPr bwMode="auto">
          <a:xfrm>
            <a:off x="8001024" y="4357694"/>
            <a:ext cx="285752" cy="285752"/>
          </a:xfrm>
          <a:prstGeom prst="downArrow">
            <a:avLst>
              <a:gd name="adj1" fmla="val 50000"/>
              <a:gd name="adj2" fmla="val 4746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3" name="Стрелка вниз 52"/>
          <p:cNvSpPr/>
          <p:nvPr/>
        </p:nvSpPr>
        <p:spPr bwMode="auto">
          <a:xfrm>
            <a:off x="6143636" y="4357694"/>
            <a:ext cx="285752" cy="285752"/>
          </a:xfrm>
          <a:prstGeom prst="downArrow">
            <a:avLst>
              <a:gd name="adj1" fmla="val 50000"/>
              <a:gd name="adj2" fmla="val 4746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4" name="Стрелка вниз 53"/>
          <p:cNvSpPr/>
          <p:nvPr/>
        </p:nvSpPr>
        <p:spPr bwMode="auto">
          <a:xfrm>
            <a:off x="4429124" y="4357694"/>
            <a:ext cx="285752" cy="285752"/>
          </a:xfrm>
          <a:prstGeom prst="downArrow">
            <a:avLst>
              <a:gd name="adj1" fmla="val 50000"/>
              <a:gd name="adj2" fmla="val 4746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5" name="Стрелка вниз 54"/>
          <p:cNvSpPr/>
          <p:nvPr/>
        </p:nvSpPr>
        <p:spPr bwMode="auto">
          <a:xfrm>
            <a:off x="7929586" y="2928934"/>
            <a:ext cx="285752" cy="285752"/>
          </a:xfrm>
          <a:prstGeom prst="downArrow">
            <a:avLst>
              <a:gd name="adj1" fmla="val 50000"/>
              <a:gd name="adj2" fmla="val 4746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6" name="Стрелка вниз 55"/>
          <p:cNvSpPr/>
          <p:nvPr/>
        </p:nvSpPr>
        <p:spPr bwMode="auto">
          <a:xfrm>
            <a:off x="6143636" y="2928934"/>
            <a:ext cx="285752" cy="285752"/>
          </a:xfrm>
          <a:prstGeom prst="downArrow">
            <a:avLst>
              <a:gd name="adj1" fmla="val 50000"/>
              <a:gd name="adj2" fmla="val 4746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7" name="Стрелка вниз 56"/>
          <p:cNvSpPr/>
          <p:nvPr/>
        </p:nvSpPr>
        <p:spPr bwMode="auto">
          <a:xfrm>
            <a:off x="4429124" y="2928934"/>
            <a:ext cx="285752" cy="285752"/>
          </a:xfrm>
          <a:prstGeom prst="downArrow">
            <a:avLst>
              <a:gd name="adj1" fmla="val 50000"/>
              <a:gd name="adj2" fmla="val 4746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8" name="Стрелка вниз 57"/>
          <p:cNvSpPr/>
          <p:nvPr/>
        </p:nvSpPr>
        <p:spPr bwMode="auto">
          <a:xfrm>
            <a:off x="2714612" y="2928934"/>
            <a:ext cx="285752" cy="285752"/>
          </a:xfrm>
          <a:prstGeom prst="downArrow">
            <a:avLst>
              <a:gd name="adj1" fmla="val 50000"/>
              <a:gd name="adj2" fmla="val 4746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9" name="Стрелка вниз 58"/>
          <p:cNvSpPr/>
          <p:nvPr/>
        </p:nvSpPr>
        <p:spPr bwMode="auto">
          <a:xfrm>
            <a:off x="2714612" y="4357694"/>
            <a:ext cx="285752" cy="285752"/>
          </a:xfrm>
          <a:prstGeom prst="downArrow">
            <a:avLst>
              <a:gd name="adj1" fmla="val 50000"/>
              <a:gd name="adj2" fmla="val 4746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0" name="Стрелка вниз 59"/>
          <p:cNvSpPr/>
          <p:nvPr/>
        </p:nvSpPr>
        <p:spPr bwMode="auto">
          <a:xfrm>
            <a:off x="928662" y="4357694"/>
            <a:ext cx="285752" cy="285752"/>
          </a:xfrm>
          <a:prstGeom prst="downArrow">
            <a:avLst>
              <a:gd name="adj1" fmla="val 50000"/>
              <a:gd name="adj2" fmla="val 4746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14356"/>
            <a:ext cx="6934200" cy="642942"/>
          </a:xfrm>
        </p:spPr>
        <p:txBody>
          <a:bodyPr/>
          <a:lstStyle/>
          <a:p>
            <a:pPr algn="l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Успеваемость и качество знаний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737100" y="2857496"/>
            <a:ext cx="4267200" cy="16065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знаний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     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2008-2009 учебный  год – 70 %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2009-2010 учебный  год –   74%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2010-2011 учебный год –     </a:t>
            </a:r>
            <a:r>
              <a:rPr lang="ru-RU" sz="16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безотметочное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обучение</a:t>
            </a:r>
            <a:endParaRPr lang="en-US" sz="1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737100" y="1428736"/>
            <a:ext cx="42672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Успеваемость</a:t>
            </a:r>
          </a:p>
          <a:p>
            <a:pPr marL="342900" indent="-342900">
              <a:lnSpc>
                <a:spcPct val="120000"/>
              </a:lnSpc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2008-2009 учебный год – 100 %</a:t>
            </a:r>
          </a:p>
          <a:p>
            <a:pPr marL="342900" indent="-342900">
              <a:lnSpc>
                <a:spcPct val="120000"/>
              </a:lnSpc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2009-2010 учебный год –  100 %</a:t>
            </a:r>
          </a:p>
          <a:p>
            <a:pPr marL="342900" indent="-342900">
              <a:lnSpc>
                <a:spcPct val="120000"/>
              </a:lnSpc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2010-2011 учебный год  -  100 %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US" sz="1400" b="1" dirty="0"/>
              <a:t>       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gray">
          <a:xfrm rot="16200000" flipV="1">
            <a:off x="2880473" y="3979024"/>
            <a:ext cx="2209801" cy="96687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>
                  <a:alpha val="7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2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Безотметочное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обучение</a:t>
            </a:r>
            <a:endParaRPr lang="ru-RU" sz="1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gray">
          <a:xfrm rot="16200000" flipV="1">
            <a:off x="3050527" y="2164703"/>
            <a:ext cx="1882361" cy="954209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>
                  <a:alpha val="7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gray">
          <a:xfrm rot="16200000" flipV="1">
            <a:off x="2161144" y="4125344"/>
            <a:ext cx="1785950" cy="96476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>
                  <a:alpha val="7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 74 %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gray">
          <a:xfrm rot="16200000" flipV="1">
            <a:off x="2154647" y="2659472"/>
            <a:ext cx="1882359" cy="952097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>
                  <a:alpha val="7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gray">
          <a:xfrm rot="16200000" flipV="1">
            <a:off x="1522370" y="4456070"/>
            <a:ext cx="1306505" cy="96687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>
                  <a:alpha val="7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70%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gray">
          <a:xfrm rot="16200000" flipV="1">
            <a:off x="1239189" y="3155302"/>
            <a:ext cx="1882361" cy="954211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>
                  <a:alpha val="7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Freeform 14"/>
          <p:cNvSpPr>
            <a:spLocks/>
          </p:cNvSpPr>
          <p:nvPr/>
        </p:nvSpPr>
        <p:spPr bwMode="gray">
          <a:xfrm flipH="1">
            <a:off x="1001072" y="1430231"/>
            <a:ext cx="3164504" cy="3999033"/>
          </a:xfrm>
          <a:custGeom>
            <a:avLst/>
            <a:gdLst/>
            <a:ahLst/>
            <a:cxnLst>
              <a:cxn ang="0">
                <a:pos x="120" y="288"/>
              </a:cxn>
              <a:cxn ang="0">
                <a:pos x="546" y="945"/>
              </a:cxn>
              <a:cxn ang="0">
                <a:pos x="1257" y="972"/>
              </a:cxn>
              <a:cxn ang="0">
                <a:pos x="1755" y="1413"/>
              </a:cxn>
              <a:cxn ang="0">
                <a:pos x="1287" y="924"/>
              </a:cxn>
              <a:cxn ang="0">
                <a:pos x="600" y="867"/>
              </a:cxn>
              <a:cxn ang="0">
                <a:pos x="237" y="210"/>
              </a:cxn>
              <a:cxn ang="0">
                <a:pos x="354" y="129"/>
              </a:cxn>
              <a:cxn ang="0">
                <a:pos x="6" y="0"/>
              </a:cxn>
              <a:cxn ang="0">
                <a:pos x="0" y="393"/>
              </a:cxn>
              <a:cxn ang="0">
                <a:pos x="120" y="288"/>
              </a:cxn>
            </a:cxnLst>
            <a:rect l="0" t="0" r="r" b="b"/>
            <a:pathLst>
              <a:path w="1755" h="1413">
                <a:moveTo>
                  <a:pt x="120" y="288"/>
                </a:moveTo>
                <a:lnTo>
                  <a:pt x="546" y="945"/>
                </a:lnTo>
                <a:lnTo>
                  <a:pt x="1257" y="972"/>
                </a:lnTo>
                <a:lnTo>
                  <a:pt x="1755" y="1413"/>
                </a:lnTo>
                <a:lnTo>
                  <a:pt x="1287" y="924"/>
                </a:lnTo>
                <a:lnTo>
                  <a:pt x="600" y="867"/>
                </a:lnTo>
                <a:lnTo>
                  <a:pt x="237" y="210"/>
                </a:lnTo>
                <a:lnTo>
                  <a:pt x="354" y="129"/>
                </a:lnTo>
                <a:lnTo>
                  <a:pt x="6" y="0"/>
                </a:lnTo>
                <a:lnTo>
                  <a:pt x="0" y="393"/>
                </a:lnTo>
                <a:lnTo>
                  <a:pt x="120" y="288"/>
                </a:lnTo>
                <a:close/>
              </a:path>
            </a:pathLst>
          </a:custGeom>
          <a:solidFill>
            <a:schemeClr val="tx2">
              <a:alpha val="3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gray">
          <a:xfrm>
            <a:off x="1285852" y="2857496"/>
            <a:ext cx="171217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C1C1C"/>
                </a:solidFill>
              </a:rPr>
              <a:t>2008-2009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gray">
          <a:xfrm>
            <a:off x="2208188" y="2357434"/>
            <a:ext cx="171217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C1C1C"/>
                </a:solidFill>
              </a:rPr>
              <a:t>2009-2010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gray">
          <a:xfrm>
            <a:off x="3537709" y="2130425"/>
            <a:ext cx="127477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C1C1C"/>
                </a:solidFill>
              </a:rPr>
              <a:t>2010-2011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gray">
          <a:xfrm>
            <a:off x="1694520" y="3414709"/>
            <a:ext cx="84865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EAEAEA"/>
                </a:solidFill>
              </a:rPr>
              <a:t>100%</a:t>
            </a:r>
            <a:endParaRPr lang="en-US" sz="1400" dirty="0">
              <a:solidFill>
                <a:srgbClr val="EAEAEA"/>
              </a:solidFill>
            </a:endParaRP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gray">
          <a:xfrm>
            <a:off x="2606810" y="2797963"/>
            <a:ext cx="85076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EAEAEA"/>
                </a:solidFill>
              </a:rPr>
              <a:t>100%</a:t>
            </a:r>
            <a:endParaRPr lang="en-US" sz="1400" dirty="0" smtClean="0">
              <a:solidFill>
                <a:srgbClr val="EAEAEA"/>
              </a:solidFill>
            </a:endParaRPr>
          </a:p>
          <a:p>
            <a:pPr algn="ctr"/>
            <a:endParaRPr lang="en-US" sz="1400" dirty="0">
              <a:solidFill>
                <a:srgbClr val="EAEAEA"/>
              </a:solidFill>
            </a:endParaRP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gray">
          <a:xfrm>
            <a:off x="3486808" y="2443159"/>
            <a:ext cx="84865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EAEAEA"/>
                </a:solidFill>
              </a:rPr>
              <a:t>100%</a:t>
            </a:r>
            <a:endParaRPr lang="en-US" sz="1400" dirty="0">
              <a:solidFill>
                <a:srgbClr val="EAEAEA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142852"/>
            <a:ext cx="5054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   работы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3" descr="C:\Documents and Settings\дима\Рабочий стол\СОХРАНИТЬ!!!\МАМИНЫ документы\Мои рисунки\Мои рисунки\мои рисунки аттестация\Изображение 2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4338000"/>
            <a:ext cx="3535293" cy="25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 descr="C:\Documents and Settings\дима\Рабочий стол\СОХРАНИТЬ!!!\МАМИНЫ документы\Мои рисунки\Мои рисунки\мои рисунки аттестация\Изображение 2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0"/>
            <a:ext cx="2486975" cy="1924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/>
          <p:cNvSpPr/>
          <p:nvPr/>
        </p:nvSpPr>
        <p:spPr bwMode="auto">
          <a:xfrm>
            <a:off x="3143240" y="1857364"/>
            <a:ext cx="2857520" cy="2786082"/>
          </a:xfrm>
          <a:prstGeom prst="bevel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rgbClr val="010F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конкурсах, педагогических чтениях, </a:t>
            </a:r>
            <a:br>
              <a:rPr lang="ru-RU" b="1" dirty="0" smtClean="0">
                <a:solidFill>
                  <a:srgbClr val="010F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10F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семинарах,  методических совещаниях и т.д.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10F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Багетная рамка 4"/>
          <p:cNvSpPr/>
          <p:nvPr/>
        </p:nvSpPr>
        <p:spPr bwMode="auto">
          <a:xfrm>
            <a:off x="500034" y="2285992"/>
            <a:ext cx="2500330" cy="1785950"/>
          </a:xfrm>
          <a:prstGeom prst="beve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урок</a:t>
            </a:r>
          </a:p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рамках районного семинара. 2011 г.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Багетная рамка 5"/>
          <p:cNvSpPr/>
          <p:nvPr/>
        </p:nvSpPr>
        <p:spPr bwMode="auto">
          <a:xfrm>
            <a:off x="571472" y="4714884"/>
            <a:ext cx="3714776" cy="1643074"/>
          </a:xfrm>
          <a:prstGeom prst="beve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Доклады на педагогическом совете, семинаре, методическом объединении  учителей начальных классов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Багетная рамка 6"/>
          <p:cNvSpPr/>
          <p:nvPr/>
        </p:nvSpPr>
        <p:spPr bwMode="auto">
          <a:xfrm>
            <a:off x="4786314" y="4714884"/>
            <a:ext cx="3929090" cy="1643074"/>
          </a:xfrm>
          <a:prstGeom prst="beve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в социальной сети работников образования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nsportal.ru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своего персонального сайта и размещение на нем материалов</a:t>
            </a:r>
            <a:endParaRPr lang="ru-RU" sz="16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Багетная рамка 7"/>
          <p:cNvSpPr/>
          <p:nvPr/>
        </p:nvSpPr>
        <p:spPr bwMode="auto">
          <a:xfrm>
            <a:off x="6215074" y="2285992"/>
            <a:ext cx="2428892" cy="1714512"/>
          </a:xfrm>
          <a:prstGeom prst="beve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методических идей в ОУ  2009г., 2007г.</a:t>
            </a:r>
          </a:p>
          <a:p>
            <a:r>
              <a:rPr lang="ru-RU" dirty="0" smtClean="0"/>
              <a:t> </a:t>
            </a:r>
          </a:p>
        </p:txBody>
      </p:sp>
      <p:sp>
        <p:nvSpPr>
          <p:cNvPr id="10" name="Багетная рамка 9"/>
          <p:cNvSpPr/>
          <p:nvPr/>
        </p:nvSpPr>
        <p:spPr bwMode="auto">
          <a:xfrm>
            <a:off x="5286380" y="214290"/>
            <a:ext cx="3357586" cy="1643074"/>
          </a:xfrm>
          <a:prstGeom prst="beve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Фестивале педагогических идей «Открытый урок» 2011 </a:t>
            </a:r>
          </a:p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проекта ИД </a:t>
            </a:r>
          </a:p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«Первое сентября»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Багетная рамка 10"/>
          <p:cNvSpPr/>
          <p:nvPr/>
        </p:nvSpPr>
        <p:spPr bwMode="auto">
          <a:xfrm>
            <a:off x="500034" y="214290"/>
            <a:ext cx="3286148" cy="1643074"/>
          </a:xfrm>
          <a:prstGeom prst="beve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Окружной конкурс методических разработок по безопасности в чрезвычайных ситуациях 2007г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2" descr="C:\Documents and Settings\дима\Мои документы\МАМИНЫ документы\воспитательная работа\фото 4 класс\DSC042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4000" y="4500570"/>
            <a:ext cx="3360000" cy="25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1" name="Oval 3"/>
          <p:cNvSpPr>
            <a:spLocks noChangeArrowheads="1"/>
          </p:cNvSpPr>
          <p:nvPr/>
        </p:nvSpPr>
        <p:spPr bwMode="gray">
          <a:xfrm>
            <a:off x="2895600" y="2365375"/>
            <a:ext cx="2743200" cy="2743200"/>
          </a:xfrm>
          <a:prstGeom prst="ellipse">
            <a:avLst/>
          </a:prstGeom>
          <a:solidFill>
            <a:schemeClr val="bg1">
              <a:alpha val="8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gray">
          <a:xfrm>
            <a:off x="4038600" y="2879725"/>
            <a:ext cx="1619250" cy="1619250"/>
          </a:xfrm>
          <a:prstGeom prst="ellipse">
            <a:avLst/>
          </a:prstGeom>
          <a:solidFill>
            <a:srgbClr val="DCDCDC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gray">
          <a:xfrm>
            <a:off x="3276600" y="3660775"/>
            <a:ext cx="1524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gray">
          <a:xfrm>
            <a:off x="4114800" y="2517775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gray">
          <a:xfrm flipH="1">
            <a:off x="4210050" y="4041775"/>
            <a:ext cx="819150" cy="140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gray">
          <a:xfrm>
            <a:off x="5410200" y="3965575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gray">
          <a:xfrm flipV="1">
            <a:off x="5410200" y="2670175"/>
            <a:ext cx="533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gray">
          <a:xfrm>
            <a:off x="4676775" y="3270250"/>
            <a:ext cx="895350" cy="89535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846390" y="1527175"/>
            <a:ext cx="1876426" cy="1384300"/>
            <a:chOff x="1841" y="1008"/>
            <a:chExt cx="1182" cy="872"/>
          </a:xfrm>
        </p:grpSpPr>
        <p:sp>
          <p:nvSpPr>
            <p:cNvPr id="12300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2302" name="Picture 14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2303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12304" name="Picture 16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307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2308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2309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2310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6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312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2313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2314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2315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8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18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2319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2320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2321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323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2324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2325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2326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12327" name="Rectangle 39"/>
            <p:cNvSpPr>
              <a:spLocks noChangeArrowheads="1"/>
            </p:cNvSpPr>
            <p:nvPr/>
          </p:nvSpPr>
          <p:spPr bwMode="gray">
            <a:xfrm>
              <a:off x="1841" y="1081"/>
              <a:ext cx="1182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1, 2, 3 </a:t>
              </a:r>
            </a:p>
            <a:p>
              <a:pPr algn="ctr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места</a:t>
              </a:r>
            </a:p>
            <a:p>
              <a:pPr algn="ctr"/>
              <a:endParaRPr 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1857375" y="2924175"/>
            <a:ext cx="1500188" cy="1384300"/>
            <a:chOff x="1841" y="1008"/>
            <a:chExt cx="945" cy="872"/>
          </a:xfrm>
        </p:grpSpPr>
        <p:sp>
          <p:nvSpPr>
            <p:cNvPr id="12329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2331" name="Picture 43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2332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2333" name="Picture 45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2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3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336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37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38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39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341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42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43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44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5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6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47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48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49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50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352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53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54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55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356" name="Rectangle 68"/>
            <p:cNvSpPr>
              <a:spLocks noChangeArrowheads="1"/>
            </p:cNvSpPr>
            <p:nvPr/>
          </p:nvSpPr>
          <p:spPr bwMode="gray">
            <a:xfrm>
              <a:off x="1841" y="1056"/>
              <a:ext cx="858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       </a:t>
              </a:r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1, 2</a:t>
              </a:r>
            </a:p>
            <a:p>
              <a:pPr algn="ctr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         место </a:t>
              </a:r>
            </a:p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69"/>
          <p:cNvGrpSpPr>
            <a:grpSpLocks/>
          </p:cNvGrpSpPr>
          <p:nvPr/>
        </p:nvGrpSpPr>
        <p:grpSpPr bwMode="auto">
          <a:xfrm>
            <a:off x="3082929" y="5272088"/>
            <a:ext cx="1387477" cy="1384300"/>
            <a:chOff x="1912" y="1008"/>
            <a:chExt cx="874" cy="872"/>
          </a:xfrm>
        </p:grpSpPr>
        <p:sp>
          <p:nvSpPr>
            <p:cNvPr id="12358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2360" name="Picture 72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2361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2362" name="Picture 74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0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1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365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66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67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68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370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71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72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73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3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4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76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77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78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79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381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82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83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84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385" name="Rectangle 97"/>
            <p:cNvSpPr>
              <a:spLocks noChangeArrowheads="1"/>
            </p:cNvSpPr>
            <p:nvPr/>
          </p:nvSpPr>
          <p:spPr bwMode="gray">
            <a:xfrm>
              <a:off x="1912" y="1272"/>
              <a:ext cx="821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      3 место</a:t>
              </a:r>
            </a:p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roup 98"/>
          <p:cNvGrpSpPr>
            <a:grpSpLocks/>
          </p:cNvGrpSpPr>
          <p:nvPr/>
        </p:nvGrpSpPr>
        <p:grpSpPr bwMode="auto">
          <a:xfrm>
            <a:off x="5329246" y="3857628"/>
            <a:ext cx="1600202" cy="1384300"/>
            <a:chOff x="1911" y="1008"/>
            <a:chExt cx="1008" cy="872"/>
          </a:xfrm>
        </p:grpSpPr>
        <p:sp>
          <p:nvSpPr>
            <p:cNvPr id="12387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7" name="Group 100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2389" name="Picture 101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2390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2391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8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9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394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95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96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97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399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00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01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02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2322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405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06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07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08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328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410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11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12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13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414" name="Rectangle 126"/>
            <p:cNvSpPr>
              <a:spLocks noChangeArrowheads="1"/>
            </p:cNvSpPr>
            <p:nvPr/>
          </p:nvSpPr>
          <p:spPr bwMode="gray">
            <a:xfrm>
              <a:off x="1911" y="1098"/>
              <a:ext cx="1008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место</a:t>
              </a:r>
            </a:p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330" name="Group 127"/>
          <p:cNvGrpSpPr>
            <a:grpSpLocks/>
          </p:cNvGrpSpPr>
          <p:nvPr/>
        </p:nvGrpSpPr>
        <p:grpSpPr bwMode="auto">
          <a:xfrm>
            <a:off x="5500694" y="1643050"/>
            <a:ext cx="1214438" cy="1384300"/>
            <a:chOff x="2025" y="1008"/>
            <a:chExt cx="765" cy="872"/>
          </a:xfrm>
        </p:grpSpPr>
        <p:sp>
          <p:nvSpPr>
            <p:cNvPr id="12416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334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2418" name="Picture 130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2419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2420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2335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2340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423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24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25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26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45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428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29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30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31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2346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2351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434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35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36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37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357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439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40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41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42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443" name="Rectangle 155"/>
            <p:cNvSpPr>
              <a:spLocks noChangeArrowheads="1"/>
            </p:cNvSpPr>
            <p:nvPr/>
          </p:nvSpPr>
          <p:spPr bwMode="gray">
            <a:xfrm>
              <a:off x="2025" y="1138"/>
              <a:ext cx="765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место</a:t>
              </a:r>
            </a:p>
            <a:p>
              <a:pPr algn="ctr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 мест</a:t>
              </a:r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о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2359" name="Group 156"/>
          <p:cNvGrpSpPr>
            <a:grpSpLocks/>
          </p:cNvGrpSpPr>
          <p:nvPr/>
        </p:nvGrpSpPr>
        <p:grpSpPr bwMode="auto">
          <a:xfrm rot="4976862" flipH="1">
            <a:off x="4864100" y="3444875"/>
            <a:ext cx="673100" cy="647700"/>
            <a:chOff x="1944" y="1111"/>
            <a:chExt cx="204" cy="196"/>
          </a:xfrm>
        </p:grpSpPr>
        <p:pic>
          <p:nvPicPr>
            <p:cNvPr id="12445" name="Picture 157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12446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363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2364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449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0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1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2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369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454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5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6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7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458" name="Arc 170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459" name="Picture 171" descr="light_shadow1"/>
            <p:cNvPicPr>
              <a:picLocks noChangeAspect="1" noChangeArrowheads="1"/>
            </p:cNvPicPr>
            <p:nvPr/>
          </p:nvPicPr>
          <p:blipFill>
            <a:blip r:embed="rId6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sp>
        <p:nvSpPr>
          <p:cNvPr id="12460" name="AutoShape 172"/>
          <p:cNvSpPr>
            <a:spLocks/>
          </p:cNvSpPr>
          <p:nvPr/>
        </p:nvSpPr>
        <p:spPr bwMode="auto">
          <a:xfrm>
            <a:off x="7558088" y="1922463"/>
            <a:ext cx="1509712" cy="363529"/>
          </a:xfrm>
          <a:prstGeom prst="accentCallout2">
            <a:avLst>
              <a:gd name="adj1" fmla="val 31167"/>
              <a:gd name="adj2" fmla="val -5046"/>
              <a:gd name="adj3" fmla="val 31167"/>
              <a:gd name="adj4" fmla="val -38907"/>
              <a:gd name="adj5" fmla="val 99565"/>
              <a:gd name="adj6" fmla="val -73185"/>
            </a:avLst>
          </a:prstGeom>
          <a:noFill/>
          <a:ln w="9525">
            <a:solidFill>
              <a:schemeClr val="hlink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eaLnBrk="0" hangingPunct="0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461" name="AutoShape 173"/>
          <p:cNvSpPr>
            <a:spLocks/>
          </p:cNvSpPr>
          <p:nvPr/>
        </p:nvSpPr>
        <p:spPr bwMode="auto">
          <a:xfrm>
            <a:off x="6000760" y="3857628"/>
            <a:ext cx="3143240" cy="407994"/>
          </a:xfrm>
          <a:prstGeom prst="accentCallout2">
            <a:avLst>
              <a:gd name="adj1" fmla="val 92912"/>
              <a:gd name="adj2" fmla="val -32150"/>
              <a:gd name="adj3" fmla="val 272959"/>
              <a:gd name="adj4" fmla="val -10970"/>
              <a:gd name="adj5" fmla="val 426611"/>
              <a:gd name="adj6" fmla="val -6592"/>
            </a:avLst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r" eaLnBrk="0" hangingPunct="0"/>
            <a:r>
              <a:rPr lang="ru-RU" sz="1400" b="1" u="sng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уровень</a:t>
            </a:r>
          </a:p>
          <a:p>
            <a:pPr algn="r" eaLnBrk="0" hangingPunct="0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Городской конкурс театрализованных представлений </a:t>
            </a:r>
          </a:p>
          <a:p>
            <a:pPr algn="r" eaLnBrk="0" hangingPunct="0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творчеству Н.Носова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62" name="AutoShape 174"/>
          <p:cNvSpPr>
            <a:spLocks/>
          </p:cNvSpPr>
          <p:nvPr/>
        </p:nvSpPr>
        <p:spPr bwMode="auto">
          <a:xfrm>
            <a:off x="357158" y="1500174"/>
            <a:ext cx="2571768" cy="928693"/>
          </a:xfrm>
          <a:prstGeom prst="accentCallout2">
            <a:avLst>
              <a:gd name="adj1" fmla="val 43796"/>
              <a:gd name="adj2" fmla="val 104782"/>
              <a:gd name="adj3" fmla="val 43796"/>
              <a:gd name="adj4" fmla="val 114843"/>
              <a:gd name="adj5" fmla="val 118250"/>
              <a:gd name="adj6" fmla="val 125000"/>
            </a:avLst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r" eaLnBrk="0" hangingPunct="0"/>
            <a:r>
              <a:rPr lang="ru-RU" sz="1400" b="1" u="sng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уровень</a:t>
            </a:r>
          </a:p>
          <a:p>
            <a:pPr algn="r" eaLnBrk="0" hangingPunct="0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Эрудит-марафон учащихся (ЭМУ) для учащихся первой ступени обучения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1400" b="1" u="sng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0" hangingPunct="0"/>
            <a:endParaRPr lang="ru-RU" sz="14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463" name="AutoShape 175"/>
          <p:cNvSpPr>
            <a:spLocks/>
          </p:cNvSpPr>
          <p:nvPr/>
        </p:nvSpPr>
        <p:spPr bwMode="auto">
          <a:xfrm>
            <a:off x="0" y="2786058"/>
            <a:ext cx="1928794" cy="857256"/>
          </a:xfrm>
          <a:prstGeom prst="accentCallout2">
            <a:avLst>
              <a:gd name="adj1" fmla="val -1658"/>
              <a:gd name="adj2" fmla="val 113417"/>
              <a:gd name="adj3" fmla="val 36437"/>
              <a:gd name="adj4" fmla="val 127561"/>
              <a:gd name="adj5" fmla="val 31532"/>
              <a:gd name="adj6" fmla="val 147669"/>
            </a:avLst>
          </a:prstGeom>
          <a:noFill/>
          <a:ln w="9525">
            <a:solidFill>
              <a:schemeClr val="accent2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r" eaLnBrk="0" hangingPunct="0"/>
            <a:r>
              <a:rPr lang="ru-RU" sz="1400" b="1" u="sng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Окружной уровень</a:t>
            </a:r>
          </a:p>
          <a:p>
            <a:pPr algn="r" eaLnBrk="0" hangingPunct="0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юных инспекторов дорожного движения «Безопасное колесо»</a:t>
            </a:r>
            <a:endParaRPr lang="ru-RU" sz="1400" b="1" u="sng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64" name="AutoShape 176"/>
          <p:cNvSpPr>
            <a:spLocks/>
          </p:cNvSpPr>
          <p:nvPr/>
        </p:nvSpPr>
        <p:spPr bwMode="auto">
          <a:xfrm>
            <a:off x="428596" y="5286388"/>
            <a:ext cx="2000264" cy="642941"/>
          </a:xfrm>
          <a:prstGeom prst="accentCallout2">
            <a:avLst>
              <a:gd name="adj1" fmla="val 28301"/>
              <a:gd name="adj2" fmla="val 113786"/>
              <a:gd name="adj3" fmla="val 129888"/>
              <a:gd name="adj4" fmla="val 138638"/>
              <a:gd name="adj5" fmla="val 104340"/>
              <a:gd name="adj6" fmla="val 150466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eaLnBrk="0" hangingPunct="0"/>
            <a:r>
              <a:rPr lang="ru-RU" sz="1400" b="1" u="sng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Районный уровень</a:t>
            </a:r>
          </a:p>
          <a:p>
            <a:pPr algn="r" eaLnBrk="0" hangingPunct="0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«Поможем зимующим птицам», проводимая Центром детского туризма и краеведения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4572000" y="128586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ru-RU" sz="1400" b="1" u="sng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Районный (зональный) уровень</a:t>
            </a:r>
          </a:p>
          <a:p>
            <a:pPr algn="r" eaLnBrk="0" hangingPunct="0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Интеллектуальный </a:t>
            </a:r>
          </a:p>
          <a:p>
            <a:pPr algn="r" eaLnBrk="0" hangingPunct="0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марафон учащихся </a:t>
            </a:r>
          </a:p>
          <a:p>
            <a:pPr algn="r" eaLnBrk="0" hangingPunct="0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первой ступени         обучения</a:t>
            </a:r>
          </a:p>
          <a:p>
            <a:pPr algn="r" eaLnBrk="0" hangingPunct="0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2010, 2011 год</a:t>
            </a:r>
          </a:p>
          <a:p>
            <a:pPr algn="r" eaLnBrk="0" hangingPunct="0"/>
            <a:r>
              <a:rPr lang="ru-RU" sz="1200" b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79" name="Прямоугольник 178"/>
          <p:cNvSpPr/>
          <p:nvPr/>
        </p:nvSpPr>
        <p:spPr>
          <a:xfrm>
            <a:off x="357158" y="142852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   работы - достижения учащихся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6" name="Волна 185"/>
          <p:cNvSpPr/>
          <p:nvPr/>
        </p:nvSpPr>
        <p:spPr bwMode="auto">
          <a:xfrm>
            <a:off x="4572000" y="5500702"/>
            <a:ext cx="1271590" cy="914400"/>
          </a:xfrm>
          <a:prstGeom prst="wav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Успешный ученик</a:t>
            </a:r>
            <a:endParaRPr lang="ru-RU" sz="14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Documents and Settings\дима\Мои документы\МАМИНЫ документы\Мои рисунки\мои рисунки аттестация\мои рисунки аттестация 0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80744"/>
            <a:ext cx="2404012" cy="267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Rectangle 1"/>
          <p:cNvSpPr>
            <a:spLocks noGrp="1" noChangeArrowheads="1"/>
          </p:cNvSpPr>
          <p:nvPr>
            <p:ph type="title"/>
          </p:nvPr>
        </p:nvSpPr>
        <p:spPr>
          <a:xfrm>
            <a:off x="142844" y="-142899"/>
            <a:ext cx="8510117" cy="1000132"/>
          </a:xfrm>
        </p:spPr>
        <p:txBody>
          <a:bodyPr tIns="35203"/>
          <a:lstStyle/>
          <a:p>
            <a:pPr algn="l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Воспитательная система класса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«Р</a:t>
            </a:r>
            <a:r>
              <a:rPr lang="ru-RU" sz="2800" b="1" dirty="0" smtClean="0">
                <a:solidFill>
                  <a:srgbClr val="262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</a:t>
            </a:r>
            <a:r>
              <a:rPr lang="ru-RU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А»</a:t>
            </a:r>
            <a:endParaRPr lang="ru-RU" sz="2800" dirty="0" smtClean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4" name="Picture 2" descr="C:\Documents and Settings\дима\Мои документы\МАМИНЫ документы\анимашки и открытки\анимашки картинки от вали\Рисунок4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4657"/>
            <a:ext cx="5572800" cy="507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7158" y="642918"/>
            <a:ext cx="8228160" cy="5444439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endParaRPr lang="ru-RU" sz="2400" b="1" i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Times New Roman" pitchFamily="18" charset="0"/>
              <a:buNone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Девиз:</a:t>
            </a:r>
            <a:r>
              <a:rPr lang="ru-RU" i="1" dirty="0" smtClean="0"/>
              <a:t>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Будем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стремиться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Times New Roman" pitchFamily="18" charset="0"/>
              <a:buNone/>
            </a:pP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</a:t>
            </a:r>
            <a:r>
              <a:rPr lang="ru-RU" sz="2400" b="1" i="1" dirty="0" smtClean="0">
                <a:solidFill>
                  <a:srgbClr val="262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РАДУГА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ввысь.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buFont typeface="Times New Roman" pitchFamily="18" charset="0"/>
              <a:buNone/>
            </a:pP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</a:t>
            </a:r>
            <a:r>
              <a:rPr lang="ru-RU" sz="2400" b="1" i="1" dirty="0" smtClean="0">
                <a:solidFill>
                  <a:srgbClr val="1BE57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Бы</a:t>
            </a:r>
            <a:r>
              <a:rPr lang="ru-RU" sz="2400" b="1" i="1" dirty="0" smtClean="0">
                <a:solidFill>
                  <a:srgbClr val="47FFD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ть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8585E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мн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ог</a:t>
            </a:r>
            <a:r>
              <a:rPr lang="ru-RU" sz="24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оцв</a:t>
            </a:r>
            <a:r>
              <a:rPr lang="ru-RU" sz="2400" b="1" i="1" dirty="0" smtClean="0">
                <a:solidFill>
                  <a:srgbClr val="D9C02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ет</a:t>
            </a:r>
            <a:r>
              <a:rPr lang="ru-RU" sz="2400" b="1" i="1" dirty="0" smtClean="0">
                <a:solidFill>
                  <a:srgbClr val="3AC66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ным</a:t>
            </a:r>
          </a:p>
          <a:p>
            <a:pPr algn="ctr">
              <a:buFont typeface="Times New Roman" pitchFamily="18" charset="0"/>
              <a:buNone/>
            </a:pPr>
            <a:r>
              <a:rPr lang="ru-RU" sz="24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ярким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стремись!»</a:t>
            </a:r>
            <a:endParaRPr lang="ru-RU" sz="2400" b="1" dirty="0" smtClean="0">
              <a:solidFill>
                <a:srgbClr val="0066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2" descr="C:\Documents and Settings\дима\Рабочий стол\фотографии новые\фото из фотоаппарата 1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1231" y="4338000"/>
            <a:ext cx="2842769" cy="25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дима\Мои документы\МАМИНЫ документы\воспитательная работа\фото 4 класс\DSC0385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0"/>
            <a:ext cx="2160000" cy="28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3">
      <a:dk1>
        <a:srgbClr val="FFFF00"/>
      </a:dk1>
      <a:lt1>
        <a:srgbClr val="FFF654"/>
      </a:lt1>
      <a:dk2>
        <a:srgbClr val="A9A100"/>
      </a:dk2>
      <a:lt2>
        <a:srgbClr val="A9A100"/>
      </a:lt2>
      <a:accent1>
        <a:srgbClr val="0F6FC6"/>
      </a:accent1>
      <a:accent2>
        <a:srgbClr val="009DD9"/>
      </a:accent2>
      <a:accent3>
        <a:srgbClr val="5DF0F6"/>
      </a:accent3>
      <a:accent4>
        <a:srgbClr val="10CF9B"/>
      </a:accent4>
      <a:accent5>
        <a:srgbClr val="7CCA62"/>
      </a:accent5>
      <a:accent6>
        <a:srgbClr val="A5C249"/>
      </a:accent6>
      <a:hlink>
        <a:srgbClr val="FFF654"/>
      </a:hlink>
      <a:folHlink>
        <a:srgbClr val="85DFD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839</Words>
  <Application>Microsoft Office PowerPoint</Application>
  <PresentationFormat>Экран (4:3)</PresentationFormat>
  <Paragraphs>182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Курсы повышения квалификации </vt:lpstr>
      <vt:lpstr>Основные направления деятельности </vt:lpstr>
      <vt:lpstr> Успеваемость и качество знаний               </vt:lpstr>
      <vt:lpstr>Презентация PowerPoint</vt:lpstr>
      <vt:lpstr>Презентация PowerPoint</vt:lpstr>
      <vt:lpstr>Воспитательная система класса «РАДУГА»</vt:lpstr>
      <vt:lpstr>Презентация PowerPoint</vt:lpstr>
      <vt:lpstr>Показатели владения современными технологиями</vt:lpstr>
      <vt:lpstr>Презентация PowerPoint</vt:lpstr>
      <vt:lpstr>Презентация PowerPoint</vt:lpstr>
      <vt:lpstr> 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Татьяна</cp:lastModifiedBy>
  <cp:revision>79</cp:revision>
  <dcterms:modified xsi:type="dcterms:W3CDTF">2014-03-06T14:30:04Z</dcterms:modified>
</cp:coreProperties>
</file>