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2" r:id="rId4"/>
    <p:sldId id="256" r:id="rId5"/>
    <p:sldId id="263" r:id="rId6"/>
    <p:sldId id="273" r:id="rId7"/>
    <p:sldId id="272" r:id="rId8"/>
    <p:sldId id="261" r:id="rId9"/>
    <p:sldId id="264" r:id="rId10"/>
    <p:sldId id="265" r:id="rId11"/>
    <p:sldId id="274" r:id="rId12"/>
    <p:sldId id="27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1008B8"/>
    <a:srgbClr val="0000FF"/>
    <a:srgbClr val="FFF8EB"/>
    <a:srgbClr val="000000"/>
    <a:srgbClr val="EC9CDD"/>
    <a:srgbClr val="660033"/>
    <a:srgbClr val="FF9999"/>
    <a:srgbClr val="FF3399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50" autoAdjust="0"/>
    <p:restoredTop sz="94660"/>
  </p:normalViewPr>
  <p:slideViewPr>
    <p:cSldViewPr>
      <p:cViewPr>
        <p:scale>
          <a:sx n="86" d="100"/>
          <a:sy n="86" d="100"/>
        </p:scale>
        <p:origin x="-858" y="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E1BB6-2108-4FF4-91CE-7607D083500B}" type="datetimeFigureOut">
              <a:rPr lang="ru-RU"/>
              <a:pPr>
                <a:defRPr/>
              </a:pPr>
              <a:t>09.01.2015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AEFFE-EEB6-4D64-9358-24FC490444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39A21-F231-41E3-85B8-91D977E53BED}" type="datetimeFigureOut">
              <a:rPr lang="ru-RU"/>
              <a:pPr>
                <a:defRPr/>
              </a:pPr>
              <a:t>09.01.2015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901A8-5AF8-49A2-AEA3-04528A5623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DA8F7-C057-4FC2-B422-3179A5B560A8}" type="datetimeFigureOut">
              <a:rPr lang="ru-RU"/>
              <a:pPr>
                <a:defRPr/>
              </a:pPr>
              <a:t>09.01.2015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D53D5-C62D-4CC3-A502-805CC24875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C550B-FD61-4904-ABC2-A71DC00C6A58}" type="datetimeFigureOut">
              <a:rPr lang="ru-RU"/>
              <a:pPr>
                <a:defRPr/>
              </a:pPr>
              <a:t>09.01.2015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905D3-9E3C-4E88-9CF5-7700768A5E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E75BE-A88F-4474-8879-0820F089C7D6}" type="datetimeFigureOut">
              <a:rPr lang="ru-RU"/>
              <a:pPr>
                <a:defRPr/>
              </a:pPr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B7533-E039-4232-BC97-ECDABB4E90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147FE-17F0-41A3-A206-9B99339C3E9B}" type="datetimeFigureOut">
              <a:rPr lang="ru-RU"/>
              <a:pPr>
                <a:defRPr/>
              </a:pPr>
              <a:t>09.01.2015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8C726-9937-4CB2-B186-301407592B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6A8B3-CB0D-4D58-8D96-87B58A24E56F}" type="datetimeFigureOut">
              <a:rPr lang="ru-RU"/>
              <a:pPr>
                <a:defRPr/>
              </a:pPr>
              <a:t>09.01.2015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06C0E-609A-4393-AE9B-074B9684C9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B537E-E00A-467F-93D9-D333736564EB}" type="datetimeFigureOut">
              <a:rPr lang="ru-RU"/>
              <a:pPr>
                <a:defRPr/>
              </a:pPr>
              <a:t>09.01.2015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ED270-6146-4AE1-B12C-600E0F6FEB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854E1-DE7D-4AF0-BCE4-7F8CB7140ECD}" type="datetimeFigureOut">
              <a:rPr lang="ru-RU"/>
              <a:pPr>
                <a:defRPr/>
              </a:pPr>
              <a:t>09.01.2015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632C0-0CDE-4B4F-8987-D71D4D49F9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0EEF8-F7B0-40DE-8935-9847F9E0A9A5}" type="datetimeFigureOut">
              <a:rPr lang="ru-RU"/>
              <a:pPr>
                <a:defRPr/>
              </a:pPr>
              <a:t>09.01.2015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9C08B-B556-4A8B-835F-14689AFB4D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827A4-B5C2-4A31-8D87-915E0DA1D533}" type="datetimeFigureOut">
              <a:rPr lang="ru-RU"/>
              <a:pPr>
                <a:defRPr/>
              </a:pPr>
              <a:t>09.01.2015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41353-8A34-45E6-8D51-9F81E8B6DE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872F9B-F409-44D1-A721-FC17E704BC42}" type="datetimeFigureOut">
              <a:rPr lang="ru-RU"/>
              <a:pPr>
                <a:defRPr/>
              </a:pPr>
              <a:t>09.01.2015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F488DB-34D3-485A-ACA5-DE1B1125CB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DE6C36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DE6C36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F9B63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Relationship Id="rId9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928802"/>
            <a:ext cx="8105802" cy="785813"/>
          </a:xfrm>
          <a:ln w="15875" cmpd="thinThick"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6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Проект – </a:t>
            </a:r>
            <a:br>
              <a:rPr lang="ru-RU" sz="6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660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как мотивация </a:t>
            </a:r>
            <a:br>
              <a:rPr lang="ru-RU" sz="660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660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 </a:t>
            </a:r>
            <a:r>
              <a:rPr lang="ru-RU" sz="6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познанию.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5715008" y="4643446"/>
            <a:ext cx="271464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1008B8"/>
                </a:solidFill>
              </a:rPr>
              <a:t>Учитель-логопед </a:t>
            </a:r>
          </a:p>
          <a:p>
            <a:r>
              <a:rPr lang="ru-RU" sz="2000" b="1" dirty="0" err="1" smtClean="0">
                <a:solidFill>
                  <a:srgbClr val="1008B8"/>
                </a:solidFill>
              </a:rPr>
              <a:t>Теленченко</a:t>
            </a:r>
            <a:r>
              <a:rPr lang="ru-RU" sz="2000" b="1" dirty="0" smtClean="0">
                <a:solidFill>
                  <a:srgbClr val="1008B8"/>
                </a:solidFill>
              </a:rPr>
              <a:t> </a:t>
            </a:r>
            <a:r>
              <a:rPr lang="ru-RU" sz="2000" b="1" dirty="0">
                <a:solidFill>
                  <a:srgbClr val="1008B8"/>
                </a:solidFill>
              </a:rPr>
              <a:t>Т.А.</a:t>
            </a:r>
          </a:p>
          <a:p>
            <a:pPr algn="ctr"/>
            <a:r>
              <a:rPr lang="ru-RU" sz="2000" b="1" dirty="0">
                <a:solidFill>
                  <a:srgbClr val="1008B8"/>
                </a:solidFill>
              </a:rPr>
              <a:t>МАДОУ №7 </a:t>
            </a:r>
          </a:p>
          <a:p>
            <a:pPr algn="ctr"/>
            <a:r>
              <a:rPr lang="ru-RU" sz="2000" b="1" dirty="0">
                <a:solidFill>
                  <a:srgbClr val="1008B8"/>
                </a:solidFill>
              </a:rPr>
              <a:t>г. Троицк</a:t>
            </a:r>
          </a:p>
        </p:txBody>
      </p:sp>
      <p:pic>
        <p:nvPicPr>
          <p:cNvPr id="1029" name="Picture 5" descr="C:\Users\татьяна\Pictures\Картинки\partn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214686"/>
            <a:ext cx="3297138" cy="27860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851775" cy="785812"/>
          </a:xfrm>
        </p:spPr>
        <p:txBody>
          <a:bodyPr>
            <a:norm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Оптимальные условия для проектной экспериментально –</a:t>
            </a:r>
            <a:r>
              <a:rPr lang="ru-RU" sz="2000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исследовательской деятельности детей</a:t>
            </a:r>
            <a:endParaRPr lang="ru-RU" sz="2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85720" y="773653"/>
            <a:ext cx="864399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Поддержание повышенного интереса детей к образовательной деятельности, наполняя 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ее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опытами, экспериментами, исследованиями, наблюдениями.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2. Создание в группе благоприятного микроклимата, где приветствуется и поощряется интерес к обследованию, наблюдению, самостоятельному экспериментированию.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3. Создание в группе и в саду комфортных и методически грамотных условий для детского экспериментирования на занятиях и в самостоятельной творческой деятельности детей.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4. Создание в группах уголков, зон для экспериментирования, где дети могли бы повторить проделанные вместе с взрослыми опыты самостоятельно в свободное время.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5. Использование «Уголка природы» и «Огорода на окне» для долгосрочных наблюдений и опытов с растениями.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6. Предварительное тестирование детей для выявления их интересов к исследованиям и экспериментированию с определенными объектами, о чем они хотят узнать, что исследовать, и помочь им реализовать их планы.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7. Научить ребенка ставить вопросы и составлять план проектной исследовательской работы, делать зарисовки, схемы, знаки в процессе экспериментальной  деятельности.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8. Научить ребенка наблюдать, замечать изменения, сопоставлять результаты, сравнивать, анализировать, делать выводы и обобщения.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9. Разработка методов стимулирования и поощрения детей – активных исследователей.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10. Привлечение родителей к исследовательским детским проектам. Проведение консультаций по созданию условий для экспериментирования в домашних условиях.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286808" cy="428646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Критерии эффективности детской проектной деятельности</a:t>
            </a:r>
            <a:endParaRPr lang="ru-RU" sz="2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28596" y="1225927"/>
            <a:ext cx="821537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Самостоятельность и добровольность участия в исследовательской деятельности.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Системность и учет возрастных особенностей ребенка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Взаимодействие со взрослыми.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Важно, чтобы рядом находились взрослые, которые достаточно деликатны, чтобы ребенка-исследователя не ломать, не навязывать ему свое видение мира, не подменять своими действиями. Ребенок может ошибиться, но это будет его ошибка, его опыт. Методом проб и ошибок человек познает мир и приходит к правильным выводам. Пусть это будет маленький результат, но это результат, к которому ребенок пришел сам, самостоятельно (конечно же,  под умелым ненавязчивым руководством педагога или родителя).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Презентация и оценка деятельности ребенка. 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Результаты исследовательской работы важно оценить для того, чтобы поднять самооценку в глазах самого ребенка и в кругу сверстников. Обязательно нужно организовать итоговую презентацию исследовательской деятельности, и тем самым создать условия для опосредованного обучения сверстников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0" y="692696"/>
            <a:ext cx="3888432" cy="2304256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Спасибо </a:t>
            </a:r>
            <a:br>
              <a:rPr lang="ru-RU" sz="5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ru-RU" sz="5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за </a:t>
            </a:r>
            <a:br>
              <a:rPr lang="ru-RU" sz="5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ru-RU" sz="5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внимание</a:t>
            </a:r>
            <a:endParaRPr lang="ru-RU" sz="5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26" name="Picture 2" descr="http://gif-and-jpeg.ru/d/63344-1/mult378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1988839"/>
            <a:ext cx="2749248" cy="3349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448757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4071938" cy="1414510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0" indent="228600" algn="l"/>
            <a:r>
              <a:rPr lang="ru-RU" sz="1800" i="1" dirty="0" smtClean="0"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Знание только тогда знание, </a:t>
            </a:r>
            <a:br>
              <a:rPr lang="ru-RU" sz="1800" i="1" dirty="0" smtClean="0"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800" i="1" dirty="0" smtClean="0"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когда оно приобретено усилием</a:t>
            </a:r>
            <a:br>
              <a:rPr lang="ru-RU" sz="1800" i="1" dirty="0" smtClean="0"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800" i="1" dirty="0" smtClean="0"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мысли, а не памятью.</a:t>
            </a:r>
            <a:br>
              <a:rPr lang="ru-RU" sz="1800" i="1" dirty="0" smtClean="0"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800" i="1" dirty="0" smtClean="0"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</a:t>
            </a:r>
            <a:r>
              <a:rPr lang="ru-RU" sz="1400" b="0" i="1" dirty="0" smtClean="0"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Л.Н. Толстой</a:t>
            </a:r>
            <a:endParaRPr lang="ru-RU" sz="1400" b="0" dirty="0"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9288" name="Rectangle 72"/>
          <p:cNvSpPr>
            <a:spLocks noChangeArrowheads="1"/>
          </p:cNvSpPr>
          <p:nvPr/>
        </p:nvSpPr>
        <p:spPr bwMode="auto">
          <a:xfrm>
            <a:off x="285720" y="1714488"/>
            <a:ext cx="2786082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Познание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деятельность, результатом которой получается знание явлений внешнего и внутреннего мира в их сосуществовании и закономерной последовательности. 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2928926" y="1785926"/>
            <a:ext cx="278608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 eaLnBrk="0" hangingPunct="0"/>
            <a:r>
              <a:rPr lang="ru-RU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lang="ru-RU" b="1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Мотивация</a:t>
            </a:r>
            <a:r>
              <a:rPr lang="ru-RU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indent="228600" eaLnBrk="0" hangingPunct="0"/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(лат. </a:t>
            </a:r>
            <a:r>
              <a:rPr lang="ru-RU" sz="16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motivatio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</a:p>
          <a:p>
            <a:pPr lvl="0" indent="228600" eaLnBrk="0" hangingPunct="0"/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 система внутренних факторов, вызывающих и направляющих ориентированное на достижение цели поведение человека.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5857884" y="1714488"/>
            <a:ext cx="2714644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Мотив </a:t>
            </a:r>
          </a:p>
          <a:p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 внутреннее побуждение личности к тому или иному виду активности (деятельность, общение, поведение), связанное с удовлетворением определенной потребности. </a:t>
            </a:r>
            <a:endParaRPr lang="ru-RU" sz="1600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285720" y="4357694"/>
            <a:ext cx="8643998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9875"/>
            <a:r>
              <a:rPr lang="ru-RU" sz="2000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Проектная деятельность 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– это осознанная, рефлексируемая добыча новых знаний, в ней проявляются творческие способности, которые, в свою очередь, успешно развиваются в ходе самостоятельного поиска. Ее можно представить как:</a:t>
            </a:r>
          </a:p>
          <a:p>
            <a:pPr lvl="0" indent="269875" eaLnBrk="0" hangingPunct="0"/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 способ организации педагогического процесса, основанный на взаимодействии    </a:t>
            </a:r>
          </a:p>
          <a:p>
            <a:pPr lvl="0" indent="269875" eaLnBrk="0" hangingPunct="0"/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педагога и воспитанника;</a:t>
            </a:r>
          </a:p>
          <a:p>
            <a:pPr lvl="0" indent="269875" eaLnBrk="0" hangingPunct="0"/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 способ взаимодействия с окружающей средой;</a:t>
            </a:r>
          </a:p>
          <a:p>
            <a:pPr lvl="0" indent="269875" eaLnBrk="0" hangingPunct="0"/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 поэтапная практическая деятельность по достижению поставленной цели.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Заголовок 1"/>
          <p:cNvSpPr txBox="1">
            <a:spLocks/>
          </p:cNvSpPr>
          <p:nvPr/>
        </p:nvSpPr>
        <p:spPr bwMode="auto">
          <a:xfrm>
            <a:off x="5000628" y="214290"/>
            <a:ext cx="3786214" cy="141451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18288" bIns="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lvl="0"/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Пословица </a:t>
            </a: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</a:p>
          <a:p>
            <a:pPr lvl="0"/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“Расскажи – и я забуду, </a:t>
            </a:r>
          </a:p>
          <a:p>
            <a:pPr lvl="0" eaLnBrk="0" hangingPunct="0"/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покажи – и я запомню, </a:t>
            </a:r>
          </a:p>
          <a:p>
            <a:pPr lvl="0" eaLnBrk="0" hangingPunct="0"/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дай попробовать и я </a:t>
            </a: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пойму</a:t>
            </a:r>
          </a:p>
          <a:p>
            <a:pPr lvl="0" eaLnBrk="0" hangingPunct="0"/>
            <a:endParaRPr kumimoji="0" lang="ru-RU" sz="800" b="0" i="1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285728"/>
            <a:ext cx="6572296" cy="785812"/>
          </a:xfrm>
        </p:spPr>
        <p:txBody>
          <a:bodyPr>
            <a:norm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Проектная деятельность</a:t>
            </a:r>
            <a:endParaRPr lang="ru-RU" sz="36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500034" y="2071678"/>
            <a:ext cx="2286016" cy="20002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000" tIns="46800" rIns="1800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Arial" pitchFamily="34" charset="0"/>
              </a:rPr>
              <a:t>Образовательная деятельность с включением проблемных ситуаций, детского экспериментирования и т.д.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3428992" y="1571612"/>
            <a:ext cx="2643206" cy="9715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Интеграция образовательных областей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76" name="Rectangle 32"/>
          <p:cNvSpPr>
            <a:spLocks noChangeArrowheads="1"/>
          </p:cNvSpPr>
          <p:nvPr/>
        </p:nvSpPr>
        <p:spPr bwMode="auto">
          <a:xfrm>
            <a:off x="6643702" y="2071678"/>
            <a:ext cx="2000264" cy="1857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Комплексная блочно-тематическая образовательная деятельность</a:t>
            </a:r>
          </a:p>
          <a:p>
            <a:pPr lvl="0"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 flipH="1">
            <a:off x="3643306" y="2571744"/>
            <a:ext cx="428628" cy="50006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>
            <a:off x="5286380" y="2571744"/>
            <a:ext cx="500066" cy="50006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79" name="Line 35"/>
          <p:cNvSpPr>
            <a:spLocks noChangeShapeType="1"/>
          </p:cNvSpPr>
          <p:nvPr/>
        </p:nvSpPr>
        <p:spPr bwMode="auto">
          <a:xfrm>
            <a:off x="6143636" y="1285860"/>
            <a:ext cx="1071570" cy="71438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80" name="Line 36"/>
          <p:cNvSpPr>
            <a:spLocks noChangeShapeType="1"/>
          </p:cNvSpPr>
          <p:nvPr/>
        </p:nvSpPr>
        <p:spPr bwMode="auto">
          <a:xfrm flipH="1">
            <a:off x="2214546" y="1214422"/>
            <a:ext cx="1038228" cy="78581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81" name="Rectangle 37"/>
          <p:cNvSpPr>
            <a:spLocks noChangeArrowheads="1"/>
          </p:cNvSpPr>
          <p:nvPr/>
        </p:nvSpPr>
        <p:spPr bwMode="auto">
          <a:xfrm>
            <a:off x="3286116" y="3143248"/>
            <a:ext cx="1143008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cs typeface="Arial" pitchFamily="34" charset="0"/>
              </a:rPr>
              <a:t>частичная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82" name="Rectangle 38"/>
          <p:cNvSpPr>
            <a:spLocks noChangeArrowheads="1"/>
          </p:cNvSpPr>
          <p:nvPr/>
        </p:nvSpPr>
        <p:spPr bwMode="auto">
          <a:xfrm>
            <a:off x="5072066" y="3143248"/>
            <a:ext cx="10287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cs typeface="Arial" pitchFamily="34" charset="0"/>
              </a:rPr>
              <a:t>полная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83" name="Rectangle 39"/>
          <p:cNvSpPr>
            <a:spLocks noChangeArrowheads="1"/>
          </p:cNvSpPr>
          <p:nvPr/>
        </p:nvSpPr>
        <p:spPr bwMode="auto">
          <a:xfrm>
            <a:off x="2928926" y="3929066"/>
            <a:ext cx="1643074" cy="17145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одно из направлений программы интегрируется с другим</a:t>
            </a:r>
          </a:p>
        </p:txBody>
      </p:sp>
      <p:sp>
        <p:nvSpPr>
          <p:cNvPr id="6184" name="Rectangle 40"/>
          <p:cNvSpPr>
            <a:spLocks noChangeArrowheads="1"/>
          </p:cNvSpPr>
          <p:nvPr/>
        </p:nvSpPr>
        <p:spPr bwMode="auto">
          <a:xfrm>
            <a:off x="4857752" y="3929066"/>
            <a:ext cx="1643074" cy="17145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Aft>
                <a:spcPts val="1000"/>
              </a:spcAft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один из разделов интегрируется со всеми разделами программы</a:t>
            </a:r>
          </a:p>
        </p:txBody>
      </p:sp>
      <p:sp>
        <p:nvSpPr>
          <p:cNvPr id="6185" name="Line 41"/>
          <p:cNvSpPr>
            <a:spLocks noChangeShapeType="1"/>
          </p:cNvSpPr>
          <p:nvPr/>
        </p:nvSpPr>
        <p:spPr bwMode="auto">
          <a:xfrm>
            <a:off x="3786182" y="3500438"/>
            <a:ext cx="0" cy="44291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86" name="Line 42"/>
          <p:cNvSpPr>
            <a:spLocks noChangeShapeType="1"/>
          </p:cNvSpPr>
          <p:nvPr/>
        </p:nvSpPr>
        <p:spPr bwMode="auto">
          <a:xfrm>
            <a:off x="5572132" y="3500438"/>
            <a:ext cx="0" cy="42862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" name="Line 35"/>
          <p:cNvSpPr>
            <a:spLocks noChangeShapeType="1"/>
          </p:cNvSpPr>
          <p:nvPr/>
        </p:nvSpPr>
        <p:spPr bwMode="auto">
          <a:xfrm>
            <a:off x="4786314" y="1214422"/>
            <a:ext cx="1" cy="28575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34"/>
          <p:cNvSpPr>
            <a:spLocks noChangeArrowheads="1"/>
          </p:cNvSpPr>
          <p:nvPr/>
        </p:nvSpPr>
        <p:spPr bwMode="auto">
          <a:xfrm>
            <a:off x="0" y="223838"/>
            <a:ext cx="1841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  <a:p>
            <a:endParaRPr lang="ru-RU">
              <a:cs typeface="Arial" charset="0"/>
            </a:endParaRPr>
          </a:p>
          <a:p>
            <a:endParaRPr lang="ru-RU">
              <a:cs typeface="Arial" charset="0"/>
            </a:endParaRPr>
          </a:p>
        </p:txBody>
      </p:sp>
      <p:sp>
        <p:nvSpPr>
          <p:cNvPr id="36" name="Скругленный прямоугольник 35"/>
          <p:cNvSpPr>
            <a:spLocks noChangeArrowheads="1"/>
          </p:cNvSpPr>
          <p:nvPr/>
        </p:nvSpPr>
        <p:spPr bwMode="auto">
          <a:xfrm>
            <a:off x="2143108" y="3571876"/>
            <a:ext cx="5143536" cy="571504"/>
          </a:xfrm>
          <a:prstGeom prst="roundRect">
            <a:avLst>
              <a:gd name="adj" fmla="val 16667"/>
            </a:avLst>
          </a:prstGeom>
          <a:solidFill>
            <a:srgbClr val="EC9CDD"/>
          </a:solidFill>
          <a:ln w="3175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7" name="Скругленный прямоугольник 36"/>
          <p:cNvSpPr>
            <a:spLocks noChangeArrowheads="1"/>
          </p:cNvSpPr>
          <p:nvPr/>
        </p:nvSpPr>
        <p:spPr bwMode="auto">
          <a:xfrm>
            <a:off x="2143108" y="4286256"/>
            <a:ext cx="5143536" cy="571504"/>
          </a:xfrm>
          <a:prstGeom prst="roundRect">
            <a:avLst>
              <a:gd name="adj" fmla="val 16667"/>
            </a:avLst>
          </a:prstGeom>
          <a:solidFill>
            <a:srgbClr val="EC9CDD"/>
          </a:solidFill>
          <a:ln w="3175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 smtClean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Развитие 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познавательных способностей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8" name="Скругленный прямоугольник 37"/>
          <p:cNvSpPr>
            <a:spLocks noChangeArrowheads="1"/>
          </p:cNvSpPr>
          <p:nvPr/>
        </p:nvSpPr>
        <p:spPr bwMode="auto">
          <a:xfrm>
            <a:off x="2143108" y="5143512"/>
            <a:ext cx="5143536" cy="500066"/>
          </a:xfrm>
          <a:prstGeom prst="roundRect">
            <a:avLst>
              <a:gd name="adj" fmla="val 16667"/>
            </a:avLst>
          </a:prstGeom>
          <a:solidFill>
            <a:srgbClr val="EC9CDD"/>
          </a:solidFill>
          <a:ln w="3175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 smtClean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Развитие 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творческого воображения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9" name="Скругленный прямоугольник 38"/>
          <p:cNvSpPr>
            <a:spLocks noChangeArrowheads="1"/>
          </p:cNvSpPr>
          <p:nvPr/>
        </p:nvSpPr>
        <p:spPr bwMode="auto">
          <a:xfrm>
            <a:off x="2143108" y="6000768"/>
            <a:ext cx="5143536" cy="500078"/>
          </a:xfrm>
          <a:prstGeom prst="roundRect">
            <a:avLst>
              <a:gd name="adj" fmla="val 16667"/>
            </a:avLst>
          </a:prstGeom>
          <a:solidFill>
            <a:srgbClr val="EC9CDD"/>
          </a:solidFill>
          <a:ln w="3175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5371" name="TextBox 41"/>
          <p:cNvSpPr txBox="1">
            <a:spLocks noChangeArrowheads="1"/>
          </p:cNvSpPr>
          <p:nvPr/>
        </p:nvSpPr>
        <p:spPr bwMode="auto">
          <a:xfrm>
            <a:off x="2214545" y="3500438"/>
            <a:ext cx="50720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Обеспечение психологического </a:t>
            </a:r>
            <a:endParaRPr lang="ru-RU" b="1" dirty="0" smtClean="0">
              <a:solidFill>
                <a:schemeClr val="bg1"/>
              </a:solidFill>
              <a:ea typeface="Times New Roman" pitchFamily="18" charset="0"/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благополучия </a:t>
            </a:r>
            <a:r>
              <a:rPr lang="ru-RU" b="1" dirty="0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и здоровья </a:t>
            </a:r>
            <a:r>
              <a:rPr lang="ru-RU" b="1" dirty="0" smtClean="0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детей</a:t>
            </a:r>
            <a:endParaRPr lang="ru-RU" dirty="0">
              <a:latin typeface="Constantia" pitchFamily="18" charset="0"/>
              <a:ea typeface="Times New Roman" pitchFamily="18" charset="0"/>
              <a:cs typeface="Arial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259140" y="714356"/>
            <a:ext cx="48731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B050"/>
                </a:solidFill>
              </a:rPr>
              <a:t>Цель проектной деятельности</a:t>
            </a:r>
            <a:endParaRPr lang="ru-RU" sz="24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5373" name="TextBox 47"/>
          <p:cNvSpPr txBox="1">
            <a:spLocks noChangeArrowheads="1"/>
          </p:cNvSpPr>
          <p:nvPr/>
        </p:nvSpPr>
        <p:spPr bwMode="auto">
          <a:xfrm>
            <a:off x="2357422" y="6072206"/>
            <a:ext cx="46434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Развитие коммуникативных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навыков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500166" y="3000372"/>
            <a:ext cx="66768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Задачи </a:t>
            </a:r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развития проектной деятельности</a:t>
            </a:r>
            <a:endParaRPr lang="ru-RU" sz="24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6" name="Скругленный прямоугольник 15"/>
          <p:cNvSpPr>
            <a:spLocks noChangeArrowheads="1"/>
          </p:cNvSpPr>
          <p:nvPr/>
        </p:nvSpPr>
        <p:spPr bwMode="auto">
          <a:xfrm>
            <a:off x="1500166" y="1285860"/>
            <a:ext cx="6500858" cy="1285884"/>
          </a:xfrm>
          <a:prstGeom prst="roundRect">
            <a:avLst>
              <a:gd name="adj" fmla="val 16667"/>
            </a:avLst>
          </a:prstGeom>
          <a:solidFill>
            <a:srgbClr val="EC9CDD"/>
          </a:solidFill>
          <a:ln w="3175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Становление у детей и взрослых научно-</a:t>
            </a:r>
          </a:p>
          <a:p>
            <a:pPr lvl="0"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познавательного, практически-деятельного,</a:t>
            </a:r>
          </a:p>
          <a:p>
            <a:pPr lvl="0"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эмоционально-нравственного отношения к окружающей действительности.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851775" cy="785812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Особенности планирования </a:t>
            </a:r>
            <a:r>
              <a:rPr lang="ru-RU" sz="2400" b="0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400" b="0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проектной деятельности в дошкольном учреждении</a:t>
            </a:r>
            <a:endParaRPr lang="ru-RU" sz="2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142985"/>
          <a:ext cx="8643997" cy="5602579"/>
        </p:xfrm>
        <a:graphic>
          <a:graphicData uri="http://schemas.openxmlformats.org/drawingml/2006/table">
            <a:tbl>
              <a:tblPr/>
              <a:tblGrid>
                <a:gridCol w="2143140"/>
                <a:gridCol w="3429024"/>
                <a:gridCol w="3071833"/>
              </a:tblGrid>
              <a:tr h="792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Уровни развития  проектной деятельности.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Возрастные особенности.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Алгоритм деятельности взрослых.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96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Подражательно-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исполнительский уровень.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(с 3,5 – 4 до 5 лет)</a:t>
                      </a: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Отсутствие жизненного опыта, недостаточный уровень развития интеллектуально-творческих способностей не позволяет ребенку в полной мере проявить самостоятельность в выборе проблемы и её решении – активная роль принадлежит взрослому. Р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ебенок среднего дошкольного возраста выступает в качестве заказчика проекта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, а его осуществление происходит на подражательно-исполнительском уровне. Как показывает практика, дети с желанием и интересом выполняют задания, предлагаемые взрослым. Этот интерес обусловлен тем, что эти задания удовлетворяют потребностям ребенка, помогают реализовать себя в активной деятельности. Кроме того, ребенка увлекает сам процесс совместной деятельности с взрослым.</a:t>
                      </a: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     Первый шаг –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интригующее начало, определение проблемы, отвечающей потребностям детей.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     Второй шаг –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постановка цели проекта, его мотивация.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   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Третий шаг –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привлечение детей к участию в планировании деятельности и реализации намеченного плана.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     Четвертый шаг –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совместное движение взрослого и детей к результату.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   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Пятый шаг –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совместный анализ выполнения проекта, переживание результата.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   Первые попытки детей самостоятельно решить проблему необходимо замечать и поощрять, например: «Ты быстро придумал!», «Хорошо, что ты вовремя пришел на помощь!». Это помогает ребенку понять, что он делает правильно, а где допускает ошибки.</a:t>
                      </a: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214290"/>
          <a:ext cx="8643997" cy="6286544"/>
        </p:xfrm>
        <a:graphic>
          <a:graphicData uri="http://schemas.openxmlformats.org/drawingml/2006/table">
            <a:tbl>
              <a:tblPr/>
              <a:tblGrid>
                <a:gridCol w="2143140"/>
                <a:gridCol w="3429024"/>
                <a:gridCol w="3071833"/>
              </a:tblGrid>
              <a:tr h="8402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Уровни развития  проектной деятельности.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Возрастные особенности.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Алгоритм деятельности взрослых.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6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Развивающий уровень проектирования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(конец 5 года – 7 лет)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Прежде всего, это опыт общения со сверстниками, опыт совместных переживаний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Это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также опыт разнообразной совместной деятельности, требующей от детей умения согласовывать свои  действия, оказывать друг другу помощь.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Иными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становятся отношения с взрослыми: дошкольник реже обращается к ним с просьбами, активнее организует совместную деятельность со сверстниками. Развиваются самоконтроль и самооценка – дети способны достаточно адекватно оценивать как собственные поступки, так и поступки сверстников.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Дошкольники принимают проблему, уточняют цель, способны выбрать необходимые средства для достижения результата деятельности. Более того, не только проявляют готовность участвовать в проектах, предложенных взрослыми, но и самостоятельно находят проблемы, являющиеся отправной точкой творческих, а также исследовательских, приключенческих, опытно-ориентированных проектов.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     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Первый шаг –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выделение (взрослым или детьми) проблемы, отвечающей потребностям детей или обеих сторон.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     Второй шаг –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совместное определение цели проекта, мотива предстоящей деятельности, прогнозирование результата.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   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Третий шаг –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планирование деятельности детьми при незначительной помощи взрослого; определение средств реализации проекта.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   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Четвертый шаг –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выполнение детьми проекта; дифференцированная помощь взрослого.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   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Пятый шаг –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обсуждение результата: хода работы, действий каждого, выяснение причин успехов и неудач.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    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Шестой шаг –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совместное определение перспективы развития проекта.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 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357166"/>
          <a:ext cx="8643997" cy="6286544"/>
        </p:xfrm>
        <a:graphic>
          <a:graphicData uri="http://schemas.openxmlformats.org/drawingml/2006/table">
            <a:tbl>
              <a:tblPr/>
              <a:tblGrid>
                <a:gridCol w="2143140"/>
                <a:gridCol w="3429024"/>
                <a:gridCol w="3071833"/>
              </a:tblGrid>
              <a:tr h="870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Уровни развития  проектной деятельности.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Возрастные особенности.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Алгоритм деятельности взрослых.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60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Творческий.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(на завершении дошкольного периода)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Данный этап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характеризуется высоким уровнем интереса детей к творческому проектированию, детерминированным их познавательным и личностным развитием. К концу шестого и на седьмом году жизни интенсивно формируются все стороны личности ребенка: нравственная, интеллектуальная, эмоционально-волевая, действенно-практическая. Роль взрослого на этом этапе – развитие и поддержка творческой активности детей, создание условий, позволяющих им самостоятельно определить цели и содержание предстоящей деятельности, выбрать способы работы над проектом и организовать ее.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 Первый шаг –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постановка детей в определенные условия; выделение (взрослым или детьми) проблемы, отвечающей потребностям или детей, или обеих сторон.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Второй шаг –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самостоятельное определение детьми цели проекта, мотива предстоящей деятельности, прогнозирование результата.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Третий шаг –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планирование деятельности детьми (при возможном участии взрослого как партнера); определение средств реализации проекта.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   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Четвертый шаг –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выполнение детьми проекта; решение творческих споров, достижение договоренности;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взаимообучение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, помощь друг другу.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   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Пятый шаг –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обсуждение результата: хода работы, действий каждого, выяснение причин успехов и неудач.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   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Шестой шаг –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определение перспективы развития опыта.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Группа 34"/>
          <p:cNvGrpSpPr/>
          <p:nvPr/>
        </p:nvGrpSpPr>
        <p:grpSpPr>
          <a:xfrm>
            <a:off x="500034" y="357166"/>
            <a:ext cx="8001056" cy="5000660"/>
            <a:chOff x="1214414" y="2714620"/>
            <a:chExt cx="6743700" cy="3771900"/>
          </a:xfrm>
        </p:grpSpPr>
        <p:grpSp>
          <p:nvGrpSpPr>
            <p:cNvPr id="7191" name="Group 23"/>
            <p:cNvGrpSpPr>
              <a:grpSpLocks/>
            </p:cNvGrpSpPr>
            <p:nvPr/>
          </p:nvGrpSpPr>
          <p:grpSpPr bwMode="auto">
            <a:xfrm>
              <a:off x="1214414" y="2714620"/>
              <a:ext cx="6743700" cy="3771900"/>
              <a:chOff x="1067" y="4499"/>
              <a:chExt cx="10620" cy="5941"/>
            </a:xfrm>
          </p:grpSpPr>
          <p:sp>
            <p:nvSpPr>
              <p:cNvPr id="7192" name="Rectangle 24"/>
              <p:cNvSpPr>
                <a:spLocks noChangeArrowheads="1"/>
              </p:cNvSpPr>
              <p:nvPr/>
            </p:nvSpPr>
            <p:spPr bwMode="auto">
              <a:xfrm>
                <a:off x="3947" y="4499"/>
                <a:ext cx="4680" cy="5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Calibri" pitchFamily="34" charset="0"/>
                    <a:cs typeface="Arial" pitchFamily="34" charset="0"/>
                  </a:rPr>
                  <a:t>Этапы разработки проекта</a:t>
                </a:r>
                <a:endPara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93" name="Rectangle 25"/>
              <p:cNvSpPr>
                <a:spLocks noChangeArrowheads="1"/>
              </p:cNvSpPr>
              <p:nvPr/>
            </p:nvSpPr>
            <p:spPr bwMode="auto">
              <a:xfrm>
                <a:off x="1067" y="5580"/>
                <a:ext cx="2340" cy="4860"/>
              </a:xfrm>
              <a:prstGeom prst="rect">
                <a:avLst/>
              </a:prstGeom>
              <a:solidFill>
                <a:srgbClr val="FFFFFF"/>
              </a:solidFill>
              <a:ln w="9525" cmpd="sng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120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b="1" i="1" u="none" strike="noStrike" cap="none" normalizeH="0" baseline="0" dirty="0" err="1" smtClean="0">
                    <a:ln>
                      <a:noFill/>
                    </a:ln>
                    <a:solidFill>
                      <a:srgbClr val="800080"/>
                    </a:solidFill>
                    <a:effectLst/>
                    <a:latin typeface="+mj-lt"/>
                    <a:cs typeface="Arial" pitchFamily="34" charset="0"/>
                  </a:rPr>
                  <a:t>Целеполагание</a:t>
                </a:r>
                <a:endPara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ru-RU" sz="1400" dirty="0" smtClean="0">
                  <a:solidFill>
                    <a:schemeClr val="bg2">
                      <a:lumMod val="75000"/>
                    </a:schemeClr>
                  </a:solidFill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600" b="0" i="0" u="none" strike="noStrike" cap="none" normalizeH="0" baseline="0" dirty="0" smtClean="0">
                    <a:ln>
                      <a:noFill/>
                    </a:ln>
                    <a:solidFill>
                      <a:srgbClr val="1008B8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Педагог выбирает, согласовывая при этом с детьми, наиболее активную и посильную для них задачу на определенный отрезок времени</a:t>
                </a:r>
                <a:endPara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rgbClr val="1008B8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94" name="Rectangle 26"/>
              <p:cNvSpPr>
                <a:spLocks noChangeArrowheads="1"/>
              </p:cNvSpPr>
              <p:nvPr/>
            </p:nvSpPr>
            <p:spPr bwMode="auto">
              <a:xfrm>
                <a:off x="3587" y="5580"/>
                <a:ext cx="3060" cy="48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600" b="1" i="1" u="none" strike="noStrike" cap="none" normalizeH="0" baseline="0" dirty="0" smtClean="0">
                    <a:ln>
                      <a:noFill/>
                    </a:ln>
                    <a:solidFill>
                      <a:srgbClr val="800080"/>
                    </a:solidFill>
                    <a:effectLst/>
                    <a:latin typeface="+mj-lt"/>
                    <a:cs typeface="Arial" pitchFamily="34" charset="0"/>
                  </a:rPr>
                  <a:t>Разработка проекта, план деятельности по достижению цели</a:t>
                </a: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pitchFamily="18" charset="2"/>
                  <a:buChar char="·"/>
                  <a:tabLst/>
                </a:pPr>
                <a:r>
                  <a:rPr kumimoji="0" lang="ru-RU" sz="1600" b="0" i="0" u="none" strike="noStrike" cap="none" normalizeH="0" baseline="0" dirty="0" smtClean="0">
                    <a:ln>
                      <a:noFill/>
                    </a:ln>
                    <a:solidFill>
                      <a:srgbClr val="1008B8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к кому обращаться за помощью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pitchFamily="18" charset="2"/>
                  <a:buChar char="·"/>
                  <a:tabLst/>
                </a:pPr>
                <a:r>
                  <a:rPr kumimoji="0" lang="ru-RU" sz="1600" b="0" i="0" u="none" strike="noStrike" cap="none" normalizeH="0" baseline="0" dirty="0" smtClean="0">
                    <a:ln>
                      <a:noFill/>
                    </a:ln>
                    <a:solidFill>
                      <a:srgbClr val="1008B8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в каких источниках найти информацию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pitchFamily="18" charset="2"/>
                  <a:buChar char="·"/>
                  <a:tabLst/>
                </a:pPr>
                <a:r>
                  <a:rPr kumimoji="0" lang="ru-RU" sz="1600" b="0" i="0" u="none" strike="noStrike" cap="none" normalizeH="0" baseline="0" dirty="0" smtClean="0">
                    <a:ln>
                      <a:noFill/>
                    </a:ln>
                    <a:solidFill>
                      <a:srgbClr val="1008B8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какие предметы использовать (принадлежности, оборудование)</a:t>
                </a: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pitchFamily="18" charset="2"/>
                  <a:buChar char="·"/>
                  <a:tabLst/>
                </a:pPr>
                <a:r>
                  <a:rPr kumimoji="0" lang="ru-RU" sz="1600" b="0" i="0" u="none" strike="noStrike" cap="none" normalizeH="0" baseline="0" dirty="0" smtClean="0">
                    <a:ln>
                      <a:noFill/>
                    </a:ln>
                    <a:solidFill>
                      <a:srgbClr val="1008B8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с какими предметами научиться работать для достижения цели</a:t>
                </a:r>
              </a:p>
            </p:txBody>
          </p:sp>
          <p:sp>
            <p:nvSpPr>
              <p:cNvPr id="7195" name="Rectangle 27"/>
              <p:cNvSpPr>
                <a:spLocks noChangeArrowheads="1"/>
              </p:cNvSpPr>
              <p:nvPr/>
            </p:nvSpPr>
            <p:spPr bwMode="auto">
              <a:xfrm>
                <a:off x="9347" y="5580"/>
                <a:ext cx="2340" cy="48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600" b="1" i="1" u="none" strike="noStrike" cap="none" normalizeH="0" baseline="0" dirty="0" smtClean="0">
                    <a:ln>
                      <a:noFill/>
                    </a:ln>
                    <a:solidFill>
                      <a:srgbClr val="800080"/>
                    </a:solidFill>
                    <a:effectLst/>
                    <a:latin typeface="Calibri" pitchFamily="34" charset="0"/>
                    <a:cs typeface="Arial" pitchFamily="34" charset="0"/>
                  </a:rPr>
                  <a:t>Подведение итогов</a:t>
                </a:r>
                <a:endPara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600" b="0" i="0" u="none" strike="noStrike" cap="none" normalizeH="0" baseline="0" dirty="0" smtClean="0">
                    <a:ln>
                      <a:noFill/>
                    </a:ln>
                    <a:solidFill>
                      <a:srgbClr val="1008B8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Представление результатов деятельности. Определение задач для новых проектов</a:t>
                </a:r>
                <a:endPara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rgbClr val="1008B8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96" name="Rectangle 28"/>
              <p:cNvSpPr>
                <a:spLocks noChangeArrowheads="1"/>
              </p:cNvSpPr>
              <p:nvPr/>
            </p:nvSpPr>
            <p:spPr bwMode="auto">
              <a:xfrm>
                <a:off x="6827" y="5580"/>
                <a:ext cx="2340" cy="48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b="1" i="1" u="none" strike="noStrike" cap="none" normalizeH="0" baseline="0" dirty="0" smtClean="0">
                    <a:ln>
                      <a:noFill/>
                    </a:ln>
                    <a:solidFill>
                      <a:srgbClr val="800080"/>
                    </a:solidFill>
                    <a:effectLst/>
                    <a:latin typeface="Calibri" pitchFamily="34" charset="0"/>
                    <a:cs typeface="Arial" pitchFamily="34" charset="0"/>
                  </a:rPr>
                  <a:t>Выполнение проекта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ru-RU" sz="500" b="0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b="0" i="0" u="none" strike="noStrike" cap="none" normalizeH="0" baseline="0" dirty="0" smtClean="0">
                    <a:ln>
                      <a:noFill/>
                    </a:ln>
                    <a:solidFill>
                      <a:srgbClr val="1008B8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Практическая часть</a:t>
                </a:r>
                <a:endParaRPr kumimoji="0" lang="ru-RU" b="0" i="0" u="none" strike="noStrike" cap="none" normalizeH="0" baseline="0" dirty="0" smtClean="0">
                  <a:ln>
                    <a:noFill/>
                  </a:ln>
                  <a:solidFill>
                    <a:srgbClr val="1008B8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97" name="Line 29"/>
              <p:cNvSpPr>
                <a:spLocks noChangeShapeType="1"/>
              </p:cNvSpPr>
              <p:nvPr/>
            </p:nvSpPr>
            <p:spPr bwMode="auto">
              <a:xfrm>
                <a:off x="2305" y="5174"/>
                <a:ext cx="821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198" name="Line 30"/>
              <p:cNvSpPr>
                <a:spLocks noChangeShapeType="1"/>
              </p:cNvSpPr>
              <p:nvPr/>
            </p:nvSpPr>
            <p:spPr bwMode="auto">
              <a:xfrm>
                <a:off x="5387" y="5040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199" name="Line 31"/>
              <p:cNvSpPr>
                <a:spLocks noChangeShapeType="1"/>
              </p:cNvSpPr>
              <p:nvPr/>
            </p:nvSpPr>
            <p:spPr bwMode="auto">
              <a:xfrm>
                <a:off x="7907" y="5040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3" name="Line 30"/>
            <p:cNvSpPr>
              <a:spLocks noChangeShapeType="1"/>
            </p:cNvSpPr>
            <p:nvPr/>
          </p:nvSpPr>
          <p:spPr bwMode="auto">
            <a:xfrm>
              <a:off x="2000232" y="3143248"/>
              <a:ext cx="0" cy="2143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>
              <a:off x="7215206" y="3143248"/>
              <a:ext cx="0" cy="2143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7200" name="Line 32"/>
          <p:cNvSpPr>
            <a:spLocks noChangeShapeType="1"/>
          </p:cNvSpPr>
          <p:nvPr/>
        </p:nvSpPr>
        <p:spPr bwMode="auto">
          <a:xfrm>
            <a:off x="2428860" y="1928802"/>
            <a:ext cx="228601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" name="Line 32"/>
          <p:cNvSpPr>
            <a:spLocks noChangeShapeType="1"/>
          </p:cNvSpPr>
          <p:nvPr/>
        </p:nvSpPr>
        <p:spPr bwMode="auto">
          <a:xfrm>
            <a:off x="4857752" y="1928802"/>
            <a:ext cx="17145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" name="Line 32"/>
          <p:cNvSpPr>
            <a:spLocks noChangeShapeType="1"/>
          </p:cNvSpPr>
          <p:nvPr/>
        </p:nvSpPr>
        <p:spPr bwMode="auto">
          <a:xfrm>
            <a:off x="500034" y="1928802"/>
            <a:ext cx="17859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" name="Line 32"/>
          <p:cNvSpPr>
            <a:spLocks noChangeShapeType="1"/>
          </p:cNvSpPr>
          <p:nvPr/>
        </p:nvSpPr>
        <p:spPr bwMode="auto">
          <a:xfrm>
            <a:off x="6786578" y="1928802"/>
            <a:ext cx="17145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851775" cy="428628"/>
          </a:xfrm>
        </p:spPr>
        <p:txBody>
          <a:bodyPr>
            <a:noAutofit/>
          </a:bodyPr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00B0F0"/>
                </a:solidFill>
              </a:rPr>
              <a:t>Поэтапный план-схема </a:t>
            </a:r>
            <a:br>
              <a:rPr lang="ru-RU" sz="3600" dirty="0" smtClean="0">
                <a:solidFill>
                  <a:srgbClr val="00B0F0"/>
                </a:solidFill>
              </a:rPr>
            </a:br>
            <a:r>
              <a:rPr lang="ru-RU" sz="3600" dirty="0" smtClean="0">
                <a:solidFill>
                  <a:srgbClr val="00B0F0"/>
                </a:solidFill>
              </a:rPr>
              <a:t>осуществления проекта.</a:t>
            </a:r>
            <a:endParaRPr lang="ru-RU" sz="3600" dirty="0">
              <a:solidFill>
                <a:srgbClr val="00B0F0"/>
              </a:solidFill>
            </a:endParaRP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5" name="Группа 24"/>
          <p:cNvGrpSpPr/>
          <p:nvPr/>
        </p:nvGrpSpPr>
        <p:grpSpPr>
          <a:xfrm>
            <a:off x="1142976" y="1142984"/>
            <a:ext cx="6786610" cy="1776413"/>
            <a:chOff x="1142976" y="2000240"/>
            <a:chExt cx="6786610" cy="1776413"/>
          </a:xfrm>
        </p:grpSpPr>
        <p:grpSp>
          <p:nvGrpSpPr>
            <p:cNvPr id="4097" name="Group 1"/>
            <p:cNvGrpSpPr>
              <a:grpSpLocks/>
            </p:cNvGrpSpPr>
            <p:nvPr/>
          </p:nvGrpSpPr>
          <p:grpSpPr bwMode="auto">
            <a:xfrm>
              <a:off x="1142976" y="2000240"/>
              <a:ext cx="6786610" cy="1776413"/>
              <a:chOff x="2281" y="2835"/>
              <a:chExt cx="6917" cy="2166"/>
            </a:xfrm>
          </p:grpSpPr>
          <p:sp>
            <p:nvSpPr>
              <p:cNvPr id="4098" name="Rectangle 2"/>
              <p:cNvSpPr>
                <a:spLocks noChangeArrowheads="1"/>
              </p:cNvSpPr>
              <p:nvPr/>
            </p:nvSpPr>
            <p:spPr bwMode="auto">
              <a:xfrm>
                <a:off x="2281" y="3135"/>
                <a:ext cx="847" cy="158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99" name="Rectangle 3"/>
              <p:cNvSpPr>
                <a:spLocks noChangeArrowheads="1"/>
              </p:cNvSpPr>
              <p:nvPr/>
            </p:nvSpPr>
            <p:spPr bwMode="auto">
              <a:xfrm>
                <a:off x="3410" y="3113"/>
                <a:ext cx="847" cy="158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0" name="Rectangle 4"/>
              <p:cNvSpPr>
                <a:spLocks noChangeArrowheads="1"/>
              </p:cNvSpPr>
              <p:nvPr/>
            </p:nvSpPr>
            <p:spPr bwMode="auto">
              <a:xfrm>
                <a:off x="4540" y="3113"/>
                <a:ext cx="848" cy="158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5810" y="3113"/>
                <a:ext cx="847" cy="158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2" name="Rectangle 6"/>
              <p:cNvSpPr>
                <a:spLocks noChangeArrowheads="1"/>
              </p:cNvSpPr>
              <p:nvPr/>
            </p:nvSpPr>
            <p:spPr bwMode="auto">
              <a:xfrm>
                <a:off x="7081" y="3113"/>
                <a:ext cx="847" cy="158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3" name="Rectangle 7"/>
              <p:cNvSpPr>
                <a:spLocks noChangeArrowheads="1"/>
              </p:cNvSpPr>
              <p:nvPr/>
            </p:nvSpPr>
            <p:spPr bwMode="auto">
              <a:xfrm>
                <a:off x="8352" y="3113"/>
                <a:ext cx="846" cy="158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4" name="AutoShape 8"/>
              <p:cNvSpPr>
                <a:spLocks noChangeArrowheads="1"/>
              </p:cNvSpPr>
              <p:nvPr/>
            </p:nvSpPr>
            <p:spPr bwMode="auto">
              <a:xfrm>
                <a:off x="2846" y="2835"/>
                <a:ext cx="1129" cy="278"/>
              </a:xfrm>
              <a:prstGeom prst="curvedDownArrow">
                <a:avLst>
                  <a:gd name="adj1" fmla="val 81223"/>
                  <a:gd name="adj2" fmla="val 162446"/>
                  <a:gd name="adj3" fmla="val 41667"/>
                </a:avLst>
              </a:prstGeom>
              <a:solidFill>
                <a:srgbClr val="33CC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5" name="AutoShape 9"/>
              <p:cNvSpPr>
                <a:spLocks noChangeArrowheads="1"/>
              </p:cNvSpPr>
              <p:nvPr/>
            </p:nvSpPr>
            <p:spPr bwMode="auto">
              <a:xfrm>
                <a:off x="5105" y="2835"/>
                <a:ext cx="1130" cy="279"/>
              </a:xfrm>
              <a:prstGeom prst="curvedDownArrow">
                <a:avLst>
                  <a:gd name="adj1" fmla="val 81004"/>
                  <a:gd name="adj2" fmla="val 162007"/>
                  <a:gd name="adj3" fmla="val 41667"/>
                </a:avLst>
              </a:prstGeom>
              <a:solidFill>
                <a:srgbClr val="33CC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6" name="AutoShape 10"/>
              <p:cNvSpPr>
                <a:spLocks noChangeArrowheads="1"/>
              </p:cNvSpPr>
              <p:nvPr/>
            </p:nvSpPr>
            <p:spPr bwMode="auto">
              <a:xfrm>
                <a:off x="7646" y="2835"/>
                <a:ext cx="1130" cy="278"/>
              </a:xfrm>
              <a:prstGeom prst="curvedDownArrow">
                <a:avLst>
                  <a:gd name="adj1" fmla="val 81295"/>
                  <a:gd name="adj2" fmla="val 162590"/>
                  <a:gd name="adj3" fmla="val 41667"/>
                </a:avLst>
              </a:prstGeom>
              <a:solidFill>
                <a:srgbClr val="33CC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7" name="AutoShape 11"/>
              <p:cNvSpPr>
                <a:spLocks noChangeArrowheads="1"/>
              </p:cNvSpPr>
              <p:nvPr/>
            </p:nvSpPr>
            <p:spPr bwMode="auto">
              <a:xfrm>
                <a:off x="3975" y="4722"/>
                <a:ext cx="1130" cy="279"/>
              </a:xfrm>
              <a:prstGeom prst="curvedUpArrow">
                <a:avLst>
                  <a:gd name="adj1" fmla="val 81004"/>
                  <a:gd name="adj2" fmla="val 162007"/>
                  <a:gd name="adj3" fmla="val 33333"/>
                </a:avLst>
              </a:prstGeom>
              <a:solidFill>
                <a:srgbClr val="33CC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8" name="AutoShape 12"/>
              <p:cNvSpPr>
                <a:spLocks noChangeArrowheads="1"/>
              </p:cNvSpPr>
              <p:nvPr/>
            </p:nvSpPr>
            <p:spPr bwMode="auto">
              <a:xfrm>
                <a:off x="6375" y="4646"/>
                <a:ext cx="1130" cy="279"/>
              </a:xfrm>
              <a:prstGeom prst="curvedUpArrow">
                <a:avLst>
                  <a:gd name="adj1" fmla="val 81004"/>
                  <a:gd name="adj2" fmla="val 162007"/>
                  <a:gd name="adj3" fmla="val 33333"/>
                </a:avLst>
              </a:prstGeom>
              <a:solidFill>
                <a:srgbClr val="33CC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pic>
          <p:nvPicPr>
            <p:cNvPr id="4109" name="Picture 13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5852" y="2428868"/>
              <a:ext cx="571504" cy="934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0" name="Picture 14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8859" y="2428868"/>
              <a:ext cx="546187" cy="766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1" name="Picture 15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0430" y="2428868"/>
              <a:ext cx="571504" cy="813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2" name="Picture 16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4876" y="2643182"/>
              <a:ext cx="642941" cy="442913"/>
            </a:xfrm>
            <a:prstGeom prst="rect">
              <a:avLst/>
            </a:prstGeom>
            <a:noFill/>
          </p:spPr>
        </p:pic>
        <p:grpSp>
          <p:nvGrpSpPr>
            <p:cNvPr id="22" name="Группа 21"/>
            <p:cNvGrpSpPr/>
            <p:nvPr/>
          </p:nvGrpSpPr>
          <p:grpSpPr>
            <a:xfrm>
              <a:off x="4714876" y="2285992"/>
              <a:ext cx="642941" cy="1157293"/>
              <a:chOff x="4714876" y="2285992"/>
              <a:chExt cx="642941" cy="1157293"/>
            </a:xfrm>
          </p:grpSpPr>
          <p:pic>
            <p:nvPicPr>
              <p:cNvPr id="4113" name="Picture 17"/>
              <p:cNvPicPr>
                <a:picLocks noChangeAspect="1" noChangeArrowheads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14876" y="2285992"/>
                <a:ext cx="642941" cy="442913"/>
              </a:xfrm>
              <a:prstGeom prst="rect">
                <a:avLst/>
              </a:prstGeom>
              <a:noFill/>
            </p:spPr>
          </p:pic>
          <p:pic>
            <p:nvPicPr>
              <p:cNvPr id="4115" name="Picture 19"/>
              <p:cNvPicPr>
                <a:picLocks noChangeAspect="1" noChangeArrowheads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14876" y="3000372"/>
                <a:ext cx="642941" cy="442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4116" name="Picture 20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0760" y="2357430"/>
              <a:ext cx="571504" cy="989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7" name="Picture 21"/>
            <p:cNvPicPr>
              <a:picLocks noChangeAspect="1" noChangeArrowheads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15206" y="2357430"/>
              <a:ext cx="571504" cy="1000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27" name="Rectangle 31"/>
          <p:cNvSpPr>
            <a:spLocks noChangeArrowheads="1"/>
          </p:cNvSpPr>
          <p:nvPr/>
        </p:nvSpPr>
        <p:spPr bwMode="auto">
          <a:xfrm>
            <a:off x="1500166" y="4286256"/>
            <a:ext cx="592935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поиск и предложение возможных вариантов решения;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785786" y="3000372"/>
            <a:ext cx="7794032" cy="3599501"/>
            <a:chOff x="1500166" y="3000372"/>
            <a:chExt cx="7007478" cy="3599501"/>
          </a:xfrm>
        </p:grpSpPr>
        <p:pic>
          <p:nvPicPr>
            <p:cNvPr id="4122" name="Рисунок 17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1604" y="3714752"/>
              <a:ext cx="457200" cy="400050"/>
            </a:xfrm>
            <a:prstGeom prst="rect">
              <a:avLst/>
            </a:prstGeom>
            <a:noFill/>
          </p:spPr>
        </p:pic>
        <p:pic>
          <p:nvPicPr>
            <p:cNvPr id="4120" name="Рисунок 18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1604" y="4786322"/>
              <a:ext cx="500066" cy="428627"/>
            </a:xfrm>
            <a:prstGeom prst="rect">
              <a:avLst/>
            </a:prstGeom>
            <a:noFill/>
          </p:spPr>
        </p:pic>
        <p:grpSp>
          <p:nvGrpSpPr>
            <p:cNvPr id="39" name="Группа 38"/>
            <p:cNvGrpSpPr/>
            <p:nvPr/>
          </p:nvGrpSpPr>
          <p:grpSpPr>
            <a:xfrm>
              <a:off x="1500166" y="3000372"/>
              <a:ext cx="7007478" cy="3599501"/>
              <a:chOff x="87923" y="528638"/>
              <a:chExt cx="8624528" cy="3261461"/>
            </a:xfrm>
          </p:grpSpPr>
          <p:pic>
            <p:nvPicPr>
              <p:cNvPr id="4123" name="Рисунок 15"/>
              <p:cNvPicPr>
                <a:picLocks noChangeAspect="1" noChangeArrowheads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923" y="528638"/>
                <a:ext cx="555019" cy="517832"/>
              </a:xfrm>
              <a:prstGeom prst="rect">
                <a:avLst/>
              </a:prstGeom>
              <a:noFill/>
            </p:spPr>
          </p:pic>
          <p:pic>
            <p:nvPicPr>
              <p:cNvPr id="4121" name="Рисунок 16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5846" y="1693762"/>
                <a:ext cx="527538" cy="388374"/>
              </a:xfrm>
              <a:prstGeom prst="rect">
                <a:avLst/>
              </a:prstGeom>
              <a:noFill/>
            </p:spPr>
          </p:pic>
          <p:pic>
            <p:nvPicPr>
              <p:cNvPr id="4119" name="Рисунок 19"/>
              <p:cNvPicPr>
                <a:picLocks noChangeAspect="1" noChangeArrowheads="1"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5846" y="2599968"/>
                <a:ext cx="457201" cy="550861"/>
              </a:xfrm>
              <a:prstGeom prst="rect">
                <a:avLst/>
              </a:prstGeom>
              <a:noFill/>
            </p:spPr>
          </p:pic>
          <p:pic>
            <p:nvPicPr>
              <p:cNvPr id="4118" name="Рисунок 20"/>
              <p:cNvPicPr>
                <a:picLocks noChangeAspect="1" noChangeArrowheads="1"/>
              </p:cNvPicPr>
              <p:nvPr/>
            </p:nvPicPr>
            <p:blipFill>
              <a:blip r:embed="rId9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6023" y="3247258"/>
                <a:ext cx="495300" cy="542841"/>
              </a:xfrm>
              <a:prstGeom prst="rect">
                <a:avLst/>
              </a:prstGeom>
              <a:noFill/>
            </p:spPr>
          </p:pic>
          <p:sp>
            <p:nvSpPr>
              <p:cNvPr id="4125" name="Rectangle 29"/>
              <p:cNvSpPr>
                <a:spLocks noChangeArrowheads="1"/>
              </p:cNvSpPr>
              <p:nvPr/>
            </p:nvSpPr>
            <p:spPr bwMode="auto">
              <a:xfrm>
                <a:off x="642942" y="751671"/>
                <a:ext cx="8061443" cy="3067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   - выделение и постановка проблемы (выбор темы исследования);</a:t>
                </a:r>
                <a:endPara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6" name="Rectangle 30"/>
              <p:cNvSpPr>
                <a:spLocks noChangeArrowheads="1"/>
              </p:cNvSpPr>
              <p:nvPr/>
            </p:nvSpPr>
            <p:spPr bwMode="auto">
              <a:xfrm>
                <a:off x="878424" y="1287478"/>
                <a:ext cx="4584905" cy="3067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- выработка гипотез;</a:t>
                </a:r>
                <a:endPara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8" name="Rectangle 32"/>
              <p:cNvSpPr>
                <a:spLocks noChangeArrowheads="1"/>
              </p:cNvSpPr>
              <p:nvPr/>
            </p:nvSpPr>
            <p:spPr bwMode="auto">
              <a:xfrm>
                <a:off x="799374" y="2211593"/>
                <a:ext cx="7913077" cy="3067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 </a:t>
                </a:r>
                <a:r>
                  <a:rPr kumimoji="0" lang="ru-RU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- сбор материала, проведение исследований, опытов;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9" name="Rectangle 33"/>
              <p:cNvSpPr>
                <a:spLocks noChangeArrowheads="1"/>
              </p:cNvSpPr>
              <p:nvPr/>
            </p:nvSpPr>
            <p:spPr bwMode="auto">
              <a:xfrm>
                <a:off x="799374" y="2729425"/>
                <a:ext cx="5697254" cy="3067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 - обобщение полученных данных;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30" name="Rectangle 34"/>
              <p:cNvSpPr>
                <a:spLocks noChangeArrowheads="1"/>
              </p:cNvSpPr>
              <p:nvPr/>
            </p:nvSpPr>
            <p:spPr bwMode="auto">
              <a:xfrm>
                <a:off x="799374" y="3247258"/>
                <a:ext cx="7121769" cy="5298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  </a:t>
                </a:r>
                <a:r>
                  <a:rPr kumimoji="0" lang="ru-RU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- подготовка и представление проекта (сообщение, доклад,    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ru-RU" sz="1600" b="1" dirty="0" smtClean="0"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   </a:t>
                </a:r>
                <a:r>
                  <a:rPr kumimoji="0" lang="ru-RU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создание макета, конечного  продукта деятельности…).</a:t>
                </a:r>
                <a:endPara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2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</TotalTime>
  <Words>1192</Words>
  <Application>Microsoft Office PowerPoint</Application>
  <PresentationFormat>Экран (4:3)</PresentationFormat>
  <Paragraphs>122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Проект –  как мотивация  к познанию.</vt:lpstr>
      <vt:lpstr>Знание только тогда знание,      когда оно приобретено усилием     мысли, а не памятью.                                              Л.Н. Толстой</vt:lpstr>
      <vt:lpstr>Проектная деятельность</vt:lpstr>
      <vt:lpstr>Презентация PowerPoint</vt:lpstr>
      <vt:lpstr>Особенности планирования  проектной деятельности в дошкольном учреждении</vt:lpstr>
      <vt:lpstr>Презентация PowerPoint</vt:lpstr>
      <vt:lpstr>Презентация PowerPoint</vt:lpstr>
      <vt:lpstr>Презентация PowerPoint</vt:lpstr>
      <vt:lpstr>Поэтапный план-схема  осуществления проекта.</vt:lpstr>
      <vt:lpstr>Оптимальные условия для проектной экспериментально – исследовательской деятельности детей</vt:lpstr>
      <vt:lpstr>Критерии эффективности детской проектной деятельности</vt:lpstr>
      <vt:lpstr>Спасибо  за 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logoped</cp:lastModifiedBy>
  <cp:revision>80</cp:revision>
  <dcterms:created xsi:type="dcterms:W3CDTF">2011-12-19T10:07:55Z</dcterms:created>
  <dcterms:modified xsi:type="dcterms:W3CDTF">2015-01-09T19:17:35Z</dcterms:modified>
</cp:coreProperties>
</file>