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67E6-879B-45FA-BDD7-D2648F400EAD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F2CF-DBBD-4532-AD08-9417769DD6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67E6-879B-45FA-BDD7-D2648F400EAD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F2CF-DBBD-4532-AD08-9417769DD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67E6-879B-45FA-BDD7-D2648F400EAD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F2CF-DBBD-4532-AD08-9417769DD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67E6-879B-45FA-BDD7-D2648F400EAD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F2CF-DBBD-4532-AD08-9417769DD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67E6-879B-45FA-BDD7-D2648F400EAD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0E2F2CF-DBBD-4532-AD08-9417769DD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67E6-879B-45FA-BDD7-D2648F400EAD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F2CF-DBBD-4532-AD08-9417769DD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67E6-879B-45FA-BDD7-D2648F400EAD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F2CF-DBBD-4532-AD08-9417769DD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67E6-879B-45FA-BDD7-D2648F400EAD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F2CF-DBBD-4532-AD08-9417769DD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67E6-879B-45FA-BDD7-D2648F400EAD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F2CF-DBBD-4532-AD08-9417769DD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67E6-879B-45FA-BDD7-D2648F400EAD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F2CF-DBBD-4532-AD08-9417769DD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467E6-879B-45FA-BDD7-D2648F400EAD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F2CF-DBBD-4532-AD08-9417769DD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5B467E6-879B-45FA-BDD7-D2648F400EAD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0E2F2CF-DBBD-4532-AD08-9417769DD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2276872"/>
            <a:ext cx="8391408" cy="3361928"/>
          </a:xfrm>
        </p:spPr>
        <p:txBody>
          <a:bodyPr>
            <a:noAutofit/>
          </a:bodyPr>
          <a:lstStyle/>
          <a:p>
            <a:pPr algn="ctr"/>
            <a:r>
              <a:rPr lang="ru-RU" sz="5400" i="1" dirty="0" smtClean="0">
                <a:solidFill>
                  <a:srgbClr val="C00000"/>
                </a:solidFill>
              </a:rPr>
              <a:t>Блокада </a:t>
            </a:r>
            <a:br>
              <a:rPr lang="ru-RU" sz="5400" i="1" dirty="0" smtClean="0">
                <a:solidFill>
                  <a:srgbClr val="C00000"/>
                </a:solidFill>
              </a:rPr>
            </a:br>
            <a:r>
              <a:rPr lang="ru-RU" sz="5400" i="1" dirty="0" smtClean="0">
                <a:solidFill>
                  <a:srgbClr val="C00000"/>
                </a:solidFill>
              </a:rPr>
              <a:t>Ленинграда – ТРАГИЧЕСКИЙ ПЕРИОД ГОРОДА НА НЕВЕ.</a:t>
            </a:r>
            <a:endParaRPr lang="ru-RU" sz="5400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260648"/>
            <a:ext cx="8188436" cy="18002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Страницы Великой Отечественной Войны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Блокада Ленинграда –</a:t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4400" dirty="0" smtClean="0">
                <a:solidFill>
                  <a:srgbClr val="C00000"/>
                </a:solidFill>
              </a:rPr>
              <a:t>900 дней</a:t>
            </a:r>
            <a:endParaRPr lang="ru-RU" sz="4400" dirty="0"/>
          </a:p>
        </p:txBody>
      </p:sp>
      <p:pic>
        <p:nvPicPr>
          <p:cNvPr id="5122" name="Picture 2" descr="D:\б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76375" y="1987550"/>
            <a:ext cx="6191250" cy="3933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Блокада Ленинграда - </a:t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4400" dirty="0" smtClean="0">
                <a:solidFill>
                  <a:srgbClr val="C00000"/>
                </a:solidFill>
              </a:rPr>
              <a:t>900 дней</a:t>
            </a:r>
            <a:endParaRPr lang="ru-RU" sz="4400" dirty="0"/>
          </a:p>
        </p:txBody>
      </p:sp>
      <p:pic>
        <p:nvPicPr>
          <p:cNvPr id="6146" name="Picture 2" descr="D:\б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Блокадный   хлеб</a:t>
            </a:r>
            <a:endParaRPr lang="ru-RU" sz="4800" dirty="0"/>
          </a:p>
        </p:txBody>
      </p:sp>
      <p:pic>
        <p:nvPicPr>
          <p:cNvPr id="7170" name="Picture 2" descr="D:\карточ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026" y="1506662"/>
            <a:ext cx="2848960" cy="4525962"/>
          </a:xfrm>
          <a:prstGeom prst="rect">
            <a:avLst/>
          </a:prstGeom>
          <a:noFill/>
        </p:spPr>
      </p:pic>
      <p:pic>
        <p:nvPicPr>
          <p:cNvPr id="7171" name="Picture 3" descr="D:\хле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772816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Блокадная  школа</a:t>
            </a:r>
            <a:endParaRPr lang="ru-RU" sz="4400" dirty="0"/>
          </a:p>
        </p:txBody>
      </p:sp>
      <p:pic>
        <p:nvPicPr>
          <p:cNvPr id="8194" name="Picture 2" descr="D:\школ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8231" y="1600200"/>
            <a:ext cx="6987537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Блокадная  школа</a:t>
            </a:r>
            <a:endParaRPr lang="ru-RU" sz="4400" dirty="0"/>
          </a:p>
        </p:txBody>
      </p:sp>
      <p:pic>
        <p:nvPicPr>
          <p:cNvPr id="13314" name="Picture 2" descr="D:\шко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41330" y="1600200"/>
            <a:ext cx="7261339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Блокада Ленинграда</a:t>
            </a:r>
            <a:endParaRPr lang="ru-RU" sz="4800" dirty="0"/>
          </a:p>
        </p:txBody>
      </p:sp>
      <p:pic>
        <p:nvPicPr>
          <p:cNvPr id="9218" name="Picture 2" descr="D:\б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0" y="1701800"/>
            <a:ext cx="6096000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Дорога  Жизни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10242" name="Picture 2" descr="D:\дорог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06670" y="1600200"/>
            <a:ext cx="6530659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Дорога  Жизни</a:t>
            </a:r>
            <a:endParaRPr lang="ru-RU" sz="4800" dirty="0"/>
          </a:p>
        </p:txBody>
      </p:sp>
      <p:pic>
        <p:nvPicPr>
          <p:cNvPr id="12290" name="Picture 2" descr="D:\дорога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05000" y="1897062"/>
            <a:ext cx="53340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Дорога  Жизни</a:t>
            </a:r>
            <a:endParaRPr lang="ru-RU" sz="4800" dirty="0"/>
          </a:p>
        </p:txBody>
      </p:sp>
      <p:pic>
        <p:nvPicPr>
          <p:cNvPr id="4" name="Picture 2" descr="D:\дорог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70660"/>
            <a:ext cx="7920880" cy="5182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Дневник Тани Савичевой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11267" name="Picture 3" descr="D:\тан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488832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22 июня 1941 года фашистская Германия напала на СССР 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без объявления войны</a:t>
            </a:r>
            <a:endParaRPr lang="ru-RU" sz="3600" dirty="0"/>
          </a:p>
        </p:txBody>
      </p:sp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971600" y="1844824"/>
            <a:ext cx="7040785" cy="4708525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45029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Голодный  Ленинград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D:\дистр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8720"/>
            <a:ext cx="7566002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Победный Ленинград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14338" name="Picture 2" descr="D:\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23158"/>
            <a:ext cx="8208912" cy="5374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57200"/>
            <a:ext cx="5832648" cy="838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 descr="D:\271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690" y="17812"/>
            <a:ext cx="8106440" cy="6709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308758" y="260648"/>
            <a:ext cx="8655730" cy="6264696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457200"/>
            <a:ext cx="8665024" cy="84124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</a:rPr>
              <a:t>ПЛАН «Барбаросса»</a:t>
            </a:r>
            <a:endParaRPr lang="ru-RU" sz="6000" dirty="0"/>
          </a:p>
        </p:txBody>
      </p:sp>
      <p:pic>
        <p:nvPicPr>
          <p:cNvPr id="7" name="Picture 4" descr="pg_093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556791"/>
            <a:ext cx="3859088" cy="4811351"/>
          </a:xfrm>
        </p:spPr>
      </p:pic>
      <p:pic>
        <p:nvPicPr>
          <p:cNvPr id="8" name="Picture 7" descr="M1_3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39952" y="1556792"/>
            <a:ext cx="4752528" cy="4824536"/>
          </a:xfrm>
        </p:spPr>
      </p:pic>
      <p:sp>
        <p:nvSpPr>
          <p:cNvPr id="9" name="AutoShape 12"/>
          <p:cNvSpPr/>
          <p:nvPr/>
        </p:nvSpPr>
        <p:spPr>
          <a:xfrm>
            <a:off x="4139955" y="2565404"/>
            <a:ext cx="1728188" cy="100806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2912"/>
              <a:gd name="f8" fmla="+- 12158 0 2912"/>
              <a:gd name="f9" fmla="+- 21600 0 15126"/>
              <a:gd name="f10" fmla="val 6079"/>
              <a:gd name="f11" fmla="val 15126"/>
              <a:gd name="f12" fmla="val 12427"/>
              <a:gd name="f13" fmla="val 5564"/>
              <a:gd name="f14" fmla="val 7052"/>
              <a:gd name="f15" fmla="val 12158"/>
              <a:gd name="f16" fmla="val 6474"/>
              <a:gd name="f17" fmla="val 10550"/>
              <a:gd name="f18" fmla="val 9139"/>
              <a:gd name="f19" fmla="val 9246"/>
              <a:gd name="f20" fmla="+- 0 0 -360"/>
              <a:gd name="f21" fmla="+- 0 0 -180"/>
              <a:gd name="f22" fmla="+- 0 0 -90"/>
              <a:gd name="f23" fmla="*/ f3 1 21600"/>
              <a:gd name="f24" fmla="*/ f4 1 21600"/>
              <a:gd name="f25" fmla="*/ f9 2912 1"/>
              <a:gd name="f26" fmla="+- f6 0 f5"/>
              <a:gd name="f27" fmla="*/ f20 f0 1"/>
              <a:gd name="f28" fmla="*/ f21 f0 1"/>
              <a:gd name="f29" fmla="*/ f22 f0 1"/>
              <a:gd name="f30" fmla="*/ f25 1 6079"/>
              <a:gd name="f31" fmla="*/ f26 1 21600"/>
              <a:gd name="f32" fmla="*/ 15126 f26 1"/>
              <a:gd name="f33" fmla="*/ 0 f26 1"/>
              <a:gd name="f34" fmla="*/ 12158 f26 1"/>
              <a:gd name="f35" fmla="*/ 3237 f26 1"/>
              <a:gd name="f36" fmla="*/ 21600 f26 1"/>
              <a:gd name="f37" fmla="*/ 6079 f26 1"/>
              <a:gd name="f38" fmla="*/ 12427 f26 1"/>
              <a:gd name="f39" fmla="*/ f7 f26 1"/>
              <a:gd name="f40" fmla="*/ f8 f26 1"/>
              <a:gd name="f41" fmla="*/ f27 1 f2"/>
              <a:gd name="f42" fmla="*/ f28 1 f2"/>
              <a:gd name="f43" fmla="*/ f29 1 f2"/>
              <a:gd name="f44" fmla="+- f30 15126 0"/>
              <a:gd name="f45" fmla="*/ f32 1 21600"/>
              <a:gd name="f46" fmla="*/ f33 1 21600"/>
              <a:gd name="f47" fmla="*/ f34 1 21600"/>
              <a:gd name="f48" fmla="*/ f35 1 21600"/>
              <a:gd name="f49" fmla="*/ f36 1 21600"/>
              <a:gd name="f50" fmla="*/ f37 1 21600"/>
              <a:gd name="f51" fmla="*/ f38 1 21600"/>
              <a:gd name="f52" fmla="*/ f39 1 21600"/>
              <a:gd name="f53" fmla="*/ f40 1 21600"/>
              <a:gd name="f54" fmla="+- f41 0 f1"/>
              <a:gd name="f55" fmla="+- f42 0 f1"/>
              <a:gd name="f56" fmla="+- f43 0 f1"/>
              <a:gd name="f57" fmla="*/ f44 f26 1"/>
              <a:gd name="f58" fmla="*/ f45 1 f31"/>
              <a:gd name="f59" fmla="*/ f46 1 f31"/>
              <a:gd name="f60" fmla="*/ f47 1 f31"/>
              <a:gd name="f61" fmla="*/ f48 1 f31"/>
              <a:gd name="f62" fmla="*/ f49 1 f31"/>
              <a:gd name="f63" fmla="*/ f50 1 f31"/>
              <a:gd name="f64" fmla="*/ f51 1 f31"/>
              <a:gd name="f65" fmla="*/ f52 1 f31"/>
              <a:gd name="f66" fmla="*/ f53 1 f31"/>
              <a:gd name="f67" fmla="*/ f57 1 21600"/>
              <a:gd name="f68" fmla="*/ f64 f23 1"/>
              <a:gd name="f69" fmla="*/ f66 f24 1"/>
              <a:gd name="f70" fmla="*/ f65 f24 1"/>
              <a:gd name="f71" fmla="*/ f58 f23 1"/>
              <a:gd name="f72" fmla="*/ f59 f24 1"/>
              <a:gd name="f73" fmla="*/ f60 f24 1"/>
              <a:gd name="f74" fmla="*/ f61 f23 1"/>
              <a:gd name="f75" fmla="*/ f62 f24 1"/>
              <a:gd name="f76" fmla="*/ f62 f23 1"/>
              <a:gd name="f77" fmla="*/ f63 f24 1"/>
              <a:gd name="f78" fmla="*/ f67 1 f31"/>
              <a:gd name="f79" fmla="*/ f78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4">
                <a:pos x="f71" y="f72"/>
              </a:cxn>
              <a:cxn ang="f55">
                <a:pos x="f71" y="f73"/>
              </a:cxn>
              <a:cxn ang="f55">
                <a:pos x="f74" y="f75"/>
              </a:cxn>
              <a:cxn ang="f56">
                <a:pos x="f76" y="f77"/>
              </a:cxn>
            </a:cxnLst>
            <a:rect l="f68" t="f70" r="f79" b="f69"/>
            <a:pathLst>
              <a:path w="21600" h="21600">
                <a:moveTo>
                  <a:pt x="f6" y="f10"/>
                </a:moveTo>
                <a:lnTo>
                  <a:pt x="f11" y="f5"/>
                </a:lnTo>
                <a:lnTo>
                  <a:pt x="f11" y="f7"/>
                </a:lnTo>
                <a:lnTo>
                  <a:pt x="f12" y="f7"/>
                </a:lnTo>
                <a:cubicBezTo>
                  <a:pt x="f13" y="f7"/>
                  <a:pt x="f5" y="f14"/>
                  <a:pt x="f5" y="f15"/>
                </a:cubicBezTo>
                <a:lnTo>
                  <a:pt x="f5" y="f6"/>
                </a:lnTo>
                <a:lnTo>
                  <a:pt x="f16" y="f6"/>
                </a:lnTo>
                <a:lnTo>
                  <a:pt x="f16" y="f15"/>
                </a:lnTo>
                <a:cubicBezTo>
                  <a:pt x="f16" y="f17"/>
                  <a:pt x="f18" y="f19"/>
                  <a:pt x="f12" y="f19"/>
                </a:cubicBezTo>
                <a:lnTo>
                  <a:pt x="f11" y="f19"/>
                </a:lnTo>
                <a:lnTo>
                  <a:pt x="f11" y="f15"/>
                </a:lnTo>
                <a:close/>
              </a:path>
            </a:pathLst>
          </a:custGeom>
          <a:solidFill>
            <a:srgbClr val="FF0000"/>
          </a:solidFill>
          <a:ln w="9528">
            <a:solidFill>
              <a:srgbClr val="FFFFFF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4139955" y="3500442"/>
            <a:ext cx="2088233" cy="576264"/>
          </a:xfrm>
          <a:custGeom>
            <a:avLst>
              <a:gd name="f0" fmla="val 1676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FF0000"/>
          </a:solidFill>
          <a:ln w="9528">
            <a:solidFill>
              <a:srgbClr val="FFFFFF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1" name="AutoShape 19"/>
          <p:cNvSpPr/>
          <p:nvPr/>
        </p:nvSpPr>
        <p:spPr>
          <a:xfrm flipV="1">
            <a:off x="4139952" y="4005064"/>
            <a:ext cx="1800197" cy="10795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2912"/>
              <a:gd name="f8" fmla="+- 12158 0 2912"/>
              <a:gd name="f9" fmla="+- 21600 0 15126"/>
              <a:gd name="f10" fmla="val 6079"/>
              <a:gd name="f11" fmla="val 15126"/>
              <a:gd name="f12" fmla="val 12427"/>
              <a:gd name="f13" fmla="val 5564"/>
              <a:gd name="f14" fmla="val 7052"/>
              <a:gd name="f15" fmla="val 12158"/>
              <a:gd name="f16" fmla="val 6474"/>
              <a:gd name="f17" fmla="val 10550"/>
              <a:gd name="f18" fmla="val 9139"/>
              <a:gd name="f19" fmla="val 9246"/>
              <a:gd name="f20" fmla="+- 0 0 -360"/>
              <a:gd name="f21" fmla="+- 0 0 -180"/>
              <a:gd name="f22" fmla="+- 0 0 -90"/>
              <a:gd name="f23" fmla="*/ f3 1 21600"/>
              <a:gd name="f24" fmla="*/ f4 1 21600"/>
              <a:gd name="f25" fmla="*/ f9 2912 1"/>
              <a:gd name="f26" fmla="+- f6 0 f5"/>
              <a:gd name="f27" fmla="*/ f20 f0 1"/>
              <a:gd name="f28" fmla="*/ f21 f0 1"/>
              <a:gd name="f29" fmla="*/ f22 f0 1"/>
              <a:gd name="f30" fmla="*/ f25 1 6079"/>
              <a:gd name="f31" fmla="*/ f26 1 21600"/>
              <a:gd name="f32" fmla="*/ 15126 f26 1"/>
              <a:gd name="f33" fmla="*/ 0 f26 1"/>
              <a:gd name="f34" fmla="*/ 12158 f26 1"/>
              <a:gd name="f35" fmla="*/ 3237 f26 1"/>
              <a:gd name="f36" fmla="*/ 21600 f26 1"/>
              <a:gd name="f37" fmla="*/ 6079 f26 1"/>
              <a:gd name="f38" fmla="*/ 12427 f26 1"/>
              <a:gd name="f39" fmla="*/ f7 f26 1"/>
              <a:gd name="f40" fmla="*/ f8 f26 1"/>
              <a:gd name="f41" fmla="*/ f27 1 f2"/>
              <a:gd name="f42" fmla="*/ f28 1 f2"/>
              <a:gd name="f43" fmla="*/ f29 1 f2"/>
              <a:gd name="f44" fmla="+- f30 15126 0"/>
              <a:gd name="f45" fmla="*/ f32 1 21600"/>
              <a:gd name="f46" fmla="*/ f33 1 21600"/>
              <a:gd name="f47" fmla="*/ f34 1 21600"/>
              <a:gd name="f48" fmla="*/ f35 1 21600"/>
              <a:gd name="f49" fmla="*/ f36 1 21600"/>
              <a:gd name="f50" fmla="*/ f37 1 21600"/>
              <a:gd name="f51" fmla="*/ f38 1 21600"/>
              <a:gd name="f52" fmla="*/ f39 1 21600"/>
              <a:gd name="f53" fmla="*/ f40 1 21600"/>
              <a:gd name="f54" fmla="+- f41 0 f1"/>
              <a:gd name="f55" fmla="+- f42 0 f1"/>
              <a:gd name="f56" fmla="+- f43 0 f1"/>
              <a:gd name="f57" fmla="*/ f44 f26 1"/>
              <a:gd name="f58" fmla="*/ f45 1 f31"/>
              <a:gd name="f59" fmla="*/ f46 1 f31"/>
              <a:gd name="f60" fmla="*/ f47 1 f31"/>
              <a:gd name="f61" fmla="*/ f48 1 f31"/>
              <a:gd name="f62" fmla="*/ f49 1 f31"/>
              <a:gd name="f63" fmla="*/ f50 1 f31"/>
              <a:gd name="f64" fmla="*/ f51 1 f31"/>
              <a:gd name="f65" fmla="*/ f52 1 f31"/>
              <a:gd name="f66" fmla="*/ f53 1 f31"/>
              <a:gd name="f67" fmla="*/ f57 1 21600"/>
              <a:gd name="f68" fmla="*/ f64 f23 1"/>
              <a:gd name="f69" fmla="*/ f66 f24 1"/>
              <a:gd name="f70" fmla="*/ f65 f24 1"/>
              <a:gd name="f71" fmla="*/ f58 f23 1"/>
              <a:gd name="f72" fmla="*/ f59 f24 1"/>
              <a:gd name="f73" fmla="*/ f60 f24 1"/>
              <a:gd name="f74" fmla="*/ f61 f23 1"/>
              <a:gd name="f75" fmla="*/ f62 f24 1"/>
              <a:gd name="f76" fmla="*/ f62 f23 1"/>
              <a:gd name="f77" fmla="*/ f63 f24 1"/>
              <a:gd name="f78" fmla="*/ f67 1 f31"/>
              <a:gd name="f79" fmla="*/ f78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4">
                <a:pos x="f71" y="f72"/>
              </a:cxn>
              <a:cxn ang="f55">
                <a:pos x="f71" y="f73"/>
              </a:cxn>
              <a:cxn ang="f55">
                <a:pos x="f74" y="f75"/>
              </a:cxn>
              <a:cxn ang="f56">
                <a:pos x="f76" y="f77"/>
              </a:cxn>
            </a:cxnLst>
            <a:rect l="f68" t="f70" r="f79" b="f69"/>
            <a:pathLst>
              <a:path w="21600" h="21600">
                <a:moveTo>
                  <a:pt x="f6" y="f10"/>
                </a:moveTo>
                <a:lnTo>
                  <a:pt x="f11" y="f5"/>
                </a:lnTo>
                <a:lnTo>
                  <a:pt x="f11" y="f7"/>
                </a:lnTo>
                <a:lnTo>
                  <a:pt x="f12" y="f7"/>
                </a:lnTo>
                <a:cubicBezTo>
                  <a:pt x="f13" y="f7"/>
                  <a:pt x="f5" y="f14"/>
                  <a:pt x="f5" y="f15"/>
                </a:cubicBezTo>
                <a:lnTo>
                  <a:pt x="f5" y="f6"/>
                </a:lnTo>
                <a:lnTo>
                  <a:pt x="f16" y="f6"/>
                </a:lnTo>
                <a:lnTo>
                  <a:pt x="f16" y="f15"/>
                </a:lnTo>
                <a:cubicBezTo>
                  <a:pt x="f16" y="f17"/>
                  <a:pt x="f18" y="f19"/>
                  <a:pt x="f12" y="f19"/>
                </a:cubicBezTo>
                <a:lnTo>
                  <a:pt x="f11" y="f19"/>
                </a:lnTo>
                <a:lnTo>
                  <a:pt x="f11" y="f15"/>
                </a:lnTo>
                <a:close/>
              </a:path>
            </a:pathLst>
          </a:custGeom>
          <a:solidFill>
            <a:srgbClr val="FF0000"/>
          </a:solidFill>
          <a:ln w="9528">
            <a:solidFill>
              <a:srgbClr val="FFFFFF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Санкт-Петербург –Петроград ---Ленинград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5" name="Picture 17" descr="PETR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3888432" cy="4896544"/>
          </a:xfrm>
          <a:prstGeom prst="rect">
            <a:avLst/>
          </a:prstGeom>
          <a:noFill/>
        </p:spPr>
      </p:pic>
      <p:pic>
        <p:nvPicPr>
          <p:cNvPr id="6" name="Picture 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626532"/>
            <a:ext cx="468052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ntr" presetSubtype="6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Блокада Ленинграда</a:t>
            </a:r>
            <a:endParaRPr lang="ru-RU" sz="6000" dirty="0"/>
          </a:p>
        </p:txBody>
      </p:sp>
      <p:pic>
        <p:nvPicPr>
          <p:cNvPr id="4" name="Picture 2" descr="D:\б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7"/>
            <a:ext cx="8496944" cy="5310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229" y="404664"/>
            <a:ext cx="8686800" cy="108012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8 сентября 1941 –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 27 января  1944  -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блокада Ленинграда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  <a:br>
              <a:rPr lang="ru-RU" sz="4000" dirty="0" smtClean="0">
                <a:solidFill>
                  <a:srgbClr val="C00000"/>
                </a:solidFill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1028" name="Picture 4" descr="D:\б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14500" y="2182812"/>
            <a:ext cx="5715000" cy="354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Блокада Ленинграда</a:t>
            </a:r>
            <a:endParaRPr lang="ru-RU" sz="6000" dirty="0"/>
          </a:p>
        </p:txBody>
      </p:sp>
      <p:pic>
        <p:nvPicPr>
          <p:cNvPr id="2050" name="Picture 2" descr="D:\б8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208912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Блокада Ленинграда –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 900 дней</a:t>
            </a:r>
            <a:endParaRPr lang="ru-RU" sz="4800" b="1" dirty="0"/>
          </a:p>
        </p:txBody>
      </p:sp>
      <p:pic>
        <p:nvPicPr>
          <p:cNvPr id="3074" name="Picture 2" descr="D:\б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24025" y="2063750"/>
            <a:ext cx="5695950" cy="3781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Блокада Ленинграда –</a:t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4400" dirty="0" smtClean="0">
                <a:solidFill>
                  <a:srgbClr val="C00000"/>
                </a:solidFill>
              </a:rPr>
              <a:t>900 дней</a:t>
            </a:r>
            <a:endParaRPr lang="ru-RU" sz="4400" dirty="0"/>
          </a:p>
        </p:txBody>
      </p:sp>
      <p:pic>
        <p:nvPicPr>
          <p:cNvPr id="4098" name="Picture 2" descr="D:\б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7200800" cy="4896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122</TotalTime>
  <Words>60</Words>
  <Application>Microsoft Office PowerPoint</Application>
  <PresentationFormat>Экран (4:3)</PresentationFormat>
  <Paragraphs>22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Блокада  Ленинграда – ТРАГИЧЕСКИЙ ПЕРИОД ГОРОДА НА НЕВЕ.</vt:lpstr>
      <vt:lpstr>22 июня 1941 года фашистская Германия напала на СССР  без объявления войны</vt:lpstr>
      <vt:lpstr>ПЛАН «Барбаросса»</vt:lpstr>
      <vt:lpstr>Санкт-Петербург –Петроград ---Ленинград</vt:lpstr>
      <vt:lpstr>Блокада Ленинграда</vt:lpstr>
      <vt:lpstr> 8 сентября 1941 –  27 января  1944  -  блокада Ленинграда  </vt:lpstr>
      <vt:lpstr>Блокада Ленинграда</vt:lpstr>
      <vt:lpstr>Блокада Ленинграда –  900 дней</vt:lpstr>
      <vt:lpstr>Блокада Ленинграда – 900 дней</vt:lpstr>
      <vt:lpstr>Блокада Ленинграда – 900 дней</vt:lpstr>
      <vt:lpstr>Блокада Ленинграда -  900 дней</vt:lpstr>
      <vt:lpstr>Блокадный   хлеб</vt:lpstr>
      <vt:lpstr>Блокадная  школа</vt:lpstr>
      <vt:lpstr>Блокадная  школа</vt:lpstr>
      <vt:lpstr>Блокада Ленинграда</vt:lpstr>
      <vt:lpstr>Дорога  Жизни</vt:lpstr>
      <vt:lpstr>Дорога  Жизни</vt:lpstr>
      <vt:lpstr>Дорога  Жизни</vt:lpstr>
      <vt:lpstr>Дневник Тани Савичевой</vt:lpstr>
      <vt:lpstr>Голодный  Ленинград</vt:lpstr>
      <vt:lpstr>Победный Ленинград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Блокада  Ленинграда</dc:title>
  <dc:creator>1</dc:creator>
  <cp:lastModifiedBy>1</cp:lastModifiedBy>
  <cp:revision>14</cp:revision>
  <dcterms:created xsi:type="dcterms:W3CDTF">2013-01-20T10:08:45Z</dcterms:created>
  <dcterms:modified xsi:type="dcterms:W3CDTF">2013-02-11T17:52:03Z</dcterms:modified>
</cp:coreProperties>
</file>