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15.xml" ContentType="application/vnd.ms-office.activeX+xml"/>
  <Override PartName="/ppt/activeX/activeX16.xml" ContentType="application/vnd.ms-office.activeX+xml"/>
  <Override PartName="/ppt/activeX/activeX1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0.xml" ContentType="application/vnd.ms-office.activeX+xml"/>
  <Override PartName="/ppt/activeX/activeX21.xml" ContentType="application/vnd.ms-office.activeX+xml"/>
  <Override PartName="/ppt/activeX/activeX22.xml" ContentType="application/vnd.ms-office.activeX+xml"/>
  <Override PartName="/ppt/activeX/activeX23.xml" ContentType="application/vnd.ms-office.activeX+xml"/>
  <Override PartName="/ppt/activeX/activeX24.xml" ContentType="application/vnd.ms-office.activeX+xml"/>
  <Override PartName="/ppt/activeX/activeX25.xml" ContentType="application/vnd.ms-office.activeX+xml"/>
  <Override PartName="/ppt/activeX/activeX26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29.xml" ContentType="application/vnd.ms-office.activeX+xml"/>
  <Override PartName="/ppt/activeX/activeX30.xml" ContentType="application/vnd.ms-office.activeX+xml"/>
  <Override PartName="/ppt/activeX/activeX31.xml" ContentType="application/vnd.ms-office.activeX+xml"/>
  <Override PartName="/ppt/activeX/activeX32.xml" ContentType="application/vnd.ms-office.activeX+xml"/>
  <Override PartName="/ppt/activeX/activeX33.xml" ContentType="application/vnd.ms-office.activeX+xml"/>
  <Override PartName="/ppt/activeX/activeX34.xml" ContentType="application/vnd.ms-office.activeX+xml"/>
  <Override PartName="/ppt/activeX/activeX35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activeX/activeX40.xml" ContentType="application/vnd.ms-office.activeX+xml"/>
  <Override PartName="/ppt/activeX/activeX41.xml" ContentType="application/vnd.ms-office.activeX+xml"/>
  <Override PartName="/ppt/activeX/activeX42.xml" ContentType="application/vnd.ms-office.activeX+xml"/>
  <Override PartName="/ppt/theme/theme2.xml" ContentType="application/vnd.openxmlformats-officedocument.theme+xml"/>
  <Override PartName="/ppt/vbaProject.bin" ContentType="application/vnd.ms-office.vbaPro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8" r:id="rId3"/>
    <p:sldId id="259" r:id="rId4"/>
    <p:sldId id="260" r:id="rId5"/>
    <p:sldId id="261" r:id="rId6"/>
    <p:sldId id="262" r:id="rId7"/>
    <p:sldId id="281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79" r:id="rId23"/>
    <p:sldId id="28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19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06/relationships/vbaProject" Target="vbaProject.bin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11" Type="http://schemas.openxmlformats.org/officeDocument/2006/relationships/image" Target="../media/image41.wmf"/><Relationship Id="rId5" Type="http://schemas.openxmlformats.org/officeDocument/2006/relationships/image" Target="../media/image35.wmf"/><Relationship Id="rId10" Type="http://schemas.openxmlformats.org/officeDocument/2006/relationships/image" Target="../media/image40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73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control" Target="../activeX/activeX2.xml"/><Relationship Id="rId7" Type="http://schemas.openxmlformats.org/officeDocument/2006/relationships/image" Target="../media/image5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13" Type="http://schemas.openxmlformats.org/officeDocument/2006/relationships/image" Target="../media/image14.wmf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12" Type="http://schemas.openxmlformats.org/officeDocument/2006/relationships/image" Target="../media/image13.wmf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11" Type="http://schemas.openxmlformats.org/officeDocument/2006/relationships/image" Target="../media/image12.wmf"/><Relationship Id="rId5" Type="http://schemas.openxmlformats.org/officeDocument/2006/relationships/control" Target="../activeX/activeX7.xml"/><Relationship Id="rId10" Type="http://schemas.openxmlformats.org/officeDocument/2006/relationships/image" Target="../media/image11.wmf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13" Type="http://schemas.openxmlformats.org/officeDocument/2006/relationships/image" Target="../media/image14.wmf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12" Type="http://schemas.openxmlformats.org/officeDocument/2006/relationships/image" Target="../media/image6.wmf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11" Type="http://schemas.openxmlformats.org/officeDocument/2006/relationships/image" Target="../media/image18.wmf"/><Relationship Id="rId5" Type="http://schemas.openxmlformats.org/officeDocument/2006/relationships/control" Target="../activeX/activeX14.xml"/><Relationship Id="rId10" Type="http://schemas.openxmlformats.org/officeDocument/2006/relationships/image" Target="../media/image17.wmf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13" Type="http://schemas.openxmlformats.org/officeDocument/2006/relationships/image" Target="../media/image14.wmf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12" Type="http://schemas.openxmlformats.org/officeDocument/2006/relationships/image" Target="../media/image24.wmf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11" Type="http://schemas.openxmlformats.org/officeDocument/2006/relationships/image" Target="../media/image23.wmf"/><Relationship Id="rId5" Type="http://schemas.openxmlformats.org/officeDocument/2006/relationships/control" Target="../activeX/activeX21.xml"/><Relationship Id="rId10" Type="http://schemas.openxmlformats.org/officeDocument/2006/relationships/image" Target="../media/image22.wmf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13" Type="http://schemas.openxmlformats.org/officeDocument/2006/relationships/image" Target="../media/image14.wmf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12" Type="http://schemas.openxmlformats.org/officeDocument/2006/relationships/image" Target="../media/image30.wmf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11" Type="http://schemas.openxmlformats.org/officeDocument/2006/relationships/image" Target="../media/image29.wmf"/><Relationship Id="rId5" Type="http://schemas.openxmlformats.org/officeDocument/2006/relationships/control" Target="../activeX/activeX28.xml"/><Relationship Id="rId10" Type="http://schemas.openxmlformats.org/officeDocument/2006/relationships/image" Target="../media/image28.wmf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18" Type="http://schemas.openxmlformats.org/officeDocument/2006/relationships/image" Target="../media/image46.wmf"/><Relationship Id="rId3" Type="http://schemas.openxmlformats.org/officeDocument/2006/relationships/control" Target="../activeX/activeX33.xml"/><Relationship Id="rId21" Type="http://schemas.openxmlformats.org/officeDocument/2006/relationships/image" Target="../media/image49.wmf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17" Type="http://schemas.openxmlformats.org/officeDocument/2006/relationships/image" Target="../media/image45.wmf"/><Relationship Id="rId2" Type="http://schemas.openxmlformats.org/officeDocument/2006/relationships/control" Target="../activeX/activeX32.xml"/><Relationship Id="rId16" Type="http://schemas.openxmlformats.org/officeDocument/2006/relationships/image" Target="../media/image44.wmf"/><Relationship Id="rId20" Type="http://schemas.openxmlformats.org/officeDocument/2006/relationships/image" Target="../media/image48.wmf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24" Type="http://schemas.openxmlformats.org/officeDocument/2006/relationships/image" Target="../media/image52.wmf"/><Relationship Id="rId5" Type="http://schemas.openxmlformats.org/officeDocument/2006/relationships/control" Target="../activeX/activeX35.xml"/><Relationship Id="rId15" Type="http://schemas.openxmlformats.org/officeDocument/2006/relationships/image" Target="../media/image43.wmf"/><Relationship Id="rId23" Type="http://schemas.openxmlformats.org/officeDocument/2006/relationships/image" Target="../media/image51.wmf"/><Relationship Id="rId10" Type="http://schemas.openxmlformats.org/officeDocument/2006/relationships/control" Target="../activeX/activeX40.xml"/><Relationship Id="rId19" Type="http://schemas.openxmlformats.org/officeDocument/2006/relationships/image" Target="../media/image47.wmf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Relationship Id="rId14" Type="http://schemas.openxmlformats.org/officeDocument/2006/relationships/image" Target="../media/image42.wmf"/><Relationship Id="rId22" Type="http://schemas.openxmlformats.org/officeDocument/2006/relationships/image" Target="../media/image50.w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7177" name="CommandButton1" r:id="rId2" imgW="1076400" imgH="495360"/>
        </mc:Choice>
        <mc:Fallback>
          <p:control name="CommandButton1" r:id="rId2" imgW="1076400" imgH="4953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02575" y="142875"/>
                  <a:ext cx="1079500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178" name="CommandButton2" r:id="rId3" imgW="1352520" imgH="495360"/>
        </mc:Choice>
        <mc:Fallback>
          <p:control name="CommandButton2" r:id="rId3" imgW="1352520" imgH="49536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32700" y="6264275"/>
                  <a:ext cx="1349375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179" name="TextBox1" r:id="rId4" imgW="990720" imgH="219240"/>
        </mc:Choice>
        <mc:Fallback>
          <p:control name="TextBox1" r:id="rId4" imgW="990720" imgH="2192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86213" y="6578600"/>
                  <a:ext cx="985837" cy="222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065" name="CommandButton1" r:id="rId2" imgW="1076400" imgH="495360"/>
        </mc:Choice>
        <mc:Fallback>
          <p:control name="CommandButton1" r:id="rId2" imgW="1076400" imgH="4953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02575" y="142875"/>
                  <a:ext cx="1079500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66" name="CommandButton2" r:id="rId3" imgW="1352520" imgH="495360"/>
        </mc:Choice>
        <mc:Fallback>
          <p:control name="CommandButton2" r:id="rId3" imgW="1352520" imgH="49536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32700" y="6264275"/>
                  <a:ext cx="1349375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67" name="TextBox1" r:id="rId4" imgW="990720" imgH="219240"/>
        </mc:Choice>
        <mc:Fallback>
          <p:control name="TextBox1" r:id="rId4" imgW="990720" imgH="2192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86213" y="6578600"/>
                  <a:ext cx="985837" cy="222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68" name="CommandButton4" r:id="rId5" imgW="590400" imgH="552600"/>
        </mc:Choice>
        <mc:Fallback>
          <p:control name="CommandButton4" r:id="rId5" imgW="590400" imgH="552600">
            <p:pic>
              <p:nvPicPr>
                <p:cNvPr id="0" name="Command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45488" y="3605213"/>
                  <a:ext cx="593725" cy="5508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69" name="CommandButton5" r:id="rId6" imgW="590400" imgH="552600"/>
        </mc:Choice>
        <mc:Fallback>
          <p:control name="CommandButton5" r:id="rId6" imgW="590400" imgH="552600">
            <p:pic>
              <p:nvPicPr>
                <p:cNvPr id="0" name="CommandButt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270375"/>
                  <a:ext cx="593725" cy="5508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70" name="CommandButton6" r:id="rId7" imgW="590400" imgH="552600"/>
        </mc:Choice>
        <mc:Fallback>
          <p:control name="CommandButton6" r:id="rId7" imgW="590400" imgH="552600">
            <p:pic>
              <p:nvPicPr>
                <p:cNvPr id="0" name="CommandButt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953000"/>
                  <a:ext cx="593725" cy="5508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71" name="CommandButton7" r:id="rId8" imgW="590400" imgH="552600"/>
        </mc:Choice>
        <mc:Fallback>
          <p:control name="CommandButton7" r:id="rId8" imgW="590400" imgH="552600">
            <p:pic>
              <p:nvPicPr>
                <p:cNvPr id="0" name="CommandButton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5963" y="5618163"/>
                  <a:ext cx="593725" cy="5508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4113" name="CommandButton1" r:id="rId2" imgW="1076400" imgH="495360"/>
        </mc:Choice>
        <mc:Fallback>
          <p:control name="CommandButton1" r:id="rId2" imgW="1076400" imgH="4953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02575" y="142875"/>
                  <a:ext cx="1079500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14" name="CommandButton2" r:id="rId3" imgW="1352520" imgH="495360"/>
        </mc:Choice>
        <mc:Fallback>
          <p:control name="CommandButton2" r:id="rId3" imgW="1352520" imgH="49536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32700" y="6264275"/>
                  <a:ext cx="1349375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15" name="TextBox1" r:id="rId4" imgW="990720" imgH="219240"/>
        </mc:Choice>
        <mc:Fallback>
          <p:control name="TextBox1" r:id="rId4" imgW="990720" imgH="2192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86213" y="6578600"/>
                  <a:ext cx="985837" cy="222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16" name="CommandButton4" r:id="rId5" imgW="590400" imgH="552600"/>
        </mc:Choice>
        <mc:Fallback>
          <p:control name="CommandButton4" r:id="rId5" imgW="590400" imgH="552600">
            <p:pic>
              <p:nvPicPr>
                <p:cNvPr id="0" name="Command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45488" y="3605213"/>
                  <a:ext cx="593725" cy="5508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17" name="CommandButton5" r:id="rId6" imgW="590400" imgH="552600"/>
        </mc:Choice>
        <mc:Fallback>
          <p:control name="CommandButton5" r:id="rId6" imgW="590400" imgH="552600">
            <p:pic>
              <p:nvPicPr>
                <p:cNvPr id="0" name="CommandButt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270375"/>
                  <a:ext cx="593725" cy="5508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18" name="CommandButton6" r:id="rId7" imgW="590400" imgH="552600"/>
        </mc:Choice>
        <mc:Fallback>
          <p:control name="CommandButton6" r:id="rId7" imgW="590400" imgH="552600">
            <p:pic>
              <p:nvPicPr>
                <p:cNvPr id="0" name="CommandButt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953000"/>
                  <a:ext cx="593725" cy="5508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19" name="CommandButton7" r:id="rId8" imgW="590400" imgH="552600"/>
        </mc:Choice>
        <mc:Fallback>
          <p:control name="CommandButton7" r:id="rId8" imgW="590400" imgH="552600">
            <p:pic>
              <p:nvPicPr>
                <p:cNvPr id="0" name="CommandButton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5963" y="5618163"/>
                  <a:ext cx="593725" cy="5508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5137" name="CommandButton1" r:id="rId2" imgW="1076400" imgH="495360"/>
        </mc:Choice>
        <mc:Fallback>
          <p:control name="CommandButton1" r:id="rId2" imgW="1076400" imgH="4953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02575" y="142875"/>
                  <a:ext cx="1079500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38" name="CommandButton2" r:id="rId3" imgW="1352520" imgH="495360"/>
        </mc:Choice>
        <mc:Fallback>
          <p:control name="CommandButton2" r:id="rId3" imgW="1352520" imgH="49536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32700" y="6264275"/>
                  <a:ext cx="1349375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39" name="TextBox1" r:id="rId4" imgW="990720" imgH="219240"/>
        </mc:Choice>
        <mc:Fallback>
          <p:control name="TextBox1" r:id="rId4" imgW="990720" imgH="2192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86213" y="6578600"/>
                  <a:ext cx="985837" cy="222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40" name="CommandButton4" r:id="rId5" imgW="590400" imgH="552600"/>
        </mc:Choice>
        <mc:Fallback>
          <p:control name="CommandButton4" r:id="rId5" imgW="590400" imgH="552600">
            <p:pic>
              <p:nvPicPr>
                <p:cNvPr id="0" name="Command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45488" y="3605213"/>
                  <a:ext cx="593725" cy="5508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41" name="CommandButton5" r:id="rId6" imgW="590400" imgH="552600"/>
        </mc:Choice>
        <mc:Fallback>
          <p:control name="CommandButton5" r:id="rId6" imgW="590400" imgH="552600">
            <p:pic>
              <p:nvPicPr>
                <p:cNvPr id="0" name="CommandButt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270375"/>
                  <a:ext cx="593725" cy="5508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42" name="CommandButton6" r:id="rId7" imgW="590400" imgH="552600"/>
        </mc:Choice>
        <mc:Fallback>
          <p:control name="CommandButton6" r:id="rId7" imgW="590400" imgH="552600">
            <p:pic>
              <p:nvPicPr>
                <p:cNvPr id="0" name="CommandButt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953000"/>
                  <a:ext cx="593725" cy="5508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43" name="CommandButton7" r:id="rId8" imgW="590400" imgH="552600"/>
        </mc:Choice>
        <mc:Fallback>
          <p:control name="CommandButton7" r:id="rId8" imgW="590400" imgH="552600">
            <p:pic>
              <p:nvPicPr>
                <p:cNvPr id="0" name="CommandButton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5963" y="5618163"/>
                  <a:ext cx="593725" cy="5508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6161" name="CommandButton1" r:id="rId2" imgW="1076400" imgH="495360"/>
        </mc:Choice>
        <mc:Fallback>
          <p:control name="CommandButton1" r:id="rId2" imgW="1076400" imgH="4953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02575" y="142875"/>
                  <a:ext cx="1079500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62" name="CommandButton2" r:id="rId3" imgW="1352520" imgH="495360"/>
        </mc:Choice>
        <mc:Fallback>
          <p:control name="CommandButton2" r:id="rId3" imgW="1352520" imgH="49536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32700" y="6264275"/>
                  <a:ext cx="1349375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63" name="TextBox1" r:id="rId4" imgW="990720" imgH="219240"/>
        </mc:Choice>
        <mc:Fallback>
          <p:control name="TextBox1" r:id="rId4" imgW="990720" imgH="2192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86213" y="6578600"/>
                  <a:ext cx="985837" cy="222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64" name="CommandButton4" r:id="rId5" imgW="590400" imgH="552600"/>
        </mc:Choice>
        <mc:Fallback>
          <p:control name="CommandButton4" r:id="rId5" imgW="590400" imgH="552600">
            <p:pic>
              <p:nvPicPr>
                <p:cNvPr id="0" name="Command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45488" y="3605213"/>
                  <a:ext cx="593725" cy="5508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65" name="CommandButton5" r:id="rId6" imgW="590400" imgH="552600"/>
        </mc:Choice>
        <mc:Fallback>
          <p:control name="CommandButton5" r:id="rId6" imgW="590400" imgH="552600">
            <p:pic>
              <p:nvPicPr>
                <p:cNvPr id="0" name="CommandButt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270375"/>
                  <a:ext cx="593725" cy="5508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66" name="CommandButton6" r:id="rId7" imgW="590400" imgH="552600"/>
        </mc:Choice>
        <mc:Fallback>
          <p:control name="CommandButton6" r:id="rId7" imgW="590400" imgH="552600">
            <p:pic>
              <p:nvPicPr>
                <p:cNvPr id="0" name="CommandButt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953000"/>
                  <a:ext cx="593725" cy="5508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67" name="CommandButton7" r:id="rId8" imgW="590400" imgH="552600"/>
        </mc:Choice>
        <mc:Fallback>
          <p:control name="CommandButton7" r:id="rId8" imgW="590400" imgH="552600">
            <p:pic>
              <p:nvPicPr>
                <p:cNvPr id="0" name="CommandButton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5963" y="5618163"/>
                  <a:ext cx="593725" cy="5508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0"/>
            <a:ext cx="8681598" cy="5436525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8222" name="TextBox1" r:id="rId2" imgW="990720" imgH="219240"/>
        </mc:Choice>
        <mc:Fallback>
          <p:control name="TextBox1" r:id="rId2" imgW="990720" imgH="2192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86213" y="6577013"/>
                  <a:ext cx="977900" cy="222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23" name="CommandButton1" r:id="rId3" imgW="5600880" imgH="800280"/>
        </mc:Choice>
        <mc:Fallback>
          <p:control name="CommandButton1" r:id="rId3" imgW="5600880" imgH="80028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6013" y="1847850"/>
                  <a:ext cx="5602287" cy="7985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24" name="TextBox2" r:id="rId4" imgW="1209600" imgH="771480"/>
        </mc:Choice>
        <mc:Fallback>
          <p:control name="TextBox2" r:id="rId4" imgW="1209600" imgH="771480">
            <p:pic>
              <p:nvPicPr>
                <p:cNvPr id="0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23075" y="1865313"/>
                  <a:ext cx="1206500" cy="7715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25" name="CommandButton2" r:id="rId5" imgW="5600880" imgH="800280"/>
        </mc:Choice>
        <mc:Fallback>
          <p:control name="CommandButton2" r:id="rId5" imgW="5600880" imgH="80028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6013" y="2727325"/>
                  <a:ext cx="5602287" cy="7985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26" name="TextBox3" r:id="rId6" imgW="1209600" imgH="771480"/>
        </mc:Choice>
        <mc:Fallback>
          <p:control name="TextBox3" r:id="rId6" imgW="1209600" imgH="771480">
            <p:pic>
              <p:nvPicPr>
                <p:cNvPr id="0" name="TextBox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23075" y="2744788"/>
                  <a:ext cx="1206500" cy="7715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27" name="CommandButton3" r:id="rId7" imgW="5600880" imgH="800280"/>
        </mc:Choice>
        <mc:Fallback>
          <p:control name="CommandButton3" r:id="rId7" imgW="5600880" imgH="800280">
            <p:pic>
              <p:nvPicPr>
                <p:cNvPr id="0" name="CommandButt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6013" y="3614738"/>
                  <a:ext cx="5602287" cy="7985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28" name="TextBox4" r:id="rId8" imgW="1209600" imgH="771480"/>
        </mc:Choice>
        <mc:Fallback>
          <p:control name="TextBox4" r:id="rId8" imgW="1209600" imgH="771480">
            <p:pic>
              <p:nvPicPr>
                <p:cNvPr id="0" name="TextBox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23075" y="3632200"/>
                  <a:ext cx="1206500" cy="7715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29" name="CommandButton4" r:id="rId9" imgW="5600880" imgH="800280"/>
        </mc:Choice>
        <mc:Fallback>
          <p:control name="CommandButton4" r:id="rId9" imgW="5600880" imgH="800280">
            <p:pic>
              <p:nvPicPr>
                <p:cNvPr id="0" name="Command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6013" y="4489450"/>
                  <a:ext cx="5602287" cy="7985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30" name="TextBox5" r:id="rId10" imgW="1209600" imgH="771480"/>
        </mc:Choice>
        <mc:Fallback>
          <p:control name="TextBox5" r:id="rId10" imgW="1209600" imgH="771480">
            <p:pic>
              <p:nvPicPr>
                <p:cNvPr id="0" name="TextBox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23075" y="4506913"/>
                  <a:ext cx="1206500" cy="7715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31" name="CommandButton5" r:id="rId11" imgW="3419640" imgH="800280"/>
        </mc:Choice>
        <mc:Fallback>
          <p:control name="CommandButton5" r:id="rId11" imgW="3419640" imgH="800280">
            <p:pic>
              <p:nvPicPr>
                <p:cNvPr id="0" name="CommandButt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6013" y="5376863"/>
                  <a:ext cx="3419475" cy="7985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32" name="CommandButton6" r:id="rId12" imgW="3419640" imgH="800280"/>
        </mc:Choice>
        <mc:Fallback>
          <p:control name="CommandButton6" r:id="rId12" imgW="3419640" imgH="800280">
            <p:pic>
              <p:nvPicPr>
                <p:cNvPr id="0" name="CommandButt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03750" y="5376863"/>
                  <a:ext cx="3419475" cy="7985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26.11.2014</a:t>
            </a:fld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12"/>
          </p:nvPr>
        </p:nvSpPr>
        <p:spPr>
          <a:xfrm>
            <a:off x="4009924" y="4860099"/>
            <a:ext cx="4921134" cy="1202498"/>
          </a:xfrm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Автор: </a:t>
            </a:r>
          </a:p>
          <a:p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Зоя Евгеньевна Малахова, учитель истории и обществознания МБОУ «Никифоровская СОШ №2» Тамбовская область</a:t>
            </a: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615142" y="914400"/>
            <a:ext cx="7930372" cy="63882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Новая история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7996" y="1803748"/>
            <a:ext cx="8693062" cy="216700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Становление индустриального общества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D47DD-4E21-4354-A819-FEF2AD852FD7}" type="datetime1">
              <a:rPr lang="ru-RU" smtClean="0"/>
              <a:t>26.11.2014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sz="4400" b="1" dirty="0"/>
              <a:t>Причина появления романтизма как художественного направления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/>
              <a:t>установление «просвещенной монархии»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разочарование в идеях просветителей 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развитие индустриального общества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достижения естественных наук</a:t>
            </a:r>
          </a:p>
        </p:txBody>
      </p:sp>
    </p:spTree>
    <p:extLst>
      <p:ext uri="{BB962C8B-B14F-4D97-AF65-F5344CB8AC3E}">
        <p14:creationId xmlns:p14="http://schemas.microsoft.com/office/powerpoint/2010/main" val="110636612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064D-C96A-400D-847C-A66CA54D53AF}" type="datetime1">
              <a:rPr lang="ru-RU" smtClean="0"/>
              <a:t>26.11.2014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sz="5400" b="1" dirty="0"/>
              <a:t>Сторонников диктатуры пролетариата назвали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/>
              <a:t>либералами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утопическими социалистами 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консерваторами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марксистами</a:t>
            </a:r>
          </a:p>
        </p:txBody>
      </p:sp>
    </p:spTree>
    <p:extLst>
      <p:ext uri="{BB962C8B-B14F-4D97-AF65-F5344CB8AC3E}">
        <p14:creationId xmlns:p14="http://schemas.microsoft.com/office/powerpoint/2010/main" val="88581563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FA21-6628-47E0-939D-CD420977CF99}" type="datetime1">
              <a:rPr lang="ru-RU" smtClean="0"/>
              <a:t>26.11.2014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sz="6000" b="1" dirty="0"/>
              <a:t>Для империализма характерно</a:t>
            </a:r>
          </a:p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ru-RU" sz="2100" dirty="0"/>
              <a:t>отсутствие экономических кризисов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ru-RU" sz="2100" dirty="0"/>
              <a:t>прекращение колониальных захватов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ru-RU" sz="2100" dirty="0"/>
              <a:t>стремление к экономическому разделу мира на сферы влияния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5"/>
          </p:nvPr>
        </p:nvSpPr>
        <p:spPr>
          <a:xfrm>
            <a:off x="307889" y="5602605"/>
            <a:ext cx="7988300" cy="635357"/>
          </a:xfrm>
        </p:spPr>
        <p:txBody>
          <a:bodyPr>
            <a:noAutofit/>
          </a:bodyPr>
          <a:lstStyle/>
          <a:p>
            <a:r>
              <a:rPr lang="ru-RU" sz="2100" dirty="0"/>
              <a:t>преобладание в экономике страны мелких и средних предприятий</a:t>
            </a:r>
          </a:p>
        </p:txBody>
      </p:sp>
    </p:spTree>
    <p:extLst>
      <p:ext uri="{BB962C8B-B14F-4D97-AF65-F5344CB8AC3E}">
        <p14:creationId xmlns:p14="http://schemas.microsoft.com/office/powerpoint/2010/main" val="59972968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F5A6-D1F4-4996-925E-2D57B01C3584}" type="datetime1">
              <a:rPr lang="ru-RU" smtClean="0"/>
              <a:t>26.11.2014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sz="4800" b="1" dirty="0"/>
              <a:t>Средний класс отличается от рабочего класса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/>
              <a:t>работой по найму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низким уровнем жизни 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отсутствием собственности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близостью к имущим классам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597643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9DB2-81E7-43D4-BE5A-4161CFD80873}" type="datetime1">
              <a:rPr lang="ru-RU" smtClean="0"/>
              <a:t>26.11.2014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«</a:t>
            </a:r>
            <a:r>
              <a:rPr lang="ru-RU" sz="5400" b="1" dirty="0"/>
              <a:t>Страной городов» в </a:t>
            </a:r>
            <a:r>
              <a:rPr lang="en-US" sz="5400" b="1" dirty="0"/>
              <a:t>XIX</a:t>
            </a:r>
            <a:r>
              <a:rPr lang="ru-RU" sz="5400" b="1" dirty="0"/>
              <a:t>в. называли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/>
              <a:t>Италию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Мексику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Англию 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Германию</a:t>
            </a:r>
          </a:p>
        </p:txBody>
      </p:sp>
    </p:spTree>
    <p:extLst>
      <p:ext uri="{BB962C8B-B14F-4D97-AF65-F5344CB8AC3E}">
        <p14:creationId xmlns:p14="http://schemas.microsoft.com/office/powerpoint/2010/main" val="263189861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6573D-2D17-40BB-AD55-E9D83660FE66}" type="datetime1">
              <a:rPr lang="ru-RU" smtClean="0"/>
              <a:t>26.11.2014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sz="6000" b="1" dirty="0"/>
              <a:t>Изобретения </a:t>
            </a:r>
            <a:r>
              <a:rPr lang="en-US" sz="6000" b="1" dirty="0"/>
              <a:t>XIX</a:t>
            </a:r>
            <a:r>
              <a:rPr lang="ru-RU" sz="6000" b="1" dirty="0"/>
              <a:t> в. способствовали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ru-RU" sz="2500" dirty="0"/>
              <a:t>появлению новых профессий 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ru-RU" sz="2500" dirty="0"/>
              <a:t>укреплению традиционного общества 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ru-RU" sz="2500" dirty="0"/>
              <a:t>полному исчезновению ручного труда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сокращению продолжительности жизни населения</a:t>
            </a:r>
          </a:p>
        </p:txBody>
      </p:sp>
    </p:spTree>
    <p:extLst>
      <p:ext uri="{BB962C8B-B14F-4D97-AF65-F5344CB8AC3E}">
        <p14:creationId xmlns:p14="http://schemas.microsoft.com/office/powerpoint/2010/main" val="216659198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674F-0DC4-4F3B-BC7B-2914BD19AA91}" type="datetime1">
              <a:rPr lang="ru-RU" smtClean="0"/>
              <a:t>26.11.2014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sz="4800" b="1" dirty="0"/>
              <a:t>Автором книги «Происхождение видов» является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/>
              <a:t>Л. Пастер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Ч. Дарвин 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П. Абеляр 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Дж. Максвелл</a:t>
            </a:r>
          </a:p>
        </p:txBody>
      </p:sp>
    </p:spTree>
    <p:extLst>
      <p:ext uri="{BB962C8B-B14F-4D97-AF65-F5344CB8AC3E}">
        <p14:creationId xmlns:p14="http://schemas.microsoft.com/office/powerpoint/2010/main" val="89638940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4571-E428-4BDE-9A1D-14BBAEFB2C15}" type="datetime1">
              <a:rPr lang="ru-RU" smtClean="0"/>
              <a:t>26.11.2014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О чем идет речь в отрывке из произведения?</a:t>
            </a:r>
          </a:p>
          <a:p>
            <a:r>
              <a:rPr lang="ru-RU" b="1" i="1" dirty="0"/>
              <a:t>«И вдруг … на экране является поезд железной дороги. Он мчится стрелой прямо на вас – берегитесь! Кажется, что вот-вот он ринется во тьму, в которой вы сидите … и разрушит, превратит в обломки и в пыль этот зал и это здание…»</a:t>
            </a:r>
            <a:endParaRPr lang="ru-RU" b="1" dirty="0"/>
          </a:p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/>
              <a:t>о демонстрации кинофильма 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об испытании первого паровоза 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о забастовке железнодорожников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о крушении железнодорожного состава</a:t>
            </a:r>
          </a:p>
        </p:txBody>
      </p:sp>
    </p:spTree>
    <p:extLst>
      <p:ext uri="{BB962C8B-B14F-4D97-AF65-F5344CB8AC3E}">
        <p14:creationId xmlns:p14="http://schemas.microsoft.com/office/powerpoint/2010/main" val="322340679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D1C1-D5A8-4523-BC6F-9E2326F4F031}" type="datetime1">
              <a:rPr lang="ru-RU" smtClean="0"/>
              <a:t>26.11.2014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sz="6000" b="1" dirty="0"/>
              <a:t>Особенностью реализма является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изображение типичных характеров в типичной обстановке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ru-RU" sz="2200" dirty="0"/>
              <a:t>использование методов научного исследования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ru-RU" sz="2200" dirty="0"/>
              <a:t>увлеченность античной историей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ru-RU" sz="2200" dirty="0"/>
              <a:t>уход от действительности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14739011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D9CC-A868-460C-A1EB-4991A3619F9B}" type="datetime1">
              <a:rPr lang="ru-RU" smtClean="0"/>
              <a:t>26.11.2014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sz="4800" b="1" dirty="0"/>
              <a:t>Консерваторы в отличие от либералов были сторонниками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/>
              <a:t>невмешательства государства в экономику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отмены частной собственности 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сильного государства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революции</a:t>
            </a:r>
          </a:p>
        </p:txBody>
      </p:sp>
    </p:spTree>
    <p:extLst>
      <p:ext uri="{BB962C8B-B14F-4D97-AF65-F5344CB8AC3E}">
        <p14:creationId xmlns:p14="http://schemas.microsoft.com/office/powerpoint/2010/main" val="118187396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6671-11A7-45EA-BEC6-0C468BFAFB7D}" type="datetime1">
              <a:rPr lang="ru-RU" smtClean="0"/>
              <a:pPr/>
              <a:t>26.11.2014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sz="3600" b="1" dirty="0"/>
              <a:t>Жизнь в соответствии с обычаями, обусловленными природно-климатическими факторами, характерна для общества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/>
              <a:t>традиционного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индустриального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капиталистического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модернизированного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933B9-D24E-4B6B-B489-64810B4A1D4F}" type="datetime1">
              <a:rPr lang="ru-RU" smtClean="0"/>
              <a:t>26.11.2014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sz="4400" b="1" dirty="0"/>
              <a:t>Укажите характерную черту эпохи свободного фабрично-заводского капитализма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преобладание в экономике крупных акционерных обществ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ru-RU" sz="2200" dirty="0"/>
              <a:t>преобладание вывоза капиталов над ввозом товаров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ru-RU" sz="2200" dirty="0"/>
              <a:t>государственное регулирование экономики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ru-RU" sz="2200" dirty="0"/>
              <a:t>острая конкурентная борьба</a:t>
            </a:r>
          </a:p>
        </p:txBody>
      </p:sp>
    </p:spTree>
    <p:extLst>
      <p:ext uri="{BB962C8B-B14F-4D97-AF65-F5344CB8AC3E}">
        <p14:creationId xmlns:p14="http://schemas.microsoft.com/office/powerpoint/2010/main" val="247447971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3C968-5A5B-447E-BA9E-40E238EC7412}" type="datetime1">
              <a:rPr lang="ru-RU" smtClean="0"/>
              <a:t>26.11.2014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Укажите автора открытия.</a:t>
            </a:r>
          </a:p>
          <a:p>
            <a:r>
              <a:rPr lang="ru-RU" b="1" i="1" dirty="0"/>
              <a:t>«Мы полагаем, что вещество, извлеченное нами из урановой руды, содержит еще не описанный   металл… Мы предлагаем назвать его полонием – по имени страны, откуда происходит один нас».</a:t>
            </a:r>
            <a:endParaRPr lang="ru-RU" b="1" dirty="0"/>
          </a:p>
          <a:p>
            <a:endParaRPr lang="ru-RU" b="1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/>
              <a:t>П. и М. Кюри 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братья </a:t>
            </a:r>
            <a:r>
              <a:rPr lang="ru-RU" dirty="0"/>
              <a:t>Монгольфье 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Э. и П. Мартены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А. Попов и Г. Маркони</a:t>
            </a:r>
          </a:p>
        </p:txBody>
      </p:sp>
    </p:spTree>
    <p:extLst>
      <p:ext uri="{BB962C8B-B14F-4D97-AF65-F5344CB8AC3E}">
        <p14:creationId xmlns:p14="http://schemas.microsoft.com/office/powerpoint/2010/main" val="82956021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C7A3-4E99-41DA-89CB-934515AAFBCD}" type="datetime1">
              <a:rPr lang="ru-RU" smtClean="0"/>
              <a:pPr/>
              <a:t>26.11.2014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C6A5-EDF5-4E6F-8F70-892FF422900B}" type="datetime1">
              <a:rPr lang="ru-RU" smtClean="0"/>
              <a:pPr/>
              <a:t>26.11.2014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615142" y="1397000"/>
            <a:ext cx="7930372" cy="477132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 составлении тренажёра были использованы:</a:t>
            </a:r>
          </a:p>
          <a:p>
            <a:pPr algn="l">
              <a:buFont typeface="Arial" pitchFamily="34" charset="0"/>
              <a:buChar char="•"/>
            </a:pPr>
            <a:r>
              <a:rPr lang="ru-RU" sz="3200" dirty="0" smtClean="0"/>
              <a:t>Конструктор тестов Баженова А.А.</a:t>
            </a:r>
          </a:p>
        </p:txBody>
      </p:sp>
    </p:spTree>
    <p:extLst>
      <p:ext uri="{BB962C8B-B14F-4D97-AF65-F5344CB8AC3E}">
        <p14:creationId xmlns:p14="http://schemas.microsoft.com/office/powerpoint/2010/main" val="380979982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B843-5992-49CD-9F7B-D32C9DED4647}" type="datetime1">
              <a:rPr lang="ru-RU" smtClean="0"/>
              <a:pPr/>
              <a:t>26.11.2014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sz="4400" b="1" dirty="0"/>
              <a:t>О завершении аграрной революции свидетельствует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переход к трёхполью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проведение огораживания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ликвидация частной собственности на землю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преобладание в сельском хозяйстве фермерских хозяйств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3F2D-C6EF-4527-B545-519E9402DEB2}" type="datetime1">
              <a:rPr lang="ru-RU" smtClean="0"/>
              <a:pPr/>
              <a:t>26.11.2014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sz="4400" b="1" dirty="0"/>
              <a:t>С развитием транспорта в </a:t>
            </a:r>
            <a:r>
              <a:rPr lang="en-US" sz="4400" b="1" dirty="0"/>
              <a:t>XIX</a:t>
            </a:r>
            <a:r>
              <a:rPr lang="ru-RU" sz="4400" b="1" dirty="0"/>
              <a:t> в. связаны имена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sz="2800" dirty="0"/>
              <a:t>Э. и П. Мартенов, Г. </a:t>
            </a:r>
            <a:r>
              <a:rPr lang="ru-RU" sz="2800" dirty="0" err="1"/>
              <a:t>Бессемера</a:t>
            </a:r>
            <a:r>
              <a:rPr lang="ru-RU" sz="2800" dirty="0"/>
              <a:t>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sz="2800" dirty="0"/>
              <a:t>Р. Фултона, Д. Стефенсона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ru-RU" dirty="0"/>
              <a:t>Т. Эдисона, П. Яблочкова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sz="2800" dirty="0"/>
              <a:t>С. Морзе, А. Белла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8EF7-412B-477A-8F6A-32BD7C00A2B0}" type="datetime1">
              <a:rPr lang="ru-RU" smtClean="0"/>
              <a:pPr/>
              <a:t>26.11.2014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sz="4400" b="1" dirty="0"/>
              <a:t>На изменение моды повлияло появление в </a:t>
            </a:r>
            <a:r>
              <a:rPr lang="en-US" sz="4400" b="1" dirty="0"/>
              <a:t>XIX</a:t>
            </a:r>
            <a:r>
              <a:rPr lang="ru-RU" sz="4400" b="1" dirty="0"/>
              <a:t>в.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/>
              <a:t>книгопечатание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швейной машинки 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прялки «Дженни»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частной собственности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6C44-1625-4452-AB5C-A22F3E7D5825}" type="datetime1">
              <a:rPr lang="ru-RU" smtClean="0"/>
              <a:pPr/>
              <a:t>26.11.2014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sz="4400" b="1" dirty="0"/>
              <a:t>В ходе индустриализации в социальной структуре общества</a:t>
            </a:r>
            <a:endParaRPr lang="ru-RU" sz="48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/>
              <a:t>растет доля сельского населения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исчезают социальные перегородки 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усиливается роль аристократии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усиливается зависимость крестьян от помещика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2B319-4AEB-4434-9588-84178EDBBF6F}" type="datetime1">
              <a:rPr lang="ru-RU" smtClean="0"/>
              <a:t>26.11.2014</a:t>
            </a:fld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sz="4000" b="1" dirty="0"/>
              <a:t>На промышленных предприятиях </a:t>
            </a:r>
            <a:r>
              <a:rPr lang="en-US" sz="4000" b="1" dirty="0"/>
              <a:t>XIX</a:t>
            </a:r>
            <a:r>
              <a:rPr lang="ru-RU" sz="4000" b="1" dirty="0"/>
              <a:t>в. широко использовался труд женщин и детей, потому что они</a:t>
            </a:r>
          </a:p>
          <a:p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ru-RU" sz="2500" dirty="0"/>
              <a:t>составляли большинство населения 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ru-RU" sz="2500" dirty="0"/>
              <a:t>могли получить образование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ru-RU" sz="2500" dirty="0"/>
              <a:t>работали более качественно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получали меньшую заработную плату, чем мужчины </a:t>
            </a:r>
          </a:p>
        </p:txBody>
      </p:sp>
    </p:spTree>
    <p:extLst>
      <p:ext uri="{BB962C8B-B14F-4D97-AF65-F5344CB8AC3E}">
        <p14:creationId xmlns:p14="http://schemas.microsoft.com/office/powerpoint/2010/main" val="5551520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3CEE-675D-45E2-ABAB-EA09AC35DA1A}" type="datetime1">
              <a:rPr lang="ru-RU" smtClean="0"/>
              <a:t>26.11.2014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sz="4800" b="1" dirty="0"/>
              <a:t>Причина быстрого развития естественных наук в </a:t>
            </a:r>
            <a:r>
              <a:rPr lang="en-US" sz="4800" b="1" dirty="0"/>
              <a:t>XIX</a:t>
            </a:r>
            <a:r>
              <a:rPr lang="ru-RU" sz="4800" b="1" dirty="0"/>
              <a:t>в.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распространение Реформации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расширение колониальных захватов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принятие закона об обязательном высшем образовании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усовершенствование техники</a:t>
            </a:r>
          </a:p>
        </p:txBody>
      </p:sp>
    </p:spTree>
    <p:extLst>
      <p:ext uri="{BB962C8B-B14F-4D97-AF65-F5344CB8AC3E}">
        <p14:creationId xmlns:p14="http://schemas.microsoft.com/office/powerpoint/2010/main" val="57271396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3415-B296-4872-B913-9CFBB9AF3E83}" type="datetime1">
              <a:rPr lang="ru-RU" smtClean="0"/>
              <a:t>26.11.2014</a:t>
            </a:fld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О каком изобретении идет речь?</a:t>
            </a:r>
          </a:p>
          <a:p>
            <a:r>
              <a:rPr lang="ru-RU" i="1" dirty="0"/>
              <a:t>«Джон спросил у Томаса о назначении этого изобретения… «Говорящая машина» – ответил он. Когда новый аппарат был полностью готов, Томас громко крикнул в него: «У Мэри был барашек» – и переключил какой-то рычаг. После его действий аппарат немного грубым и непонятным голосом выдал эту же фразу, от чего механик пришел в недоумение».</a:t>
            </a:r>
            <a:endParaRPr lang="ru-RU" dirty="0"/>
          </a:p>
          <a:p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/>
              <a:t>омнибус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фонограф 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телефон 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дирижабль</a:t>
            </a:r>
          </a:p>
        </p:txBody>
      </p:sp>
    </p:spTree>
    <p:extLst>
      <p:ext uri="{BB962C8B-B14F-4D97-AF65-F5344CB8AC3E}">
        <p14:creationId xmlns:p14="http://schemas.microsoft.com/office/powerpoint/2010/main" val="154544919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620</Words>
  <Application>Microsoft Office PowerPoint</Application>
  <PresentationFormat>Экран (4:3)</PresentationFormat>
  <Paragraphs>132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Alekc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Aleksei</dc:creator>
  <cp:lastModifiedBy>Зоя</cp:lastModifiedBy>
  <cp:revision>33</cp:revision>
  <dcterms:created xsi:type="dcterms:W3CDTF">2010-02-09T18:22:56Z</dcterms:created>
  <dcterms:modified xsi:type="dcterms:W3CDTF">2014-11-26T14:40:30Z</dcterms:modified>
</cp:coreProperties>
</file>