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p:restoredTop sz="94600"/>
  </p:normalViewPr>
  <p:slideViewPr>
    <p:cSldViewPr>
      <p:cViewPr varScale="1">
        <p:scale>
          <a:sx n="99" d="100"/>
          <a:sy n="99" d="100"/>
        </p:scale>
        <p:origin x="-24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ru-RU" noProof="0" smtClean="0"/>
              <a:t>Образец заголовка</a:t>
            </a:r>
            <a:endParaRPr lang="en-US" noProof="0" smtClean="0"/>
          </a:p>
        </p:txBody>
      </p:sp>
      <p:sp>
        <p:nvSpPr>
          <p:cNvPr id="2253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ru-RU" noProof="0" smtClean="0"/>
              <a:t>Образец подзаголовка</a:t>
            </a:r>
            <a:endParaRPr lang="en-US" noProof="0" smtClean="0"/>
          </a:p>
        </p:txBody>
      </p:sp>
      <p:sp>
        <p:nvSpPr>
          <p:cNvPr id="22532" name="Rectangle 4"/>
          <p:cNvSpPr>
            <a:spLocks noGrp="1" noChangeArrowheads="1"/>
          </p:cNvSpPr>
          <p:nvPr>
            <p:ph type="dt" sz="half" idx="2"/>
          </p:nvPr>
        </p:nvSpPr>
        <p:spPr/>
        <p:txBody>
          <a:bodyPr/>
          <a:lstStyle>
            <a:lvl1pPr>
              <a:defRPr/>
            </a:lvl1pPr>
          </a:lstStyle>
          <a:p>
            <a:endParaRPr lang="en-US"/>
          </a:p>
        </p:txBody>
      </p:sp>
      <p:sp>
        <p:nvSpPr>
          <p:cNvPr id="22533" name="Rectangle 5"/>
          <p:cNvSpPr>
            <a:spLocks noGrp="1" noChangeArrowheads="1"/>
          </p:cNvSpPr>
          <p:nvPr>
            <p:ph type="ftr" sz="quarter" idx="3"/>
          </p:nvPr>
        </p:nvSpPr>
        <p:spPr/>
        <p:txBody>
          <a:bodyPr/>
          <a:lstStyle>
            <a:lvl1pPr>
              <a:defRPr/>
            </a:lvl1pPr>
          </a:lstStyle>
          <a:p>
            <a:endParaRPr lang="en-US"/>
          </a:p>
        </p:txBody>
      </p:sp>
      <p:sp>
        <p:nvSpPr>
          <p:cNvPr id="22534" name="Rectangle 6"/>
          <p:cNvSpPr>
            <a:spLocks noGrp="1" noChangeArrowheads="1"/>
          </p:cNvSpPr>
          <p:nvPr>
            <p:ph type="sldNum" sz="quarter" idx="4"/>
          </p:nvPr>
        </p:nvSpPr>
        <p:spPr/>
        <p:txBody>
          <a:bodyPr/>
          <a:lstStyle>
            <a:lvl1pPr>
              <a:defRPr/>
            </a:lvl1pPr>
          </a:lstStyle>
          <a:p>
            <a:fld id="{8F4E143A-7530-445D-94C4-0B32DA04D69C}"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9ED3BE05-CD10-4325-9EE1-66641B4569F0}" type="slidenum">
              <a:rPr lang="en-US"/>
              <a:pPr/>
              <a:t>‹#›</a:t>
            </a:fld>
            <a:endParaRPr lang="en-US"/>
          </a:p>
        </p:txBody>
      </p:sp>
    </p:spTree>
    <p:extLst>
      <p:ext uri="{BB962C8B-B14F-4D97-AF65-F5344CB8AC3E}">
        <p14:creationId xmlns:p14="http://schemas.microsoft.com/office/powerpoint/2010/main" val="344668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439025" y="274638"/>
            <a:ext cx="15811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693988" y="274638"/>
            <a:ext cx="4592637"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265B8B5-CBF4-4882-BE6C-3C3D651AB1E6}" type="slidenum">
              <a:rPr lang="en-US"/>
              <a:pPr/>
              <a:t>‹#›</a:t>
            </a:fld>
            <a:endParaRPr lang="en-US"/>
          </a:p>
        </p:txBody>
      </p:sp>
    </p:spTree>
    <p:extLst>
      <p:ext uri="{BB962C8B-B14F-4D97-AF65-F5344CB8AC3E}">
        <p14:creationId xmlns:p14="http://schemas.microsoft.com/office/powerpoint/2010/main" val="3157567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3011"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noProof="0" smtClean="0"/>
              <a:t>Click to edit Master title style</a:t>
            </a:r>
          </a:p>
        </p:txBody>
      </p:sp>
      <p:sp>
        <p:nvSpPr>
          <p:cNvPr id="43012"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noProof="0" smtClean="0"/>
              <a:t>Click to edit Master subtitle style</a:t>
            </a:r>
          </a:p>
        </p:txBody>
      </p:sp>
      <p:sp>
        <p:nvSpPr>
          <p:cNvPr id="43013" name="Rectangle 5"/>
          <p:cNvSpPr>
            <a:spLocks noGrp="1" noChangeArrowheads="1"/>
          </p:cNvSpPr>
          <p:nvPr>
            <p:ph type="dt" sz="half" idx="2"/>
          </p:nvPr>
        </p:nvSpPr>
        <p:spPr/>
        <p:txBody>
          <a:bodyPr/>
          <a:lstStyle>
            <a:lvl1pPr>
              <a:defRPr/>
            </a:lvl1pPr>
          </a:lstStyle>
          <a:p>
            <a:endParaRPr lang="en-US"/>
          </a:p>
        </p:txBody>
      </p:sp>
      <p:sp>
        <p:nvSpPr>
          <p:cNvPr id="43014" name="Rectangle 6"/>
          <p:cNvSpPr>
            <a:spLocks noGrp="1" noChangeArrowheads="1"/>
          </p:cNvSpPr>
          <p:nvPr>
            <p:ph type="ftr" sz="quarter" idx="3"/>
          </p:nvPr>
        </p:nvSpPr>
        <p:spPr/>
        <p:txBody>
          <a:bodyPr/>
          <a:lstStyle>
            <a:lvl1pPr>
              <a:defRPr/>
            </a:lvl1pPr>
          </a:lstStyle>
          <a:p>
            <a:endParaRPr lang="en-US"/>
          </a:p>
        </p:txBody>
      </p:sp>
      <p:sp>
        <p:nvSpPr>
          <p:cNvPr id="43015" name="Rectangle 7"/>
          <p:cNvSpPr>
            <a:spLocks noGrp="1" noChangeArrowheads="1"/>
          </p:cNvSpPr>
          <p:nvPr>
            <p:ph type="sldNum" sz="quarter" idx="4"/>
          </p:nvPr>
        </p:nvSpPr>
        <p:spPr/>
        <p:txBody>
          <a:bodyPr/>
          <a:lstStyle>
            <a:lvl1pPr>
              <a:defRPr/>
            </a:lvl1pPr>
          </a:lstStyle>
          <a:p>
            <a:fld id="{371A4ACF-E9E3-4D78-A05F-8AF7EDE4059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76D30B8-2B91-4047-B9DD-8D2014AA6FB2}" type="slidenum">
              <a:rPr lang="en-US"/>
              <a:pPr/>
              <a:t>‹#›</a:t>
            </a:fld>
            <a:endParaRPr lang="en-US"/>
          </a:p>
        </p:txBody>
      </p:sp>
    </p:spTree>
    <p:extLst>
      <p:ext uri="{BB962C8B-B14F-4D97-AF65-F5344CB8AC3E}">
        <p14:creationId xmlns:p14="http://schemas.microsoft.com/office/powerpoint/2010/main" val="1906503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81C71397-B4AA-494E-B80B-DA7D4225332B}" type="slidenum">
              <a:rPr lang="en-US"/>
              <a:pPr/>
              <a:t>‹#›</a:t>
            </a:fld>
            <a:endParaRPr lang="en-US"/>
          </a:p>
        </p:txBody>
      </p:sp>
    </p:spTree>
    <p:extLst>
      <p:ext uri="{BB962C8B-B14F-4D97-AF65-F5344CB8AC3E}">
        <p14:creationId xmlns:p14="http://schemas.microsoft.com/office/powerpoint/2010/main" val="3880622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208EB8AB-14E5-4F0B-993F-C9EE4A97BABC}" type="slidenum">
              <a:rPr lang="en-US"/>
              <a:pPr/>
              <a:t>‹#›</a:t>
            </a:fld>
            <a:endParaRPr lang="en-US"/>
          </a:p>
        </p:txBody>
      </p:sp>
    </p:spTree>
    <p:extLst>
      <p:ext uri="{BB962C8B-B14F-4D97-AF65-F5344CB8AC3E}">
        <p14:creationId xmlns:p14="http://schemas.microsoft.com/office/powerpoint/2010/main" val="3322209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515BBA0D-7DBA-4E47-962A-8E718BEEE528}" type="slidenum">
              <a:rPr lang="en-US"/>
              <a:pPr/>
              <a:t>‹#›</a:t>
            </a:fld>
            <a:endParaRPr lang="en-US"/>
          </a:p>
        </p:txBody>
      </p:sp>
    </p:spTree>
    <p:extLst>
      <p:ext uri="{BB962C8B-B14F-4D97-AF65-F5344CB8AC3E}">
        <p14:creationId xmlns:p14="http://schemas.microsoft.com/office/powerpoint/2010/main" val="3220262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5F49E219-2555-49DC-BAC1-C63305C6B339}" type="slidenum">
              <a:rPr lang="en-US"/>
              <a:pPr/>
              <a:t>‹#›</a:t>
            </a:fld>
            <a:endParaRPr lang="en-US"/>
          </a:p>
        </p:txBody>
      </p:sp>
    </p:spTree>
    <p:extLst>
      <p:ext uri="{BB962C8B-B14F-4D97-AF65-F5344CB8AC3E}">
        <p14:creationId xmlns:p14="http://schemas.microsoft.com/office/powerpoint/2010/main" val="1131608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2F18B7CA-B385-45C1-B267-46651D6F4E08}" type="slidenum">
              <a:rPr lang="en-US"/>
              <a:pPr/>
              <a:t>‹#›</a:t>
            </a:fld>
            <a:endParaRPr lang="en-US"/>
          </a:p>
        </p:txBody>
      </p:sp>
    </p:spTree>
    <p:extLst>
      <p:ext uri="{BB962C8B-B14F-4D97-AF65-F5344CB8AC3E}">
        <p14:creationId xmlns:p14="http://schemas.microsoft.com/office/powerpoint/2010/main" val="4292971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470903D8-C087-4C0C-BD82-1F5524AC3C9F}" type="slidenum">
              <a:rPr lang="en-US"/>
              <a:pPr/>
              <a:t>‹#›</a:t>
            </a:fld>
            <a:endParaRPr lang="en-US"/>
          </a:p>
        </p:txBody>
      </p:sp>
    </p:spTree>
    <p:extLst>
      <p:ext uri="{BB962C8B-B14F-4D97-AF65-F5344CB8AC3E}">
        <p14:creationId xmlns:p14="http://schemas.microsoft.com/office/powerpoint/2010/main" val="373009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8CD97343-B32B-466E-86CE-DCD6E367B331}" type="slidenum">
              <a:rPr lang="en-US"/>
              <a:pPr/>
              <a:t>‹#›</a:t>
            </a:fld>
            <a:endParaRPr lang="en-US"/>
          </a:p>
        </p:txBody>
      </p:sp>
    </p:spTree>
    <p:extLst>
      <p:ext uri="{BB962C8B-B14F-4D97-AF65-F5344CB8AC3E}">
        <p14:creationId xmlns:p14="http://schemas.microsoft.com/office/powerpoint/2010/main" val="718519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C813E81E-83FA-4071-8857-C10BC676B324}" type="slidenum">
              <a:rPr lang="en-US"/>
              <a:pPr/>
              <a:t>‹#›</a:t>
            </a:fld>
            <a:endParaRPr lang="en-US"/>
          </a:p>
        </p:txBody>
      </p:sp>
    </p:spTree>
    <p:extLst>
      <p:ext uri="{BB962C8B-B14F-4D97-AF65-F5344CB8AC3E}">
        <p14:creationId xmlns:p14="http://schemas.microsoft.com/office/powerpoint/2010/main" val="2741999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CAC93D5C-CB54-4BB6-94B5-55E40EE10213}" type="slidenum">
              <a:rPr lang="en-US"/>
              <a:pPr/>
              <a:t>‹#›</a:t>
            </a:fld>
            <a:endParaRPr lang="en-US"/>
          </a:p>
        </p:txBody>
      </p:sp>
    </p:spTree>
    <p:extLst>
      <p:ext uri="{BB962C8B-B14F-4D97-AF65-F5344CB8AC3E}">
        <p14:creationId xmlns:p14="http://schemas.microsoft.com/office/powerpoint/2010/main" val="15481904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225" y="274638"/>
            <a:ext cx="2055813"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5613" y="274638"/>
            <a:ext cx="6018212"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82A60F92-0F50-4262-B250-C28B51E3856D}" type="slidenum">
              <a:rPr lang="en-US"/>
              <a:pPr/>
              <a:t>‹#›</a:t>
            </a:fld>
            <a:endParaRPr lang="en-US"/>
          </a:p>
        </p:txBody>
      </p:sp>
    </p:spTree>
    <p:extLst>
      <p:ext uri="{BB962C8B-B14F-4D97-AF65-F5344CB8AC3E}">
        <p14:creationId xmlns:p14="http://schemas.microsoft.com/office/powerpoint/2010/main" val="1582512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79BF2F76-6C9C-4AB4-AB04-663046FF5736}" type="slidenum">
              <a:rPr lang="en-US"/>
              <a:pPr/>
              <a:t>‹#›</a:t>
            </a:fld>
            <a:endParaRPr lang="en-US"/>
          </a:p>
        </p:txBody>
      </p:sp>
    </p:spTree>
    <p:extLst>
      <p:ext uri="{BB962C8B-B14F-4D97-AF65-F5344CB8AC3E}">
        <p14:creationId xmlns:p14="http://schemas.microsoft.com/office/powerpoint/2010/main" val="2829476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E5FF9D4B-3C5D-4465-9C66-E1DB2F4D0294}" type="slidenum">
              <a:rPr lang="en-US"/>
              <a:pPr/>
              <a:t>‹#›</a:t>
            </a:fld>
            <a:endParaRPr lang="en-US"/>
          </a:p>
        </p:txBody>
      </p:sp>
    </p:spTree>
    <p:extLst>
      <p:ext uri="{BB962C8B-B14F-4D97-AF65-F5344CB8AC3E}">
        <p14:creationId xmlns:p14="http://schemas.microsoft.com/office/powerpoint/2010/main" val="219626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74E60B12-0418-4315-A4F8-610EF18B1CF9}" type="slidenum">
              <a:rPr lang="en-US"/>
              <a:pPr/>
              <a:t>‹#›</a:t>
            </a:fld>
            <a:endParaRPr lang="en-US"/>
          </a:p>
        </p:txBody>
      </p:sp>
    </p:spTree>
    <p:extLst>
      <p:ext uri="{BB962C8B-B14F-4D97-AF65-F5344CB8AC3E}">
        <p14:creationId xmlns:p14="http://schemas.microsoft.com/office/powerpoint/2010/main" val="60010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71819969-9D06-42A1-BB46-E7534533DE02}" type="slidenum">
              <a:rPr lang="en-US"/>
              <a:pPr/>
              <a:t>‹#›</a:t>
            </a:fld>
            <a:endParaRPr lang="en-US"/>
          </a:p>
        </p:txBody>
      </p:sp>
    </p:spTree>
    <p:extLst>
      <p:ext uri="{BB962C8B-B14F-4D97-AF65-F5344CB8AC3E}">
        <p14:creationId xmlns:p14="http://schemas.microsoft.com/office/powerpoint/2010/main" val="2336392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F229B67A-053C-494F-9E7D-C6BC663B8897}" type="slidenum">
              <a:rPr lang="en-US"/>
              <a:pPr/>
              <a:t>‹#›</a:t>
            </a:fld>
            <a:endParaRPr lang="en-US"/>
          </a:p>
        </p:txBody>
      </p:sp>
    </p:spTree>
    <p:extLst>
      <p:ext uri="{BB962C8B-B14F-4D97-AF65-F5344CB8AC3E}">
        <p14:creationId xmlns:p14="http://schemas.microsoft.com/office/powerpoint/2010/main" val="2056066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7B76C0C8-BC06-443C-836E-BB4363193842}" type="slidenum">
              <a:rPr lang="en-US"/>
              <a:pPr/>
              <a:t>‹#›</a:t>
            </a:fld>
            <a:endParaRPr lang="en-US"/>
          </a:p>
        </p:txBody>
      </p:sp>
    </p:spTree>
    <p:extLst>
      <p:ext uri="{BB962C8B-B14F-4D97-AF65-F5344CB8AC3E}">
        <p14:creationId xmlns:p14="http://schemas.microsoft.com/office/powerpoint/2010/main" val="3950227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D4C496B2-25EC-4B25-B8F7-81914024E909}" type="slidenum">
              <a:rPr lang="en-US"/>
              <a:pPr/>
              <a:t>‹#›</a:t>
            </a:fld>
            <a:endParaRPr lang="en-US"/>
          </a:p>
        </p:txBody>
      </p:sp>
    </p:spTree>
    <p:extLst>
      <p:ext uri="{BB962C8B-B14F-4D97-AF65-F5344CB8AC3E}">
        <p14:creationId xmlns:p14="http://schemas.microsoft.com/office/powerpoint/2010/main" val="806846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31D873B-DDBA-4B30-9731-2D344BF343C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1987"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1988"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98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199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4199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6000496-3804-4A9A-9BEC-5F996B0AF5E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2051720" y="98107"/>
            <a:ext cx="5450805" cy="3258885"/>
          </a:xfrm>
        </p:spPr>
        <p:txBody>
          <a:bodyPr/>
          <a:lstStyle/>
          <a:p>
            <a:pPr algn="ctr"/>
            <a:r>
              <a:rPr lang="ru-RU" sz="3600" b="1" dirty="0" smtClean="0">
                <a:solidFill>
                  <a:schemeClr val="accent2">
                    <a:lumMod val="75000"/>
                  </a:schemeClr>
                </a:solidFill>
                <a:latin typeface="Times New Roman" pitchFamily="18" charset="0"/>
                <a:cs typeface="Times New Roman" pitchFamily="18" charset="0"/>
              </a:rPr>
              <a:t>«ДЮЖИНА СМЕЛЫХ»</a:t>
            </a:r>
            <a:endParaRPr lang="ru-RU" sz="3600" b="1" dirty="0">
              <a:solidFill>
                <a:schemeClr val="accent2">
                  <a:lumMod val="75000"/>
                </a:schemeClr>
              </a:solidFill>
              <a:latin typeface="Times New Roman" pitchFamily="18" charset="0"/>
              <a:cs typeface="Times New Roman" pitchFamily="18" charset="0"/>
            </a:endParaRPr>
          </a:p>
        </p:txBody>
      </p:sp>
      <p:sp>
        <p:nvSpPr>
          <p:cNvPr id="46083" name="Rectangle 3"/>
          <p:cNvSpPr>
            <a:spLocks noGrp="1" noChangeArrowheads="1"/>
          </p:cNvSpPr>
          <p:nvPr>
            <p:ph type="subTitle" idx="1"/>
          </p:nvPr>
        </p:nvSpPr>
        <p:spPr>
          <a:xfrm>
            <a:off x="467544" y="3886200"/>
            <a:ext cx="8280920" cy="1752600"/>
          </a:xfrm>
        </p:spPr>
        <p:txBody>
          <a:bodyPr/>
          <a:lstStyle/>
          <a:p>
            <a:pPr algn="ctr"/>
            <a:r>
              <a:rPr lang="ru-RU" b="1" dirty="0" smtClean="0">
                <a:solidFill>
                  <a:schemeClr val="accent2">
                    <a:lumMod val="75000"/>
                  </a:schemeClr>
                </a:solidFill>
                <a:latin typeface="Times New Roman" pitchFamily="18" charset="0"/>
                <a:cs typeface="Times New Roman" pitchFamily="18" charset="0"/>
              </a:rPr>
              <a:t>Самые «невезучие» участники Олимпиады в Сочи</a:t>
            </a:r>
          </a:p>
          <a:p>
            <a:pPr algn="ctr"/>
            <a:r>
              <a:rPr lang="ru-RU" b="1" dirty="0" smtClean="0">
                <a:solidFill>
                  <a:schemeClr val="accent2">
                    <a:lumMod val="75000"/>
                  </a:schemeClr>
                </a:solidFill>
                <a:latin typeface="Times New Roman" pitchFamily="18" charset="0"/>
                <a:cs typeface="Times New Roman" pitchFamily="18" charset="0"/>
              </a:rPr>
              <a:t> 2014 года</a:t>
            </a:r>
          </a:p>
          <a:p>
            <a:pPr algn="just"/>
            <a:endParaRPr lang="ru-RU" sz="1400" dirty="0" smtClean="0">
              <a:latin typeface="Times New Roman" pitchFamily="18" charset="0"/>
              <a:cs typeface="Times New Roman" pitchFamily="18" charset="0"/>
            </a:endParaRPr>
          </a:p>
          <a:p>
            <a:pPr algn="ctr"/>
            <a:r>
              <a:rPr lang="ru-RU" sz="1800" b="1" dirty="0" smtClean="0">
                <a:latin typeface="Times New Roman" pitchFamily="18" charset="0"/>
                <a:cs typeface="Times New Roman" pitchFamily="18" charset="0"/>
              </a:rPr>
              <a:t>Выполнил: Шипелкин В.И., учитель физической культуры </a:t>
            </a:r>
          </a:p>
          <a:p>
            <a:pPr algn="ctr"/>
            <a:r>
              <a:rPr lang="ru-RU" sz="1800" b="1" dirty="0" smtClean="0">
                <a:latin typeface="Times New Roman" pitchFamily="18" charset="0"/>
                <a:cs typeface="Times New Roman" pitchFamily="18" charset="0"/>
              </a:rPr>
              <a:t>МБОУ СОШ с.Аван  Хабаровского края.</a:t>
            </a:r>
            <a:endParaRPr lang="ru-RU" sz="1800" b="1" dirty="0">
              <a:latin typeface="Times New Roman" pitchFamily="18" charset="0"/>
              <a:cs typeface="Times New Roman" pitchFamily="18" charset="0"/>
            </a:endParaRPr>
          </a:p>
        </p:txBody>
      </p:sp>
      <p:pic>
        <p:nvPicPr>
          <p:cNvPr id="4" name="Рисунок 3" descr="http://nsportal.ru/sites/default/files/styles/large/public/800px-olympic_rings_svg.png?itok=T92TAD0X"/>
          <p:cNvPicPr/>
          <p:nvPr/>
        </p:nvPicPr>
        <p:blipFill>
          <a:blip r:embed="rId2"/>
          <a:srcRect/>
          <a:stretch>
            <a:fillRect/>
          </a:stretch>
        </p:blipFill>
        <p:spPr bwMode="auto">
          <a:xfrm>
            <a:off x="2230582" y="98107"/>
            <a:ext cx="4572000" cy="2220595"/>
          </a:xfrm>
          <a:prstGeom prst="rect">
            <a:avLst/>
          </a:prstGeom>
          <a:noFill/>
          <a:ln w="9525">
            <a:noFill/>
            <a:miter lim="800000"/>
            <a:headEnd/>
            <a:tailEnd/>
          </a:ln>
        </p:spPr>
      </p:pic>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5613" y="274638"/>
            <a:ext cx="8226425" cy="1210146"/>
          </a:xfrm>
        </p:spPr>
        <p:txBody>
          <a:bodyPr/>
          <a:lstStyle/>
          <a:p>
            <a:pPr algn="just"/>
            <a:r>
              <a:rPr lang="ru-RU" sz="2400" dirty="0" smtClean="0">
                <a:solidFill>
                  <a:schemeClr val="accent2">
                    <a:lumMod val="75000"/>
                  </a:schemeClr>
                </a:solidFill>
                <a:latin typeface="Times New Roman" pitchFamily="18" charset="0"/>
                <a:cs typeface="Times New Roman" pitchFamily="18" charset="0"/>
              </a:rPr>
              <a:t>Бельгийскому конькобежцу Бартсу Свингсу за неделю перевели 50 тыс. евро, чтобы спортсмен смог поехать в Сочи.</a:t>
            </a:r>
            <a:endParaRPr lang="ru-RU" sz="2400" dirty="0">
              <a:solidFill>
                <a:schemeClr val="accent2">
                  <a:lumMod val="75000"/>
                </a:schemeClr>
              </a:solidFill>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9460" y="2070563"/>
            <a:ext cx="6394868" cy="3878717"/>
          </a:xfrm>
        </p:spPr>
      </p:pic>
    </p:spTree>
    <p:extLst>
      <p:ext uri="{BB962C8B-B14F-4D97-AF65-F5344CB8AC3E}">
        <p14:creationId xmlns:p14="http://schemas.microsoft.com/office/powerpoint/2010/main" val="2840986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5613" y="274638"/>
            <a:ext cx="8226425" cy="1426170"/>
          </a:xfrm>
        </p:spPr>
        <p:txBody>
          <a:bodyPr/>
          <a:lstStyle/>
          <a:p>
            <a:pPr algn="just"/>
            <a:r>
              <a:rPr lang="ru-RU" sz="2000" dirty="0" smtClean="0">
                <a:solidFill>
                  <a:schemeClr val="accent2">
                    <a:lumMod val="75000"/>
                  </a:schemeClr>
                </a:solidFill>
                <a:latin typeface="Times New Roman" pitchFamily="18" charset="0"/>
                <a:cs typeface="Times New Roman" pitchFamily="18" charset="0"/>
              </a:rPr>
              <a:t>34-летний скелетонист Бен Сэндфорд из Новой Зеландии по образованию – юрист. Спортом стал заниматься в 2002 году. На протяжении всей карьеры у него было множество травм. В Сочи он выступал со сломанной лодыжкой и занял 20 место.</a:t>
            </a:r>
            <a:endParaRPr lang="ru-RU" sz="2000" dirty="0">
              <a:solidFill>
                <a:schemeClr val="accent2">
                  <a:lumMod val="75000"/>
                </a:schemeClr>
              </a:solidFill>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7467" y="1916113"/>
            <a:ext cx="6302716" cy="4210050"/>
          </a:xfrm>
        </p:spPr>
      </p:pic>
    </p:spTree>
    <p:extLst>
      <p:ext uri="{BB962C8B-B14F-4D97-AF65-F5344CB8AC3E}">
        <p14:creationId xmlns:p14="http://schemas.microsoft.com/office/powerpoint/2010/main" val="1517044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5613" y="274638"/>
            <a:ext cx="8226425" cy="1930226"/>
          </a:xfrm>
        </p:spPr>
        <p:txBody>
          <a:bodyPr/>
          <a:lstStyle/>
          <a:p>
            <a:pPr algn="just"/>
            <a:r>
              <a:rPr lang="ru-RU" sz="2000" dirty="0" smtClean="0">
                <a:solidFill>
                  <a:schemeClr val="accent2">
                    <a:lumMod val="75000"/>
                  </a:schemeClr>
                </a:solidFill>
                <a:latin typeface="Times New Roman" pitchFamily="18" charset="0"/>
                <a:cs typeface="Times New Roman" pitchFamily="18" charset="0"/>
              </a:rPr>
              <a:t>Одним из самых ярких участников  Зимних Игр стал мексиканский лыжник Убертус фон Гогенлоэ. Болельщики назвали его «дедушка большого спорта». Ему 55 лет. Он единственный представитель своей страны на Играх. Он удивил зрителей своей экипировкой. На горнолыжный склон он вышел в костюме мариами – мексиканского музыканта.</a:t>
            </a:r>
            <a:endParaRPr lang="ru-RU" sz="2000" dirty="0">
              <a:solidFill>
                <a:schemeClr val="accent2">
                  <a:lumMod val="75000"/>
                </a:schemeClr>
              </a:solidFill>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2742" y="2349500"/>
            <a:ext cx="5272166" cy="3776663"/>
          </a:xfrm>
        </p:spPr>
      </p:pic>
    </p:spTree>
    <p:extLst>
      <p:ext uri="{BB962C8B-B14F-4D97-AF65-F5344CB8AC3E}">
        <p14:creationId xmlns:p14="http://schemas.microsoft.com/office/powerpoint/2010/main" val="1912846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5613" y="274638"/>
            <a:ext cx="8226425" cy="1642194"/>
          </a:xfrm>
        </p:spPr>
        <p:txBody>
          <a:bodyPr/>
          <a:lstStyle/>
          <a:p>
            <a:pPr algn="just"/>
            <a:r>
              <a:rPr lang="ru-RU" sz="2000" dirty="0" smtClean="0">
                <a:solidFill>
                  <a:schemeClr val="accent2">
                    <a:lumMod val="75000"/>
                  </a:schemeClr>
                </a:solidFill>
                <a:latin typeface="Times New Roman" pitchFamily="18" charset="0"/>
                <a:cs typeface="Times New Roman" pitchFamily="18" charset="0"/>
              </a:rPr>
              <a:t>Ради Олимпиады многие спортсмены преодолели множество препятствий. Например, американке Кери Херман, занявшей 10 место на олимпийских соревнованиях по слоупстайлу (дисциплина фристайл), пришлось выступать в чужих штанах, которые она одолжила у Мэгги Вуазен – другой спортсменки из США.</a:t>
            </a:r>
            <a:endParaRPr lang="ru-RU" sz="2000" dirty="0">
              <a:solidFill>
                <a:schemeClr val="accent2">
                  <a:lumMod val="75000"/>
                </a:schemeClr>
              </a:solidFill>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7982" y="2205038"/>
            <a:ext cx="5881687" cy="3921125"/>
          </a:xfrm>
        </p:spPr>
      </p:pic>
    </p:spTree>
    <p:extLst>
      <p:ext uri="{BB962C8B-B14F-4D97-AF65-F5344CB8AC3E}">
        <p14:creationId xmlns:p14="http://schemas.microsoft.com/office/powerpoint/2010/main" val="2297530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5613" y="274638"/>
            <a:ext cx="8226425" cy="1426170"/>
          </a:xfrm>
        </p:spPr>
        <p:txBody>
          <a:bodyPr/>
          <a:lstStyle/>
          <a:p>
            <a:pPr algn="just"/>
            <a:r>
              <a:rPr lang="ru-RU" sz="2000" dirty="0" smtClean="0">
                <a:solidFill>
                  <a:schemeClr val="accent2">
                    <a:lumMod val="75000"/>
                  </a:schemeClr>
                </a:solidFill>
                <a:latin typeface="Times New Roman" pitchFamily="18" charset="0"/>
                <a:cs typeface="Times New Roman" pitchFamily="18" charset="0"/>
              </a:rPr>
              <a:t>Знаменитая скрипачка Ванесса Мэй, выступавшая в Сочи под флагом Таиланда в соревнованиях горнолыжников заняла последнее почетное место. Она говорит: «Увлечься чем-нибудь никогда не поздно!».</a:t>
            </a:r>
            <a:endParaRPr lang="ru-RU" sz="2000" dirty="0">
              <a:solidFill>
                <a:schemeClr val="accent2">
                  <a:lumMod val="75000"/>
                </a:schemeClr>
              </a:solidFill>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7321" y="1989138"/>
            <a:ext cx="5723009" cy="4137025"/>
          </a:xfrm>
        </p:spPr>
      </p:pic>
    </p:spTree>
    <p:extLst>
      <p:ext uri="{BB962C8B-B14F-4D97-AF65-F5344CB8AC3E}">
        <p14:creationId xmlns:p14="http://schemas.microsoft.com/office/powerpoint/2010/main" val="1611907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title="благодарю за внимание"/>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254" y="980728"/>
            <a:ext cx="8924270"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3568" y="1772816"/>
            <a:ext cx="7632848" cy="3785652"/>
          </a:xfrm>
          <a:prstGeom prst="rect">
            <a:avLst/>
          </a:prstGeom>
          <a:noFill/>
        </p:spPr>
        <p:txBody>
          <a:bodyPr wrap="square" rtlCol="0">
            <a:spAutoFit/>
          </a:bodyPr>
          <a:lstStyle/>
          <a:p>
            <a:pPr algn="ctr"/>
            <a:r>
              <a:rPr lang="ru-RU" sz="8000" b="1" dirty="0" smtClean="0">
                <a:solidFill>
                  <a:srgbClr val="0000CC"/>
                </a:solidFill>
                <a:latin typeface="Times New Roman" pitchFamily="18" charset="0"/>
                <a:cs typeface="Times New Roman" pitchFamily="18" charset="0"/>
              </a:rPr>
              <a:t>БЛАГОДАРЮ ЗА ВНИМАНИЕ!</a:t>
            </a:r>
            <a:endParaRPr lang="ru-RU" sz="8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382341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395537" y="2492896"/>
            <a:ext cx="8568952" cy="3888432"/>
          </a:xfrm>
        </p:spPr>
        <p:txBody>
          <a:bodyPr/>
          <a:lstStyle/>
          <a:p>
            <a:r>
              <a:rPr lang="ru-RU" sz="2800" b="1" dirty="0" smtClean="0">
                <a:solidFill>
                  <a:schemeClr val="accent2">
                    <a:lumMod val="75000"/>
                  </a:schemeClr>
                </a:solidFill>
                <a:latin typeface="Times New Roman" pitchFamily="18" charset="0"/>
                <a:cs typeface="Times New Roman" pitchFamily="18" charset="0"/>
              </a:rPr>
              <a:t>Олимпиада в Сочи – это не всегда легкий путь к медалям. Многим спортсменам ради участия в соревнованиях пришлось преодолеть себя, идти на риски и тренироваться в самых неподходящих условиях.</a:t>
            </a:r>
          </a:p>
          <a:p>
            <a:r>
              <a:rPr lang="ru-RU" sz="2800" b="1" dirty="0" smtClean="0">
                <a:solidFill>
                  <a:schemeClr val="accent2">
                    <a:lumMod val="75000"/>
                  </a:schemeClr>
                </a:solidFill>
                <a:latin typeface="Times New Roman" pitchFamily="18" charset="0"/>
                <a:cs typeface="Times New Roman" pitchFamily="18" charset="0"/>
              </a:rPr>
              <a:t>О самых ярких, «невезучих» и малоизвестных участниках Игр – в этой презентации.</a:t>
            </a:r>
          </a:p>
          <a:p>
            <a:r>
              <a:rPr lang="ru-RU" dirty="0" smtClean="0">
                <a:solidFill>
                  <a:schemeClr val="accent2">
                    <a:lumMod val="75000"/>
                  </a:schemeClr>
                </a:solidFill>
                <a:latin typeface="Times New Roman" pitchFamily="18" charset="0"/>
                <a:cs typeface="Times New Roman" pitchFamily="18" charset="0"/>
              </a:rPr>
              <a:t>Презентация сделана по материалам РИА Новости.</a:t>
            </a:r>
          </a:p>
          <a:p>
            <a:endParaRPr lang="ru-RU" sz="1800" dirty="0" smtClean="0"/>
          </a:p>
          <a:p>
            <a:endParaRPr lang="ru-RU" sz="1800" dirty="0"/>
          </a:p>
        </p:txBody>
      </p:sp>
      <p:pic>
        <p:nvPicPr>
          <p:cNvPr id="3" name="Рисунок 2" descr="http://www.sportrevolution.ro/wp-content/uploads/2013/02/sochi-olympics.jpg"/>
          <p:cNvPicPr/>
          <p:nvPr/>
        </p:nvPicPr>
        <p:blipFill>
          <a:blip r:embed="rId2" cstate="print"/>
          <a:srcRect/>
          <a:stretch>
            <a:fillRect/>
          </a:stretch>
        </p:blipFill>
        <p:spPr bwMode="auto">
          <a:xfrm>
            <a:off x="3203848" y="60292"/>
            <a:ext cx="2016224" cy="2244080"/>
          </a:xfrm>
          <a:prstGeom prst="rect">
            <a:avLst/>
          </a:prstGeom>
          <a:noFill/>
        </p:spPr>
      </p:pic>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ctrTitle"/>
          </p:nvPr>
        </p:nvSpPr>
        <p:spPr>
          <a:xfrm>
            <a:off x="455612" y="404665"/>
            <a:ext cx="8076827" cy="2016223"/>
          </a:xfrm>
        </p:spPr>
        <p:txBody>
          <a:bodyPr/>
          <a:lstStyle/>
          <a:p>
            <a:pPr algn="just"/>
            <a:r>
              <a:rPr lang="ru-RU" sz="2000" dirty="0" smtClean="0">
                <a:solidFill>
                  <a:schemeClr val="accent2">
                    <a:lumMod val="75000"/>
                  </a:schemeClr>
                </a:solidFill>
                <a:latin typeface="Times New Roman" pitchFamily="18" charset="0"/>
                <a:cs typeface="Times New Roman" pitchFamily="18" charset="0"/>
              </a:rPr>
              <a:t>Члены сборной Ямайки по бобслею собрали 20 тысяч долларов для участия в Олимпийских играх. Потом, по дороге в Сочи, Уинстон Уоттс и Марвин Диксон потеряли свой багаж. Позже боб нашелся и они заняли 29 место из 30 возможных, что не помешало им стать любимцами публики.</a:t>
            </a:r>
            <a:endParaRPr lang="ru-RU" sz="2000" dirty="0">
              <a:solidFill>
                <a:schemeClr val="accent2">
                  <a:lumMod val="75000"/>
                </a:schemeClr>
              </a:solidFill>
              <a:latin typeface="Times New Roman" pitchFamily="18" charset="0"/>
              <a:cs typeface="Times New Roman"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2780928"/>
            <a:ext cx="5375266" cy="3493659"/>
          </a:xfrm>
          <a:prstGeom prst="rect">
            <a:avLst/>
          </a:prstGeom>
        </p:spPr>
      </p:pic>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5613" y="274638"/>
            <a:ext cx="8226425" cy="1714202"/>
          </a:xfrm>
        </p:spPr>
        <p:txBody>
          <a:bodyPr/>
          <a:lstStyle/>
          <a:p>
            <a:pPr algn="just"/>
            <a:r>
              <a:rPr lang="ru-RU" sz="2000" dirty="0" smtClean="0">
                <a:solidFill>
                  <a:schemeClr val="accent2">
                    <a:lumMod val="75000"/>
                  </a:schemeClr>
                </a:solidFill>
                <a:latin typeface="Times New Roman" pitchFamily="18" charset="0"/>
                <a:cs typeface="Times New Roman" pitchFamily="18" charset="0"/>
              </a:rPr>
              <a:t>Бруно Банани – саночник из Тонга, единственный в своей стране спортсмен, занимавшийся этим видом спорта. На его родных тропических островах в Тихом океане снега не видели никогда, поэтому Бруно тренировался в Германии. Попасть на Олимпиаду – это уже большое достижение, - говорит Бруно.</a:t>
            </a:r>
            <a:endParaRPr lang="ru-RU" sz="2000" dirty="0">
              <a:solidFill>
                <a:schemeClr val="accent2">
                  <a:lumMod val="75000"/>
                </a:schemeClr>
              </a:solidFill>
              <a:latin typeface="Times New Roman" pitchFamily="18" charset="0"/>
              <a:cs typeface="Times New Roman"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7377" y="2348880"/>
            <a:ext cx="5226349" cy="3709683"/>
          </a:xfrm>
          <a:prstGeom prst="rect">
            <a:avLst/>
          </a:prstGeom>
        </p:spPr>
      </p:pic>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5613" y="274638"/>
            <a:ext cx="8226425" cy="1642194"/>
          </a:xfrm>
        </p:spPr>
        <p:txBody>
          <a:bodyPr/>
          <a:lstStyle/>
          <a:p>
            <a:pPr algn="just"/>
            <a:r>
              <a:rPr lang="ru-RU" sz="2000" dirty="0" smtClean="0">
                <a:solidFill>
                  <a:schemeClr val="accent2">
                    <a:lumMod val="75000"/>
                  </a:schemeClr>
                </a:solidFill>
                <a:latin typeface="Times New Roman" pitchFamily="18" charset="0"/>
                <a:cs typeface="Times New Roman" pitchFamily="18" charset="0"/>
              </a:rPr>
              <a:t>Лыжница Матильда Амиви Петижан в возрасте 2,5 лет приехала из Того во Францию. В марте 2013 года она связалась с тоголезскими спортивными чиновниками и стала одной из представительниц Того в Сочи. Она несла флаг Того на открытии Олимпиады. В итоге в гонке на 10 км она финишировала 68-й.</a:t>
            </a:r>
            <a:endParaRPr lang="ru-RU" sz="2000" dirty="0">
              <a:solidFill>
                <a:schemeClr val="accent2">
                  <a:lumMod val="75000"/>
                </a:schemeClr>
              </a:solidFill>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9422" y="2420938"/>
            <a:ext cx="5258807" cy="3705225"/>
          </a:xfrm>
        </p:spPr>
      </p:pic>
    </p:spTree>
    <p:extLst>
      <p:ext uri="{BB962C8B-B14F-4D97-AF65-F5344CB8AC3E}">
        <p14:creationId xmlns:p14="http://schemas.microsoft.com/office/powerpoint/2010/main" val="221828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5613" y="274638"/>
            <a:ext cx="8226425" cy="2218258"/>
          </a:xfrm>
        </p:spPr>
        <p:txBody>
          <a:bodyPr/>
          <a:lstStyle/>
          <a:p>
            <a:pPr algn="just"/>
            <a:r>
              <a:rPr lang="ru-RU" sz="2000" dirty="0" smtClean="0">
                <a:solidFill>
                  <a:schemeClr val="accent2">
                    <a:lumMod val="75000"/>
                  </a:schemeClr>
                </a:solidFill>
                <a:latin typeface="Times New Roman" pitchFamily="18" charset="0"/>
                <a:cs typeface="Times New Roman" pitchFamily="18" charset="0"/>
              </a:rPr>
              <a:t>Для единственного представителя Индии в соревнованиях по санному спорту Шивы Кешаваны Олимпиада-2014 стала 5-й в карьере. Для того, чтобы поехать в Сочи, Шива был согласен тренироваться в любых условиях: он скользил по грязной дороге мимо гусей и грузовиков. И хотя он показал 37-й результат из 39 возможных, для него на кону было нечто большее. Он смог выступить под флагом своей страны.</a:t>
            </a:r>
            <a:endParaRPr lang="ru-RU" sz="2000" dirty="0">
              <a:solidFill>
                <a:schemeClr val="accent2">
                  <a:lumMod val="75000"/>
                </a:schemeClr>
              </a:solidFill>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2958" y="2781300"/>
            <a:ext cx="4351735" cy="3344863"/>
          </a:xfrm>
        </p:spPr>
      </p:pic>
    </p:spTree>
    <p:extLst>
      <p:ext uri="{BB962C8B-B14F-4D97-AF65-F5344CB8AC3E}">
        <p14:creationId xmlns:p14="http://schemas.microsoft.com/office/powerpoint/2010/main" val="4070566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5613" y="274638"/>
            <a:ext cx="8226425" cy="2218258"/>
          </a:xfrm>
        </p:spPr>
        <p:txBody>
          <a:bodyPr/>
          <a:lstStyle/>
          <a:p>
            <a:pPr algn="just"/>
            <a:r>
              <a:rPr lang="ru-RU" sz="1800" dirty="0" smtClean="0">
                <a:solidFill>
                  <a:schemeClr val="accent2">
                    <a:lumMod val="75000"/>
                  </a:schemeClr>
                </a:solidFill>
                <a:latin typeface="Times New Roman" pitchFamily="18" charset="0"/>
                <a:cs typeface="Times New Roman" pitchFamily="18" charset="0"/>
              </a:rPr>
              <a:t>Состязания в Сочи стали для перуанца Роберто Корселена завершением короткой спортивной карьеры. На лыжи он встал в 36 лет. Он первый в истории страны участник зимних Олимпийских игр. Он понимал, что на пьедестал не взойдет. После короткой пробежки – одышка. До приезда в Сочи во время тренировки Роберто упал и сломал ребро, но пропускать Олимпиаду не захотел. На соревнованиях 15 км классическим стилем его результат – 1 час 6 минут. Чемпион этой гонки Дарио Колонья почти полчаса дожидался его у финиша, чтобы обнять его.</a:t>
            </a:r>
            <a:endParaRPr lang="ru-RU" sz="1800" dirty="0">
              <a:solidFill>
                <a:schemeClr val="accent2">
                  <a:lumMod val="75000"/>
                </a:schemeClr>
              </a:solidFill>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2384" y="2708275"/>
            <a:ext cx="5292883" cy="3417888"/>
          </a:xfrm>
        </p:spPr>
      </p:pic>
    </p:spTree>
    <p:extLst>
      <p:ext uri="{BB962C8B-B14F-4D97-AF65-F5344CB8AC3E}">
        <p14:creationId xmlns:p14="http://schemas.microsoft.com/office/powerpoint/2010/main" val="419579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5613" y="274638"/>
            <a:ext cx="8226425" cy="1570186"/>
          </a:xfrm>
        </p:spPr>
        <p:txBody>
          <a:bodyPr/>
          <a:lstStyle/>
          <a:p>
            <a:pPr algn="just"/>
            <a:r>
              <a:rPr lang="ru-RU" sz="2000" dirty="0" smtClean="0">
                <a:solidFill>
                  <a:schemeClr val="accent2">
                    <a:lumMod val="75000"/>
                  </a:schemeClr>
                </a:solidFill>
                <a:latin typeface="Times New Roman" pitchFamily="18" charset="0"/>
                <a:cs typeface="Times New Roman" pitchFamily="18" charset="0"/>
              </a:rPr>
              <a:t>17-летний филиппинский фигурист Майкл Кристиан Мартинес начал тренироваться на обычном городском катке в торговом центре. Он один представил команду Филиппин. Не дождавшись государственной помощи родители Майкла заложили дом, чтобы отправить сына в Сочи. Майкл занял 19 место из 24 возможных.</a:t>
            </a:r>
            <a:endParaRPr lang="ru-RU" sz="2000" dirty="0">
              <a:solidFill>
                <a:schemeClr val="accent2">
                  <a:lumMod val="75000"/>
                </a:schemeClr>
              </a:solidFill>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4647" y="2276475"/>
            <a:ext cx="5268356" cy="3849688"/>
          </a:xfrm>
        </p:spPr>
      </p:pic>
    </p:spTree>
    <p:extLst>
      <p:ext uri="{BB962C8B-B14F-4D97-AF65-F5344CB8AC3E}">
        <p14:creationId xmlns:p14="http://schemas.microsoft.com/office/powerpoint/2010/main" val="1491232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5613" y="274638"/>
            <a:ext cx="8226425" cy="922114"/>
          </a:xfrm>
        </p:spPr>
        <p:txBody>
          <a:bodyPr/>
          <a:lstStyle/>
          <a:p>
            <a:pPr algn="just"/>
            <a:r>
              <a:rPr lang="ru-RU" sz="2400" dirty="0" smtClean="0">
                <a:solidFill>
                  <a:schemeClr val="accent2">
                    <a:lumMod val="75000"/>
                  </a:schemeClr>
                </a:solidFill>
                <a:latin typeface="Times New Roman" pitchFamily="18" charset="0"/>
                <a:cs typeface="Times New Roman" pitchFamily="18" charset="0"/>
              </a:rPr>
              <a:t>Деньги на Олимпиаду в Сочи через Интернет собирал и американский саночник Крис Маздзер.</a:t>
            </a:r>
            <a:endParaRPr lang="ru-RU" sz="2400" dirty="0">
              <a:solidFill>
                <a:schemeClr val="accent2">
                  <a:lumMod val="75000"/>
                </a:schemeClr>
              </a:solidFill>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8132" y="1557338"/>
            <a:ext cx="7221386" cy="4568825"/>
          </a:xfrm>
        </p:spPr>
      </p:pic>
    </p:spTree>
    <p:extLst>
      <p:ext uri="{BB962C8B-B14F-4D97-AF65-F5344CB8AC3E}">
        <p14:creationId xmlns:p14="http://schemas.microsoft.com/office/powerpoint/2010/main" val="33165591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ind_0011_slide">
  <a:themeElements>
    <a:clrScheme name="Тема Office 2">
      <a:dk1>
        <a:srgbClr val="000000"/>
      </a:dk1>
      <a:lt1>
        <a:srgbClr val="A9CFC0"/>
      </a:lt1>
      <a:dk2>
        <a:srgbClr val="000000"/>
      </a:dk2>
      <a:lt2>
        <a:srgbClr val="A8A8A8"/>
      </a:lt2>
      <a:accent1>
        <a:srgbClr val="596B2E"/>
      </a:accent1>
      <a:accent2>
        <a:srgbClr val="2E386B"/>
      </a:accent2>
      <a:accent3>
        <a:srgbClr val="D1E4DC"/>
      </a:accent3>
      <a:accent4>
        <a:srgbClr val="000000"/>
      </a:accent4>
      <a:accent5>
        <a:srgbClr val="B5BAAD"/>
      </a:accent5>
      <a:accent6>
        <a:srgbClr val="293260"/>
      </a:accent6>
      <a:hlink>
        <a:srgbClr val="2E6B53"/>
      </a:hlink>
      <a:folHlink>
        <a:srgbClr val="2E516B"/>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A9CFC0"/>
        </a:lt1>
        <a:dk2>
          <a:srgbClr val="000000"/>
        </a:dk2>
        <a:lt2>
          <a:srgbClr val="A8A8A8"/>
        </a:lt2>
        <a:accent1>
          <a:srgbClr val="689C3B"/>
        </a:accent1>
        <a:accent2>
          <a:srgbClr val="4D806B"/>
        </a:accent2>
        <a:accent3>
          <a:srgbClr val="D1E4DC"/>
        </a:accent3>
        <a:accent4>
          <a:srgbClr val="000000"/>
        </a:accent4>
        <a:accent5>
          <a:srgbClr val="B9CBAF"/>
        </a:accent5>
        <a:accent6>
          <a:srgbClr val="457360"/>
        </a:accent6>
        <a:hlink>
          <a:srgbClr val="436426"/>
        </a:hlink>
        <a:folHlink>
          <a:srgbClr val="265945"/>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A9CFC0"/>
        </a:lt1>
        <a:dk2>
          <a:srgbClr val="000000"/>
        </a:dk2>
        <a:lt2>
          <a:srgbClr val="A8A8A8"/>
        </a:lt2>
        <a:accent1>
          <a:srgbClr val="596B2E"/>
        </a:accent1>
        <a:accent2>
          <a:srgbClr val="2E386B"/>
        </a:accent2>
        <a:accent3>
          <a:srgbClr val="D1E4DC"/>
        </a:accent3>
        <a:accent4>
          <a:srgbClr val="000000"/>
        </a:accent4>
        <a:accent5>
          <a:srgbClr val="B5BAAD"/>
        </a:accent5>
        <a:accent6>
          <a:srgbClr val="293260"/>
        </a:accent6>
        <a:hlink>
          <a:srgbClr val="2E6B53"/>
        </a:hlink>
        <a:folHlink>
          <a:srgbClr val="2E516B"/>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A9CFC0"/>
        </a:lt1>
        <a:dk2>
          <a:srgbClr val="000000"/>
        </a:dk2>
        <a:lt2>
          <a:srgbClr val="A8A8A8"/>
        </a:lt2>
        <a:accent1>
          <a:srgbClr val="6C5014"/>
        </a:accent1>
        <a:accent2>
          <a:srgbClr val="2E6B53"/>
        </a:accent2>
        <a:accent3>
          <a:srgbClr val="D1E4DC"/>
        </a:accent3>
        <a:accent4>
          <a:srgbClr val="000000"/>
        </a:accent4>
        <a:accent5>
          <a:srgbClr val="BAB3AA"/>
        </a:accent5>
        <a:accent6>
          <a:srgbClr val="29604A"/>
        </a:accent6>
        <a:hlink>
          <a:srgbClr val="6B4D2E"/>
        </a:hlink>
        <a:folHlink>
          <a:srgbClr val="6B2E44"/>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A9CFC0"/>
        </a:lt1>
        <a:dk2>
          <a:srgbClr val="000000"/>
        </a:dk2>
        <a:lt2>
          <a:srgbClr val="A8A8A8"/>
        </a:lt2>
        <a:accent1>
          <a:srgbClr val="6B652E"/>
        </a:accent1>
        <a:accent2>
          <a:srgbClr val="2E6B53"/>
        </a:accent2>
        <a:accent3>
          <a:srgbClr val="D1E4DC"/>
        </a:accent3>
        <a:accent4>
          <a:srgbClr val="000000"/>
        </a:accent4>
        <a:accent5>
          <a:srgbClr val="BAB8AD"/>
        </a:accent5>
        <a:accent6>
          <a:srgbClr val="29604A"/>
        </a:accent6>
        <a:hlink>
          <a:srgbClr val="6B3D2E"/>
        </a:hlink>
        <a:folHlink>
          <a:srgbClr val="432E6B"/>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B2B2B2"/>
        </a:lt2>
        <a:accent1>
          <a:srgbClr val="689C3B"/>
        </a:accent1>
        <a:accent2>
          <a:srgbClr val="4D806B"/>
        </a:accent2>
        <a:accent3>
          <a:srgbClr val="FFFFFF"/>
        </a:accent3>
        <a:accent4>
          <a:srgbClr val="000000"/>
        </a:accent4>
        <a:accent5>
          <a:srgbClr val="B9CBAF"/>
        </a:accent5>
        <a:accent6>
          <a:srgbClr val="457360"/>
        </a:accent6>
        <a:hlink>
          <a:srgbClr val="436426"/>
        </a:hlink>
        <a:folHlink>
          <a:srgbClr val="265945"/>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B2B2B2"/>
        </a:lt2>
        <a:accent1>
          <a:srgbClr val="596B2E"/>
        </a:accent1>
        <a:accent2>
          <a:srgbClr val="2E386B"/>
        </a:accent2>
        <a:accent3>
          <a:srgbClr val="FFFFFF"/>
        </a:accent3>
        <a:accent4>
          <a:srgbClr val="000000"/>
        </a:accent4>
        <a:accent5>
          <a:srgbClr val="B5BAAD"/>
        </a:accent5>
        <a:accent6>
          <a:srgbClr val="293260"/>
        </a:accent6>
        <a:hlink>
          <a:srgbClr val="2E6B53"/>
        </a:hlink>
        <a:folHlink>
          <a:srgbClr val="2E516B"/>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B2B2B2"/>
        </a:lt2>
        <a:accent1>
          <a:srgbClr val="6C5014"/>
        </a:accent1>
        <a:accent2>
          <a:srgbClr val="2E6B53"/>
        </a:accent2>
        <a:accent3>
          <a:srgbClr val="FFFFFF"/>
        </a:accent3>
        <a:accent4>
          <a:srgbClr val="000000"/>
        </a:accent4>
        <a:accent5>
          <a:srgbClr val="BAB3AA"/>
        </a:accent5>
        <a:accent6>
          <a:srgbClr val="29604A"/>
        </a:accent6>
        <a:hlink>
          <a:srgbClr val="6B4D2E"/>
        </a:hlink>
        <a:folHlink>
          <a:srgbClr val="6B2E44"/>
        </a:folHlink>
      </a:clrScheme>
      <a:clrMap bg1="lt1" tx1="dk1" bg2="lt2" tx2="dk2" accent1="accent1" accent2="accent2" accent3="accent3" accent4="accent4" accent5="accent5" accent6="accent6" hlink="hlink" folHlink="folHlink"/>
    </a:extraClrScheme>
    <a:extraClrScheme>
      <a:clrScheme name="Тема Office 8">
        <a:dk1>
          <a:srgbClr val="000000"/>
        </a:dk1>
        <a:lt1>
          <a:srgbClr val="FFFFFF"/>
        </a:lt1>
        <a:dk2>
          <a:srgbClr val="000000"/>
        </a:dk2>
        <a:lt2>
          <a:srgbClr val="B2B2B2"/>
        </a:lt2>
        <a:accent1>
          <a:srgbClr val="6B652E"/>
        </a:accent1>
        <a:accent2>
          <a:srgbClr val="2E6B53"/>
        </a:accent2>
        <a:accent3>
          <a:srgbClr val="FFFFFF"/>
        </a:accent3>
        <a:accent4>
          <a:srgbClr val="000000"/>
        </a:accent4>
        <a:accent5>
          <a:srgbClr val="BAB8AD"/>
        </a:accent5>
        <a:accent6>
          <a:srgbClr val="29604A"/>
        </a:accent6>
        <a:hlink>
          <a:srgbClr val="6B3D2E"/>
        </a:hlink>
        <a:folHlink>
          <a:srgbClr val="432E6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A9CFC0"/>
      </a:lt1>
      <a:dk2>
        <a:srgbClr val="000000"/>
      </a:dk2>
      <a:lt2>
        <a:srgbClr val="A8A8A8"/>
      </a:lt2>
      <a:accent1>
        <a:srgbClr val="596B2E"/>
      </a:accent1>
      <a:accent2>
        <a:srgbClr val="2E386B"/>
      </a:accent2>
      <a:accent3>
        <a:srgbClr val="D1E4DC"/>
      </a:accent3>
      <a:accent4>
        <a:srgbClr val="000000"/>
      </a:accent4>
      <a:accent5>
        <a:srgbClr val="B5BAAD"/>
      </a:accent5>
      <a:accent6>
        <a:srgbClr val="293260"/>
      </a:accent6>
      <a:hlink>
        <a:srgbClr val="2E6B53"/>
      </a:hlink>
      <a:folHlink>
        <a:srgbClr val="2E516B"/>
      </a:folHlink>
    </a:clrScheme>
    <a:fontScheme name="1_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A9CFC0"/>
        </a:lt1>
        <a:dk2>
          <a:srgbClr val="000000"/>
        </a:dk2>
        <a:lt2>
          <a:srgbClr val="A8A8A8"/>
        </a:lt2>
        <a:accent1>
          <a:srgbClr val="689C3B"/>
        </a:accent1>
        <a:accent2>
          <a:srgbClr val="4D806B"/>
        </a:accent2>
        <a:accent3>
          <a:srgbClr val="D1E4DC"/>
        </a:accent3>
        <a:accent4>
          <a:srgbClr val="000000"/>
        </a:accent4>
        <a:accent5>
          <a:srgbClr val="B9CBAF"/>
        </a:accent5>
        <a:accent6>
          <a:srgbClr val="457360"/>
        </a:accent6>
        <a:hlink>
          <a:srgbClr val="436426"/>
        </a:hlink>
        <a:folHlink>
          <a:srgbClr val="265945"/>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A9CFC0"/>
        </a:lt1>
        <a:dk2>
          <a:srgbClr val="000000"/>
        </a:dk2>
        <a:lt2>
          <a:srgbClr val="A8A8A8"/>
        </a:lt2>
        <a:accent1>
          <a:srgbClr val="596B2E"/>
        </a:accent1>
        <a:accent2>
          <a:srgbClr val="2E386B"/>
        </a:accent2>
        <a:accent3>
          <a:srgbClr val="D1E4DC"/>
        </a:accent3>
        <a:accent4>
          <a:srgbClr val="000000"/>
        </a:accent4>
        <a:accent5>
          <a:srgbClr val="B5BAAD"/>
        </a:accent5>
        <a:accent6>
          <a:srgbClr val="293260"/>
        </a:accent6>
        <a:hlink>
          <a:srgbClr val="2E6B53"/>
        </a:hlink>
        <a:folHlink>
          <a:srgbClr val="2E516B"/>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A9CFC0"/>
        </a:lt1>
        <a:dk2>
          <a:srgbClr val="000000"/>
        </a:dk2>
        <a:lt2>
          <a:srgbClr val="A8A8A8"/>
        </a:lt2>
        <a:accent1>
          <a:srgbClr val="6C5014"/>
        </a:accent1>
        <a:accent2>
          <a:srgbClr val="2E6B53"/>
        </a:accent2>
        <a:accent3>
          <a:srgbClr val="D1E4DC"/>
        </a:accent3>
        <a:accent4>
          <a:srgbClr val="000000"/>
        </a:accent4>
        <a:accent5>
          <a:srgbClr val="BAB3AA"/>
        </a:accent5>
        <a:accent6>
          <a:srgbClr val="29604A"/>
        </a:accent6>
        <a:hlink>
          <a:srgbClr val="6B4D2E"/>
        </a:hlink>
        <a:folHlink>
          <a:srgbClr val="6B2E44"/>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A9CFC0"/>
        </a:lt1>
        <a:dk2>
          <a:srgbClr val="000000"/>
        </a:dk2>
        <a:lt2>
          <a:srgbClr val="A8A8A8"/>
        </a:lt2>
        <a:accent1>
          <a:srgbClr val="6B652E"/>
        </a:accent1>
        <a:accent2>
          <a:srgbClr val="2E6B53"/>
        </a:accent2>
        <a:accent3>
          <a:srgbClr val="D1E4DC"/>
        </a:accent3>
        <a:accent4>
          <a:srgbClr val="000000"/>
        </a:accent4>
        <a:accent5>
          <a:srgbClr val="BAB8AD"/>
        </a:accent5>
        <a:accent6>
          <a:srgbClr val="29604A"/>
        </a:accent6>
        <a:hlink>
          <a:srgbClr val="6B3D2E"/>
        </a:hlink>
        <a:folHlink>
          <a:srgbClr val="432E6B"/>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689C3B"/>
        </a:accent1>
        <a:accent2>
          <a:srgbClr val="4D806B"/>
        </a:accent2>
        <a:accent3>
          <a:srgbClr val="FFFFFF"/>
        </a:accent3>
        <a:accent4>
          <a:srgbClr val="000000"/>
        </a:accent4>
        <a:accent5>
          <a:srgbClr val="B9CBAF"/>
        </a:accent5>
        <a:accent6>
          <a:srgbClr val="457360"/>
        </a:accent6>
        <a:hlink>
          <a:srgbClr val="436426"/>
        </a:hlink>
        <a:folHlink>
          <a:srgbClr val="265945"/>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596B2E"/>
        </a:accent1>
        <a:accent2>
          <a:srgbClr val="2E386B"/>
        </a:accent2>
        <a:accent3>
          <a:srgbClr val="FFFFFF"/>
        </a:accent3>
        <a:accent4>
          <a:srgbClr val="000000"/>
        </a:accent4>
        <a:accent5>
          <a:srgbClr val="B5BAAD"/>
        </a:accent5>
        <a:accent6>
          <a:srgbClr val="293260"/>
        </a:accent6>
        <a:hlink>
          <a:srgbClr val="2E6B53"/>
        </a:hlink>
        <a:folHlink>
          <a:srgbClr val="2E516B"/>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6C5014"/>
        </a:accent1>
        <a:accent2>
          <a:srgbClr val="2E6B53"/>
        </a:accent2>
        <a:accent3>
          <a:srgbClr val="FFFFFF"/>
        </a:accent3>
        <a:accent4>
          <a:srgbClr val="000000"/>
        </a:accent4>
        <a:accent5>
          <a:srgbClr val="BAB3AA"/>
        </a:accent5>
        <a:accent6>
          <a:srgbClr val="29604A"/>
        </a:accent6>
        <a:hlink>
          <a:srgbClr val="6B4D2E"/>
        </a:hlink>
        <a:folHlink>
          <a:srgbClr val="6B2E44"/>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6B652E"/>
        </a:accent1>
        <a:accent2>
          <a:srgbClr val="2E6B53"/>
        </a:accent2>
        <a:accent3>
          <a:srgbClr val="FFFFFF"/>
        </a:accent3>
        <a:accent4>
          <a:srgbClr val="000000"/>
        </a:accent4>
        <a:accent5>
          <a:srgbClr val="BAB8AD"/>
        </a:accent5>
        <a:accent6>
          <a:srgbClr val="29604A"/>
        </a:accent6>
        <a:hlink>
          <a:srgbClr val="6B3D2E"/>
        </a:hlink>
        <a:folHlink>
          <a:srgbClr val="432E6B"/>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ind_0011_slide</Template>
  <TotalTime>172</TotalTime>
  <Words>649</Words>
  <Application>Microsoft Office PowerPoint</Application>
  <PresentationFormat>Экран (4:3)</PresentationFormat>
  <Paragraphs>22</Paragraphs>
  <Slides>15</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15</vt:i4>
      </vt:variant>
    </vt:vector>
  </HeadingPairs>
  <TitlesOfParts>
    <vt:vector size="17" baseType="lpstr">
      <vt:lpstr>ind_0011_slide</vt:lpstr>
      <vt:lpstr>1_Default Design</vt:lpstr>
      <vt:lpstr>«ДЮЖИНА СМЕЛЫХ»</vt:lpstr>
      <vt:lpstr>Презентация PowerPoint</vt:lpstr>
      <vt:lpstr>Члены сборной Ямайки по бобслею собрали 20 тысяч долларов для участия в Олимпийских играх. Потом, по дороге в Сочи, Уинстон Уоттс и Марвин Диксон потеряли свой багаж. Позже боб нашелся и они заняли 29 место из 30 возможных, что не помешало им стать любимцами публики.</vt:lpstr>
      <vt:lpstr>Бруно Банани – саночник из Тонга, единственный в своей стране спортсмен, занимавшийся этим видом спорта. На его родных тропических островах в Тихом океане снега не видели никогда, поэтому Бруно тренировался в Германии. Попасть на Олимпиаду – это уже большое достижение, - говорит Бруно.</vt:lpstr>
      <vt:lpstr>Лыжница Матильда Амиви Петижан в возрасте 2,5 лет приехала из Того во Францию. В марте 2013 года она связалась с тоголезскими спортивными чиновниками и стала одной из представительниц Того в Сочи. Она несла флаг Того на открытии Олимпиады. В итоге в гонке на 10 км она финишировала 68-й.</vt:lpstr>
      <vt:lpstr>Для единственного представителя Индии в соревнованиях по санному спорту Шивы Кешаваны Олимпиада-2014 стала 5-й в карьере. Для того, чтобы поехать в Сочи, Шива был согласен тренироваться в любых условиях: он скользил по грязной дороге мимо гусей и грузовиков. И хотя он показал 37-й результат из 39 возможных, для него на кону было нечто большее. Он смог выступить под флагом своей страны.</vt:lpstr>
      <vt:lpstr>Состязания в Сочи стали для перуанца Роберто Корселена завершением короткой спортивной карьеры. На лыжи он встал в 36 лет. Он первый в истории страны участник зимних Олимпийских игр. Он понимал, что на пьедестал не взойдет. После короткой пробежки – одышка. До приезда в Сочи во время тренировки Роберто упал и сломал ребро, но пропускать Олимпиаду не захотел. На соревнованиях 15 км классическим стилем его результат – 1 час 6 минут. Чемпион этой гонки Дарио Колонья почти полчаса дожидался его у финиша, чтобы обнять его.</vt:lpstr>
      <vt:lpstr>17-летний филиппинский фигурист Майкл Кристиан Мартинес начал тренироваться на обычном городском катке в торговом центре. Он один представил команду Филиппин. Не дождавшись государственной помощи родители Майкла заложили дом, чтобы отправить сына в Сочи. Майкл занял 19 место из 24 возможных.</vt:lpstr>
      <vt:lpstr>Деньги на Олимпиаду в Сочи через Интернет собирал и американский саночник Крис Маздзер.</vt:lpstr>
      <vt:lpstr>Бельгийскому конькобежцу Бартсу Свингсу за неделю перевели 50 тыс. евро, чтобы спортсмен смог поехать в Сочи.</vt:lpstr>
      <vt:lpstr>34-летний скелетонист Бен Сэндфорд из Новой Зеландии по образованию – юрист. Спортом стал заниматься в 2002 году. На протяжении всей карьеры у него было множество травм. В Сочи он выступал со сломанной лодыжкой и занял 20 место.</vt:lpstr>
      <vt:lpstr>Одним из самых ярких участников  Зимних Игр стал мексиканский лыжник Убертус фон Гогенлоэ. Болельщики назвали его «дедушка большого спорта». Ему 55 лет. Он единственный представитель своей страны на Играх. Он удивил зрителей своей экипировкой. На горнолыжный склон он вышел в костюме мариами – мексиканского музыканта.</vt:lpstr>
      <vt:lpstr>Ради Олимпиады многие спортсмены преодолели множество препятствий. Например, американке Кери Херман, занявшей 10 место на олимпийских соревнованиях по слоупстайлу (дисциплина фристайл), пришлось выступать в чужих штанах, которые она одолжила у Мэгги Вуазен – другой спортсменки из США.</vt:lpstr>
      <vt:lpstr>Знаменитая скрипачка Ванесса Мэй, выступавшая в Сочи под флагом Таиланда в соревнованиях горнолыжников заняла последнее почетное место. Она говорит: «Увлечься чем-нибудь никогда не поздно!».</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«ДЮЖИНА СМЕЛЫХ»</dc:title>
  <dc:creator>Владимир</dc:creator>
  <cp:lastModifiedBy>Владимир</cp:lastModifiedBy>
  <cp:revision>17</cp:revision>
  <dcterms:created xsi:type="dcterms:W3CDTF">2014-02-28T02:44:18Z</dcterms:created>
  <dcterms:modified xsi:type="dcterms:W3CDTF">2014-03-18T06:53:33Z</dcterms:modified>
</cp:coreProperties>
</file>