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96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59F-A797-46B5-90F7-69DCF8946EE4}" type="datetimeFigureOut">
              <a:rPr lang="ru-RU" smtClean="0"/>
              <a:t>06.07.2012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2B6D-FA14-4549-A77E-94DCA503503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59F-A797-46B5-90F7-69DCF8946EE4}" type="datetimeFigureOut">
              <a:rPr lang="ru-RU" smtClean="0"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2B6D-FA14-4549-A77E-94DCA50350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59F-A797-46B5-90F7-69DCF8946EE4}" type="datetimeFigureOut">
              <a:rPr lang="ru-RU" smtClean="0"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2B6D-FA14-4549-A77E-94DCA50350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59F-A797-46B5-90F7-69DCF8946EE4}" type="datetimeFigureOut">
              <a:rPr lang="ru-RU" smtClean="0"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2B6D-FA14-4549-A77E-94DCA50350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59F-A797-46B5-90F7-69DCF8946EE4}" type="datetimeFigureOut">
              <a:rPr lang="ru-RU" smtClean="0"/>
              <a:t>06.07.2012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3FF2B6D-FA14-4549-A77E-94DCA503503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59F-A797-46B5-90F7-69DCF8946EE4}" type="datetimeFigureOut">
              <a:rPr lang="ru-RU" smtClean="0"/>
              <a:t>06.07.2012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2B6D-FA14-4549-A77E-94DCA50350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59F-A797-46B5-90F7-69DCF8946EE4}" type="datetimeFigureOut">
              <a:rPr lang="ru-RU" smtClean="0"/>
              <a:t>06.07.2012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2B6D-FA14-4549-A77E-94DCA50350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59F-A797-46B5-90F7-69DCF8946EE4}" type="datetimeFigureOut">
              <a:rPr lang="ru-RU" smtClean="0"/>
              <a:t>06.07.2012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2B6D-FA14-4549-A77E-94DCA50350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59F-A797-46B5-90F7-69DCF8946EE4}" type="datetimeFigureOut">
              <a:rPr lang="ru-RU" smtClean="0"/>
              <a:t>06.07.2012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2B6D-FA14-4549-A77E-94DCA50350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59F-A797-46B5-90F7-69DCF8946EE4}" type="datetimeFigureOut">
              <a:rPr lang="ru-RU" smtClean="0"/>
              <a:t>06.07.2012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2B6D-FA14-4549-A77E-94DCA50350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2B059F-A797-46B5-90F7-69DCF8946EE4}" type="datetimeFigureOut">
              <a:rPr lang="ru-RU" smtClean="0"/>
              <a:t>06.07.2012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F2B6D-FA14-4549-A77E-94DCA50350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2B059F-A797-46B5-90F7-69DCF8946EE4}" type="datetimeFigureOut">
              <a:rPr lang="ru-RU" smtClean="0"/>
              <a:t>06.07.2012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3FF2B6D-FA14-4549-A77E-94DCA5035034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88" y="714375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2400" b="1" i="1" dirty="0" smtClean="0">
                <a:solidFill>
                  <a:schemeClr val="tx2"/>
                </a:solidFill>
                <a:latin typeface="Cambria" pitchFamily="18" charset="0"/>
              </a:rPr>
              <a:t> «Традиционный метод»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000" i="1" dirty="0" smtClean="0">
                <a:solidFill>
                  <a:schemeClr val="tx2"/>
                </a:solidFill>
              </a:rPr>
              <a:t>  Вы заканчиваете предыдущий крестик и начинаете    следующий.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14283" y="-285776"/>
            <a:ext cx="8229600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i="1" dirty="0" smtClean="0">
                <a:latin typeface="Cambria" pitchFamily="18" charset="0"/>
              </a:rPr>
              <a:t>   </a:t>
            </a:r>
            <a:r>
              <a:rPr lang="ru-RU" sz="2200" i="1" dirty="0" smtClean="0">
                <a:latin typeface="Cambria" pitchFamily="18" charset="0"/>
              </a:rPr>
              <a:t>Урок 2(практический)   </a:t>
            </a:r>
            <a:br>
              <a:rPr lang="ru-RU" sz="2200" i="1" dirty="0" smtClean="0">
                <a:latin typeface="Cambria" pitchFamily="18" charset="0"/>
              </a:rPr>
            </a:br>
            <a:r>
              <a:rPr lang="ru-RU" sz="3600" i="1" dirty="0" smtClean="0">
                <a:latin typeface="Cambria" pitchFamily="18" charset="0"/>
              </a:rPr>
              <a:t>Методы  </a:t>
            </a:r>
            <a:r>
              <a:rPr lang="ru-RU" sz="3600" i="1" dirty="0" smtClean="0">
                <a:latin typeface="Cambria" pitchFamily="18" charset="0"/>
              </a:rPr>
              <a:t>вышивания  крестом:</a:t>
            </a:r>
            <a:endParaRPr lang="ru-RU" sz="3600" i="1" dirty="0">
              <a:latin typeface="Cambria" pitchFamily="18" charset="0"/>
            </a:endParaRPr>
          </a:p>
        </p:txBody>
      </p:sp>
      <p:pic>
        <p:nvPicPr>
          <p:cNvPr id="4" name="Рисунок 3" descr="Основные методы вышивки крестом. Традиционный метод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14688" y="1714500"/>
            <a:ext cx="2714625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357188" y="2428875"/>
            <a:ext cx="8501062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b="1" i="1" dirty="0">
                <a:solidFill>
                  <a:schemeClr val="tx2"/>
                </a:solidFill>
                <a:latin typeface="Cambria" pitchFamily="18" charset="0"/>
              </a:rPr>
              <a:t>  «Датский метод»</a:t>
            </a:r>
          </a:p>
          <a:p>
            <a:r>
              <a:rPr lang="ru-RU" i="1" dirty="0">
                <a:solidFill>
                  <a:schemeClr val="tx2"/>
                </a:solidFill>
                <a:latin typeface="Lucida Sans Unicode" pitchFamily="34" charset="0"/>
              </a:rPr>
              <a:t>  Сначала вышиваете половину крестика и заканчиваете крестики по        мере того, как возвращаетесь . </a:t>
            </a:r>
          </a:p>
        </p:txBody>
      </p:sp>
      <p:pic>
        <p:nvPicPr>
          <p:cNvPr id="6" name="Рисунок 4" descr="Основные методы вышивки крестом. Датский метод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28938" y="3429000"/>
            <a:ext cx="357187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357188" y="4214813"/>
            <a:ext cx="8358187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i="1" dirty="0">
                <a:solidFill>
                  <a:schemeClr val="tx2"/>
                </a:solidFill>
                <a:latin typeface="Lucida Sans Unicode" pitchFamily="34" charset="0"/>
              </a:rPr>
              <a:t>   В большинстве случаев используются оба метода.</a:t>
            </a:r>
          </a:p>
          <a:p>
            <a:pPr>
              <a:buFont typeface="Wingdings" pitchFamily="2" charset="2"/>
              <a:buChar char="v"/>
            </a:pPr>
            <a:r>
              <a:rPr lang="ru-RU" i="1" dirty="0">
                <a:solidFill>
                  <a:schemeClr val="tx2"/>
                </a:solidFill>
                <a:latin typeface="Lucida Sans Unicode" pitchFamily="34" charset="0"/>
              </a:rPr>
              <a:t>   Например,  </a:t>
            </a:r>
            <a:r>
              <a:rPr lang="ru-RU" sz="2000" b="1" i="1" dirty="0">
                <a:solidFill>
                  <a:schemeClr val="tx2"/>
                </a:solidFill>
                <a:latin typeface="Lucida Sans Unicode" pitchFamily="34" charset="0"/>
              </a:rPr>
              <a:t>«датский метод» </a:t>
            </a:r>
            <a:r>
              <a:rPr lang="ru-RU" i="1" dirty="0">
                <a:solidFill>
                  <a:schemeClr val="tx2"/>
                </a:solidFill>
                <a:latin typeface="Lucida Sans Unicode" pitchFamily="34" charset="0"/>
              </a:rPr>
              <a:t>для большинства стежков и</a:t>
            </a:r>
          </a:p>
          <a:p>
            <a:r>
              <a:rPr lang="ru-RU" sz="2000" b="1" i="1" dirty="0">
                <a:solidFill>
                  <a:schemeClr val="tx2"/>
                </a:solidFill>
                <a:latin typeface="Lucida Sans Unicode" pitchFamily="34" charset="0"/>
              </a:rPr>
              <a:t>     «традиционный» </a:t>
            </a:r>
            <a:r>
              <a:rPr lang="ru-RU" i="1" dirty="0">
                <a:solidFill>
                  <a:schemeClr val="tx2"/>
                </a:solidFill>
                <a:latin typeface="Lucida Sans Unicode" pitchFamily="34" charset="0"/>
              </a:rPr>
              <a:t>- для изолированных крестиков </a:t>
            </a:r>
            <a:r>
              <a:rPr lang="ru-RU" i="1" dirty="0" smtClean="0">
                <a:solidFill>
                  <a:schemeClr val="tx2"/>
                </a:solidFill>
                <a:latin typeface="Lucida Sans Unicode" pitchFamily="34" charset="0"/>
              </a:rPr>
              <a:t>.</a:t>
            </a:r>
          </a:p>
          <a:p>
            <a:endParaRPr lang="ru-RU" i="1" dirty="0">
              <a:solidFill>
                <a:schemeClr val="tx2"/>
              </a:solidFill>
              <a:latin typeface="Lucida Sans Unicode" pitchFamily="34" charset="0"/>
            </a:endParaRPr>
          </a:p>
          <a:p>
            <a:endParaRPr lang="ru-RU" i="1" dirty="0">
              <a:solidFill>
                <a:schemeClr val="tx2"/>
              </a:solidFill>
              <a:latin typeface="Lucida Sans Unicode" pitchFamily="34" charset="0"/>
            </a:endParaRPr>
          </a:p>
          <a:p>
            <a:r>
              <a:rPr lang="ru-RU" sz="2000" i="1" dirty="0">
                <a:solidFill>
                  <a:schemeClr val="tx2"/>
                </a:solidFill>
                <a:latin typeface="Candara" pitchFamily="34" charset="0"/>
              </a:rPr>
              <a:t> </a:t>
            </a:r>
            <a:r>
              <a:rPr lang="ru-RU" sz="2000" b="1" i="1" dirty="0">
                <a:solidFill>
                  <a:schemeClr val="tx2"/>
                </a:solidFill>
                <a:latin typeface="Candara" pitchFamily="34" charset="0"/>
              </a:rPr>
              <a:t>Выбирайте тот способ, который вам больше всего нравится.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50" y="857250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Char char="Ø"/>
            </a:pPr>
            <a:r>
              <a:rPr lang="ru-RU" sz="2400" i="1" smtClean="0">
                <a:solidFill>
                  <a:schemeClr val="tx2"/>
                </a:solidFill>
              </a:rPr>
              <a:t>На рисунке показано как выполняется один крестик и ряд из них. 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2400" i="1" smtClean="0">
                <a:solidFill>
                  <a:schemeClr val="tx2"/>
                </a:solidFill>
              </a:rPr>
              <a:t>Номерами показан порядок выполнения стежков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400" i="1" smtClean="0">
                <a:solidFill>
                  <a:schemeClr val="tx2"/>
                </a:solidFill>
              </a:rPr>
              <a:t>           (</a:t>
            </a:r>
            <a:r>
              <a:rPr lang="ru-RU" sz="2400" b="1" i="1" smtClean="0">
                <a:solidFill>
                  <a:schemeClr val="tx2"/>
                </a:solidFill>
              </a:rPr>
              <a:t>традиционный и датский методы</a:t>
            </a:r>
            <a:r>
              <a:rPr lang="ru-RU" sz="2400" i="1" smtClean="0">
                <a:solidFill>
                  <a:schemeClr val="tx2"/>
                </a:solidFill>
              </a:rPr>
              <a:t>).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400" b="1" i="1" smtClean="0">
                <a:solidFill>
                  <a:schemeClr val="tx2"/>
                </a:solidFill>
              </a:rPr>
              <a:t>  Основное правило </a:t>
            </a:r>
            <a:r>
              <a:rPr lang="ru-RU" sz="2400" i="1" smtClean="0">
                <a:solidFill>
                  <a:schemeClr val="tx2"/>
                </a:solidFill>
              </a:rPr>
              <a:t>— верхние стежки должны 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2400" i="1" smtClean="0">
                <a:solidFill>
                  <a:schemeClr val="tx2"/>
                </a:solidFill>
              </a:rPr>
              <a:t>                   лежать в одном направлении.</a:t>
            </a:r>
            <a:endParaRPr lang="ru-RU" i="1" smtClean="0">
              <a:solidFill>
                <a:schemeClr val="tx2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9" y="-214338"/>
            <a:ext cx="82296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/>
              <a:t>Этапы выполнения крестика:</a:t>
            </a:r>
            <a:endParaRPr lang="ru-RU" sz="3200" i="1" dirty="0"/>
          </a:p>
        </p:txBody>
      </p:sp>
      <p:pic>
        <p:nvPicPr>
          <p:cNvPr id="4" name="Рисунок 3" descr="выполнение крестиков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286000" y="3143250"/>
            <a:ext cx="4786313" cy="278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TextBox 4"/>
          <p:cNvSpPr txBox="1">
            <a:spLocks noChangeArrowheads="1"/>
          </p:cNvSpPr>
          <p:nvPr/>
        </p:nvSpPr>
        <p:spPr bwMode="auto">
          <a:xfrm>
            <a:off x="4357688" y="6215063"/>
            <a:ext cx="4365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>
                <a:latin typeface="Lucida Sans Unicode" pitchFamily="34" charset="0"/>
              </a:rPr>
              <a:t>Задание по схемам приложение №2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42875" y="1643063"/>
            <a:ext cx="3522663" cy="452596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i="1" dirty="0" smtClean="0">
                <a:latin typeface="Candara" pitchFamily="34" charset="0"/>
              </a:rPr>
              <a:t>    </a:t>
            </a:r>
            <a:r>
              <a:rPr lang="ru-RU" sz="4400" i="1" dirty="0" smtClean="0">
                <a:latin typeface="Cambria" pitchFamily="18" charset="0"/>
              </a:rPr>
              <a:t>Виды вышивки крестом:</a:t>
            </a:r>
            <a:endParaRPr lang="ru-RU" sz="4400" dirty="0">
              <a:latin typeface="Cambria" pitchFamily="18" charset="0"/>
            </a:endParaRPr>
          </a:p>
        </p:txBody>
      </p:sp>
      <p:sp>
        <p:nvSpPr>
          <p:cNvPr id="32772" name="Прямоугольник 4"/>
          <p:cNvSpPr>
            <a:spLocks noChangeArrowheads="1"/>
          </p:cNvSpPr>
          <p:nvPr/>
        </p:nvSpPr>
        <p:spPr bwMode="auto">
          <a:xfrm rot="10800000" flipV="1">
            <a:off x="3857625" y="4572000"/>
            <a:ext cx="50006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  <a:p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</a:t>
            </a:r>
          </a:p>
          <a:p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  <a:p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</p:txBody>
      </p:sp>
      <p:sp>
        <p:nvSpPr>
          <p:cNvPr id="32773" name="Прямоугольник 6"/>
          <p:cNvSpPr>
            <a:spLocks noChangeArrowheads="1"/>
          </p:cNvSpPr>
          <p:nvPr/>
        </p:nvSpPr>
        <p:spPr bwMode="auto">
          <a:xfrm>
            <a:off x="3357563" y="2571750"/>
            <a:ext cx="5786437" cy="235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v"/>
            </a:pPr>
            <a:r>
              <a:rPr lang="ru-RU" b="1" i="1">
                <a:solidFill>
                  <a:schemeClr val="tx2"/>
                </a:solidFill>
                <a:latin typeface="Lucida Sans Unicode" pitchFamily="34" charset="0"/>
              </a:rPr>
              <a:t>Полукрест</a:t>
            </a: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— первый стежок шитья  обыкновенного крестика (гобеленовый).</a:t>
            </a:r>
          </a:p>
          <a:p>
            <a:r>
              <a:rPr lang="ru-RU" b="1" i="1">
                <a:solidFill>
                  <a:schemeClr val="tx2"/>
                </a:solidFill>
                <a:latin typeface="Lucida Sans Unicode" pitchFamily="34" charset="0"/>
              </a:rPr>
              <a:t>        Простой крест</a:t>
            </a: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. Все верхние стежки</a:t>
            </a:r>
          </a:p>
          <a:p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       должны     лежать в одном направлении.</a:t>
            </a:r>
          </a:p>
          <a:p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       </a:t>
            </a:r>
          </a:p>
          <a:p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</a:t>
            </a:r>
          </a:p>
          <a:p>
            <a:pPr lvl="1"/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  <a:p>
            <a:pPr lvl="1"/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</p:txBody>
      </p:sp>
      <p:sp>
        <p:nvSpPr>
          <p:cNvPr id="32774" name="Прямоугольник 7"/>
          <p:cNvSpPr>
            <a:spLocks noChangeArrowheads="1"/>
          </p:cNvSpPr>
          <p:nvPr/>
        </p:nvSpPr>
        <p:spPr bwMode="auto">
          <a:xfrm>
            <a:off x="3857625" y="1143000"/>
            <a:ext cx="5072063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i="1">
                <a:solidFill>
                  <a:schemeClr val="tx2"/>
                </a:solidFill>
                <a:latin typeface="Lucida Sans Unicode" pitchFamily="34" charset="0"/>
              </a:rPr>
              <a:t>Прямой крест</a:t>
            </a: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— состоит из      вертикальной и горизонтальной линий.</a:t>
            </a:r>
          </a:p>
          <a:p>
            <a:pPr>
              <a:buFont typeface="Wingdings" pitchFamily="2" charset="2"/>
              <a:buChar char="v"/>
            </a:pPr>
            <a:r>
              <a:rPr lang="ru-RU" b="1" i="1">
                <a:solidFill>
                  <a:schemeClr val="tx2"/>
                </a:solidFill>
                <a:latin typeface="Lucida Sans Unicode" pitchFamily="34" charset="0"/>
              </a:rPr>
              <a:t>Двойной крест</a:t>
            </a: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— чередование простых крестиков и между ними маленьких прямых.</a:t>
            </a:r>
          </a:p>
        </p:txBody>
      </p:sp>
      <p:sp>
        <p:nvSpPr>
          <p:cNvPr id="32775" name="Прямоугольник 8"/>
          <p:cNvSpPr>
            <a:spLocks noChangeArrowheads="1"/>
          </p:cNvSpPr>
          <p:nvPr/>
        </p:nvSpPr>
        <p:spPr bwMode="auto">
          <a:xfrm>
            <a:off x="3714750" y="3717925"/>
            <a:ext cx="5429250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b="1" i="1">
                <a:solidFill>
                  <a:schemeClr val="tx2"/>
                </a:solidFill>
                <a:latin typeface="Lucida Sans Unicode" pitchFamily="34" charset="0"/>
              </a:rPr>
              <a:t>Крест Левиафан (Болгарский)</a:t>
            </a: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— шов </a:t>
            </a:r>
          </a:p>
          <a:p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отличается от простого крестика тем, что осложнён ещё двумя перекрещивающимися стежками (вертикальным и горизонтальным).</a:t>
            </a:r>
          </a:p>
          <a:p>
            <a:pPr>
              <a:buFont typeface="Wingdings" pitchFamily="2" charset="2"/>
              <a:buChar char="v"/>
            </a:pPr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  <a:p>
            <a:pPr>
              <a:buFont typeface="Wingdings" pitchFamily="2" charset="2"/>
              <a:buChar char="v"/>
            </a:pPr>
            <a:r>
              <a:rPr lang="ru-RU" b="1" i="1">
                <a:solidFill>
                  <a:schemeClr val="tx2"/>
                </a:solidFill>
                <a:latin typeface="Lucida Sans Unicode" pitchFamily="34" charset="0"/>
              </a:rPr>
              <a:t> Крест “Звёздочка”</a:t>
            </a:r>
            <a:r>
              <a:rPr lang="ru-RU" i="1">
                <a:solidFill>
                  <a:schemeClr val="tx2"/>
                </a:solidFill>
                <a:latin typeface="Lucida Sans Unicode" pitchFamily="34" charset="0"/>
              </a:rPr>
              <a:t> — еще один вид перекрещивания, состоящий из прямого крестика, на который накладывается четыре наклонных диагональных стежка такого же или меньшего размера.</a:t>
            </a:r>
          </a:p>
          <a:p>
            <a:pPr>
              <a:buFont typeface="Wingdings" pitchFamily="2" charset="2"/>
              <a:buChar char="v"/>
            </a:pPr>
            <a:endParaRPr lang="ru-RU" i="1">
              <a:solidFill>
                <a:schemeClr val="tx2"/>
              </a:solidFill>
              <a:latin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313" y="1285875"/>
            <a:ext cx="8929687" cy="5214938"/>
          </a:xfrm>
        </p:spPr>
        <p:txBody>
          <a:bodyPr/>
          <a:lstStyle/>
          <a:p>
            <a:pPr eaLnBrk="1" hangingPunct="1">
              <a:buFont typeface="Wingdings" pitchFamily="2" charset="2"/>
              <a:buChar char="v"/>
            </a:pPr>
            <a:r>
              <a:rPr lang="ru-RU" sz="2400" b="1" i="1" smtClean="0">
                <a:solidFill>
                  <a:schemeClr val="tx2"/>
                </a:solidFill>
              </a:rPr>
              <a:t>Чередующиеся крестики</a:t>
            </a:r>
            <a:r>
              <a:rPr lang="ru-RU" sz="2400" i="1" smtClean="0">
                <a:solidFill>
                  <a:schemeClr val="tx2"/>
                </a:solidFill>
              </a:rPr>
              <a:t> — эта вышивка состоит из обыкновенных крестиков и других прямых.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i="1" smtClean="0">
                <a:solidFill>
                  <a:schemeClr val="tx2"/>
                </a:solidFill>
              </a:rPr>
              <a:t>Рисовый шов</a:t>
            </a:r>
            <a:r>
              <a:rPr lang="ru-RU" sz="2400" i="1" smtClean="0">
                <a:solidFill>
                  <a:schemeClr val="tx2"/>
                </a:solidFill>
              </a:rPr>
              <a:t> — сначала заполняется весь фон большими крестами нитями одного цвета , а затем приступают к рисовым стежкам нитями другого цвета. 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i="1" smtClean="0">
                <a:solidFill>
                  <a:schemeClr val="tx2"/>
                </a:solidFill>
              </a:rPr>
              <a:t>Итальянский крест </a:t>
            </a:r>
            <a:r>
              <a:rPr lang="ru-RU" sz="2400" i="1" smtClean="0">
                <a:solidFill>
                  <a:schemeClr val="tx2"/>
                </a:solidFill>
              </a:rPr>
              <a:t>– это крест в квадрате.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i="1" smtClean="0">
                <a:solidFill>
                  <a:schemeClr val="tx2"/>
                </a:solidFill>
              </a:rPr>
              <a:t>Козлик </a:t>
            </a:r>
            <a:r>
              <a:rPr lang="ru-RU" sz="2400" i="1" smtClean="0">
                <a:solidFill>
                  <a:schemeClr val="tx2"/>
                </a:solidFill>
              </a:rPr>
              <a:t>– это шов перекрещенных стежков по диагонали.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i="1" smtClean="0">
                <a:solidFill>
                  <a:schemeClr val="tx2"/>
                </a:solidFill>
              </a:rPr>
              <a:t>След горностая </a:t>
            </a:r>
            <a:r>
              <a:rPr lang="ru-RU" sz="2400" i="1" smtClean="0">
                <a:solidFill>
                  <a:schemeClr val="tx2"/>
                </a:solidFill>
              </a:rPr>
              <a:t>– это сложный крест из трёх стежков.</a:t>
            </a:r>
          </a:p>
          <a:p>
            <a:pPr eaLnBrk="1" hangingPunct="1">
              <a:buFont typeface="Wingdings" pitchFamily="2" charset="2"/>
              <a:buChar char="v"/>
            </a:pPr>
            <a:r>
              <a:rPr lang="ru-RU" sz="2400" b="1" i="1" smtClean="0">
                <a:solidFill>
                  <a:schemeClr val="tx2"/>
                </a:solidFill>
              </a:rPr>
              <a:t>Двусторонний крест </a:t>
            </a:r>
            <a:r>
              <a:rPr lang="ru-RU" sz="2400" i="1" smtClean="0">
                <a:solidFill>
                  <a:schemeClr val="tx2"/>
                </a:solidFill>
              </a:rPr>
              <a:t>– это , когда простые кресты получаются и на лицевой, и на изнаночной сторонах. </a:t>
            </a:r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857256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/>
              <a:t>   </a:t>
            </a:r>
            <a:r>
              <a:rPr lang="ru-RU" sz="4400" i="1" dirty="0" smtClean="0">
                <a:latin typeface="Cambria" pitchFamily="18" charset="0"/>
              </a:rPr>
              <a:t>Разновидность  креста</a:t>
            </a:r>
            <a:endParaRPr lang="ru-RU" sz="4400" i="1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 3" pitchFamily="18" charset="2"/>
              <a:buNone/>
            </a:pPr>
            <a:r>
              <a:rPr lang="ru-RU" b="1" smtClean="0">
                <a:latin typeface="Candara" pitchFamily="34" charset="0"/>
              </a:rPr>
              <a:t>Во время работы            </a:t>
            </a:r>
            <a:r>
              <a:rPr lang="ru-RU" b="1" smtClean="0">
                <a:latin typeface="Cambria" pitchFamily="18" charset="0"/>
              </a:rPr>
              <a:t>По окончании работы</a:t>
            </a:r>
          </a:p>
          <a:p>
            <a:pPr eaLnBrk="1" hangingPunct="1"/>
            <a:endParaRPr lang="ru-RU" smtClean="0"/>
          </a:p>
          <a:p>
            <a:pPr eaLnBrk="1" hangingPunct="1">
              <a:buFont typeface="Wingdings" pitchFamily="2" charset="2"/>
              <a:buChar char="Ø"/>
            </a:pPr>
            <a:r>
              <a:rPr lang="ru-RU" sz="1600" smtClean="0">
                <a:latin typeface="Cambria" pitchFamily="18" charset="0"/>
              </a:rPr>
              <a:t>Будьте  внимательны!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smtClean="0">
                <a:latin typeface="Cambria" pitchFamily="18" charset="0"/>
              </a:rPr>
              <a:t>Наперсток надевается на средний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1600" smtClean="0">
                <a:latin typeface="Cambria" pitchFamily="18" charset="0"/>
              </a:rPr>
              <a:t>      палец правой руки.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smtClean="0">
                <a:latin typeface="Cambria" pitchFamily="18" charset="0"/>
              </a:rPr>
              <a:t> Иглы и булавки 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1600" smtClean="0">
                <a:latin typeface="Cambria" pitchFamily="18" charset="0"/>
              </a:rPr>
              <a:t>       хранить в игольнице.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smtClean="0">
                <a:latin typeface="Cambria" pitchFamily="18" charset="0"/>
              </a:rPr>
              <a:t>Ножницы следует передавать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1600" smtClean="0">
                <a:latin typeface="Cambria" pitchFamily="18" charset="0"/>
              </a:rPr>
              <a:t>     за сомкнутые лезвия, 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1600" smtClean="0">
                <a:latin typeface="Cambria" pitchFamily="18" charset="0"/>
              </a:rPr>
              <a:t>       кольцами вперед.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smtClean="0">
                <a:latin typeface="Cambria" pitchFamily="18" charset="0"/>
              </a:rPr>
              <a:t>Сосчитать иглы до работы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1600" smtClean="0">
                <a:latin typeface="Cambria" pitchFamily="18" charset="0"/>
              </a:rPr>
              <a:t>       в игольнице .</a:t>
            </a:r>
          </a:p>
          <a:p>
            <a:pPr eaLnBrk="1" hangingPunct="1">
              <a:buFont typeface="Wingdings" pitchFamily="2" charset="2"/>
              <a:buChar char="Ø"/>
            </a:pPr>
            <a:r>
              <a:rPr lang="ru-RU" sz="1600" smtClean="0">
                <a:latin typeface="Cambria" pitchFamily="18" charset="0"/>
              </a:rPr>
              <a:t>Инструменты и приспособления</a:t>
            </a:r>
          </a:p>
          <a:p>
            <a:pPr eaLnBrk="1" hangingPunct="1">
              <a:buFont typeface="Wingdings 3" pitchFamily="18" charset="2"/>
              <a:buNone/>
            </a:pPr>
            <a:r>
              <a:rPr lang="ru-RU" sz="1600" smtClean="0">
                <a:latin typeface="Cambria" pitchFamily="18" charset="0"/>
              </a:rPr>
              <a:t>     хранить в специальном месте.</a:t>
            </a:r>
          </a:p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mbria" pitchFamily="18" charset="0"/>
              </a:rPr>
              <a:t>Техника безопасной работы</a:t>
            </a:r>
            <a:endParaRPr lang="ru-RU" sz="4400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mbria" pitchFamily="18" charset="0"/>
            </a:endParaRPr>
          </a:p>
        </p:txBody>
      </p:sp>
      <p:sp>
        <p:nvSpPr>
          <p:cNvPr id="37892" name="TextBox 3"/>
          <p:cNvSpPr txBox="1">
            <a:spLocks noChangeArrowheads="1"/>
          </p:cNvSpPr>
          <p:nvPr/>
        </p:nvSpPr>
        <p:spPr bwMode="auto">
          <a:xfrm>
            <a:off x="4429125" y="2428875"/>
            <a:ext cx="4357688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>
                <a:latin typeface="Cambria" pitchFamily="18" charset="0"/>
              </a:rPr>
              <a:t> Сосчитать количество</a:t>
            </a:r>
          </a:p>
          <a:p>
            <a:r>
              <a:rPr lang="ru-RU" sz="1600">
                <a:latin typeface="Cambria" pitchFamily="18" charset="0"/>
              </a:rPr>
              <a:t>                игл и булавок.</a:t>
            </a:r>
          </a:p>
          <a:p>
            <a:pPr>
              <a:buFont typeface="Wingdings" pitchFamily="2" charset="2"/>
              <a:buChar char="Ø"/>
            </a:pPr>
            <a:endParaRPr lang="ru-RU" sz="160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>
                <a:latin typeface="Cambria" pitchFamily="18" charset="0"/>
              </a:rPr>
              <a:t> Убрать своё рабочее место.</a:t>
            </a:r>
          </a:p>
          <a:p>
            <a:pPr>
              <a:buFont typeface="Wingdings" pitchFamily="2" charset="2"/>
              <a:buChar char="Ø"/>
            </a:pPr>
            <a:endParaRPr lang="ru-RU" sz="160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>
                <a:latin typeface="Cambria" pitchFamily="18" charset="0"/>
              </a:rPr>
              <a:t>  Вышивку  хранить</a:t>
            </a:r>
          </a:p>
          <a:p>
            <a:r>
              <a:rPr lang="ru-RU" sz="1600">
                <a:latin typeface="Cambria" pitchFamily="18" charset="0"/>
              </a:rPr>
              <a:t>                в прозрачном файле.</a:t>
            </a:r>
          </a:p>
          <a:p>
            <a:endParaRPr lang="ru-RU" sz="160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>
                <a:latin typeface="Cambria" pitchFamily="18" charset="0"/>
              </a:rPr>
              <a:t>  Нитки аккуратно сложить,</a:t>
            </a:r>
          </a:p>
          <a:p>
            <a:r>
              <a:rPr lang="ru-RU" sz="1600">
                <a:latin typeface="Cambria" pitchFamily="18" charset="0"/>
              </a:rPr>
              <a:t>                    или смотать.</a:t>
            </a:r>
          </a:p>
          <a:p>
            <a:endParaRPr lang="ru-RU" sz="1600">
              <a:latin typeface="Cambria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sz="1600">
                <a:latin typeface="Cambria" pitchFamily="18" charset="0"/>
              </a:rPr>
              <a:t>   Ножницы убрать в  чехол.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z="2800" b="1" i="1" smtClean="0">
                <a:latin typeface="Cambria" pitchFamily="18" charset="0"/>
              </a:rPr>
              <a:t>Перед вами  лежит лоскутик канвы, игла и нить мулине.</a:t>
            </a:r>
          </a:p>
          <a:p>
            <a:pPr eaLnBrk="1" hangingPunct="1"/>
            <a:r>
              <a:rPr lang="ru-RU" sz="2800" b="1" i="1" smtClean="0">
                <a:latin typeface="Cambria" pitchFamily="18" charset="0"/>
              </a:rPr>
              <a:t>Соблюдая технику безопасности, прошу вас попробовать вышить один из видов болгарского креста по схеме.</a:t>
            </a:r>
          </a:p>
          <a:p>
            <a:pPr eaLnBrk="1" hangingPunct="1"/>
            <a:r>
              <a:rPr lang="ru-RU" sz="2800" b="1" i="1" smtClean="0">
                <a:latin typeface="Cambria" pitchFamily="18" charset="0"/>
              </a:rPr>
              <a:t>БОЛГАРСКИЙ КРЕСТ</a:t>
            </a:r>
          </a:p>
          <a:p>
            <a:pPr eaLnBrk="1" hangingPunct="1"/>
            <a:r>
              <a:rPr lang="ru-RU" sz="2800" b="1" i="1" smtClean="0">
                <a:latin typeface="Cambria" pitchFamily="18" charset="0"/>
              </a:rPr>
              <a:t>БОЛГАРСКИЙ ПОЛУКРЕСТ</a:t>
            </a:r>
          </a:p>
          <a:p>
            <a:pPr eaLnBrk="1" hangingPunct="1"/>
            <a:r>
              <a:rPr lang="ru-RU" sz="2800" b="1" i="1" smtClean="0">
                <a:latin typeface="Cambria" pitchFamily="18" charset="0"/>
              </a:rPr>
              <a:t> или ВЕРТИКАЛЬНЫЙ БОЛГАРСКИЙ.</a:t>
            </a:r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latin typeface="Cambria" pitchFamily="18" charset="0"/>
              </a:rPr>
              <a:t>Практические  упражнения</a:t>
            </a:r>
            <a:endParaRPr lang="ru-RU" sz="44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Содержимое 11"/>
          <p:cNvSpPr>
            <a:spLocks noGrp="1"/>
          </p:cNvSpPr>
          <p:nvPr>
            <p:ph idx="1"/>
          </p:nvPr>
        </p:nvSpPr>
        <p:spPr>
          <a:xfrm>
            <a:off x="428625" y="3214688"/>
            <a:ext cx="8229600" cy="338137"/>
          </a:xfrm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ru-RU" sz="1600" b="1" smtClean="0">
                <a:solidFill>
                  <a:schemeClr val="tx2"/>
                </a:solidFill>
              </a:rPr>
              <a:t>Здорово, нам понравилось!               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5" y="0"/>
            <a:ext cx="8229600" cy="1143000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i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andara" pitchFamily="34" charset="0"/>
              </a:rPr>
              <a:t>Ваше  впечатление об уроке:</a:t>
            </a:r>
            <a:endParaRPr lang="ru-RU" i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Candara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 flipH="1">
            <a:off x="1357313" y="1000125"/>
            <a:ext cx="2214562" cy="2143125"/>
          </a:xfrm>
          <a:prstGeom prst="ellipse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92D05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00625" y="1000125"/>
            <a:ext cx="2286000" cy="2071688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1428750" y="3571875"/>
            <a:ext cx="2214563" cy="2143125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214938" y="3571875"/>
            <a:ext cx="2286000" cy="21431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Зорина\Desktop\чудики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500" y="1357313"/>
            <a:ext cx="1489075" cy="141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Зорина\Desktop\чудики - копия (3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572125" y="1357313"/>
            <a:ext cx="1262063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Зорина\Desktop\чудики - копия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785938" y="4000500"/>
            <a:ext cx="1500187" cy="128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C:\Users\Зорина\Desktop\чудики - копия (2)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786438" y="3929063"/>
            <a:ext cx="1219200" cy="147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8" name="TextBox 12"/>
          <p:cNvSpPr txBox="1">
            <a:spLocks noChangeArrowheads="1"/>
          </p:cNvSpPr>
          <p:nvPr/>
        </p:nvSpPr>
        <p:spPr bwMode="auto">
          <a:xfrm>
            <a:off x="4286250" y="3500438"/>
            <a:ext cx="43576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endParaRPr lang="ru-RU" sz="1600">
              <a:solidFill>
                <a:schemeClr val="tx2"/>
              </a:solidFill>
              <a:latin typeface="Lucida Sans Unicode" pitchFamily="34" charset="0"/>
            </a:endParaRPr>
          </a:p>
        </p:txBody>
      </p:sp>
      <p:sp>
        <p:nvSpPr>
          <p:cNvPr id="39949" name="TextBox 13"/>
          <p:cNvSpPr txBox="1">
            <a:spLocks noChangeArrowheads="1"/>
          </p:cNvSpPr>
          <p:nvPr/>
        </p:nvSpPr>
        <p:spPr bwMode="auto">
          <a:xfrm>
            <a:off x="4500563" y="3214688"/>
            <a:ext cx="43576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b="1">
                <a:solidFill>
                  <a:schemeClr val="tx2"/>
                </a:solidFill>
                <a:latin typeface="Lucida Sans Unicode" pitchFamily="34" charset="0"/>
              </a:rPr>
              <a:t>  Хорошо, но не всё воплотили</a:t>
            </a:r>
          </a:p>
        </p:txBody>
      </p:sp>
      <p:sp>
        <p:nvSpPr>
          <p:cNvPr id="39950" name="TextBox 15"/>
          <p:cNvSpPr txBox="1">
            <a:spLocks noChangeArrowheads="1"/>
          </p:cNvSpPr>
          <p:nvPr/>
        </p:nvSpPr>
        <p:spPr bwMode="auto">
          <a:xfrm>
            <a:off x="1285875" y="5786438"/>
            <a:ext cx="4357688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b="1">
                <a:solidFill>
                  <a:schemeClr val="tx2"/>
                </a:solidFill>
                <a:latin typeface="Lucida Sans Unicode" pitchFamily="34" charset="0"/>
              </a:rPr>
              <a:t>  Были трудности</a:t>
            </a:r>
          </a:p>
        </p:txBody>
      </p:sp>
      <p:sp>
        <p:nvSpPr>
          <p:cNvPr id="39951" name="TextBox 16"/>
          <p:cNvSpPr txBox="1">
            <a:spLocks noChangeArrowheads="1"/>
          </p:cNvSpPr>
          <p:nvPr/>
        </p:nvSpPr>
        <p:spPr bwMode="auto">
          <a:xfrm>
            <a:off x="5214938" y="5786438"/>
            <a:ext cx="28575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1600" b="1">
                <a:solidFill>
                  <a:schemeClr val="tx2"/>
                </a:solidFill>
                <a:latin typeface="Lucida Sans Unicode" pitchFamily="34" charset="0"/>
              </a:rPr>
              <a:t>  Сделали мало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Содержимое 3" descr="1238177797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Прямоугольник 4"/>
          <p:cNvSpPr/>
          <p:nvPr/>
        </p:nvSpPr>
        <p:spPr>
          <a:xfrm>
            <a:off x="4000496" y="5000637"/>
            <a:ext cx="4786347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i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Candara" pitchFamily="34" charset="0"/>
                <a:cs typeface="+mn-cs"/>
              </a:rPr>
              <a:t>Спасибо за работу на уроке!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57157" y="357166"/>
            <a:ext cx="8215371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  <a:cs typeface="+mn-cs"/>
              </a:rPr>
              <a:t>Вышивка крестом –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  <a:cs typeface="+mn-cs"/>
              </a:rPr>
              <a:t>     это тот вид рукоделия,   который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  <a:cs typeface="+mn-cs"/>
              </a:rPr>
              <a:t>       создается на многие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  <a:cs typeface="+mn-cs"/>
              </a:rPr>
              <a:t>            годы,   делая теплым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  <a:cs typeface="+mn-cs"/>
              </a:rPr>
              <a:t>                    и уютным ваш дом,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  <a:cs typeface="+mn-cs"/>
              </a:rPr>
              <a:t>              радуя вас и привлекая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Cambria" pitchFamily="18" charset="0"/>
                <a:cs typeface="+mn-cs"/>
              </a:rPr>
              <a:t>                           интерес   окружающих.</a:t>
            </a:r>
            <a:endParaRPr lang="ru-RU" sz="3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Cambria" pitchFamily="18" charset="0"/>
              <a:cs typeface="+mn-cs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</TotalTime>
  <Words>339</Words>
  <Application>Microsoft Office PowerPoint</Application>
  <PresentationFormat>Экран (4:3)</PresentationFormat>
  <Paragraphs>86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   Урок 2(практический)    Методы  вышивания  крестом:</vt:lpstr>
      <vt:lpstr>Этапы выполнения крестика:</vt:lpstr>
      <vt:lpstr>    Виды вышивки крестом:</vt:lpstr>
      <vt:lpstr>   Разновидность  креста</vt:lpstr>
      <vt:lpstr>Техника безопасной работы</vt:lpstr>
      <vt:lpstr>Практические  упражнения</vt:lpstr>
      <vt:lpstr>Ваше  впечатление об уроке: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Методы  вышивания  крестом:</dc:title>
  <dc:creator>мама</dc:creator>
  <cp:lastModifiedBy>мама</cp:lastModifiedBy>
  <cp:revision>2</cp:revision>
  <dcterms:created xsi:type="dcterms:W3CDTF">2012-07-06T20:12:13Z</dcterms:created>
  <dcterms:modified xsi:type="dcterms:W3CDTF">2012-07-06T20:26:06Z</dcterms:modified>
</cp:coreProperties>
</file>