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7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A4D"/>
    <a:srgbClr val="2F6E7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ECB0F8-DC27-4806-B3F8-643373625725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920CF6-06CC-4410-8071-95A1BDA8F2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ECB0F8-DC27-4806-B3F8-643373625725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920CF6-06CC-4410-8071-95A1BDA8F2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ECB0F8-DC27-4806-B3F8-643373625725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920CF6-06CC-4410-8071-95A1BDA8F2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ECB0F8-DC27-4806-B3F8-643373625725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920CF6-06CC-4410-8071-95A1BDA8F2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ECB0F8-DC27-4806-B3F8-643373625725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920CF6-06CC-4410-8071-95A1BDA8F2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U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ECB0F8-DC27-4806-B3F8-643373625725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920CF6-06CC-4410-8071-95A1BDA8F2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U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ECB0F8-DC27-4806-B3F8-643373625725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920CF6-06CC-4410-8071-95A1BDA8F2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U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ECB0F8-DC27-4806-B3F8-643373625725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920CF6-06CC-4410-8071-95A1BDA8F2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ECB0F8-DC27-4806-B3F8-643373625725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920CF6-06CC-4410-8071-95A1BDA8F2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ECB0F8-DC27-4806-B3F8-643373625725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920CF6-06CC-4410-8071-95A1BDA8F2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ECB0F8-DC27-4806-B3F8-643373625725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920CF6-06CC-4410-8071-95A1BDA8F2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86ECB0F8-DC27-4806-B3F8-643373625725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1920CF6-06CC-4410-8071-95A1BDA8F2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ransition spd="slow">
    <p:wheel spokes="8"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268760"/>
            <a:ext cx="6624736" cy="3024336"/>
          </a:xfrm>
          <a:prstGeom prst="rect">
            <a:avLst/>
          </a:prstGeom>
          <a:noFill/>
          <a:ln>
            <a:solidFill>
              <a:schemeClr val="accent3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accent1">
                    <a:lumMod val="25000"/>
                  </a:schemeClr>
                </a:solidFill>
                <a:latin typeface="Segoe Print" pitchFamily="2" charset="0"/>
              </a:rPr>
              <a:t>Путешествие в прошлое пылесоса</a:t>
            </a:r>
            <a:endParaRPr lang="ru-RU" sz="4800" dirty="0">
              <a:solidFill>
                <a:schemeClr val="accent1">
                  <a:lumMod val="25000"/>
                </a:schemeClr>
              </a:solidFill>
              <a:latin typeface="Segoe Print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260648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1F4A4D"/>
                </a:solidFill>
                <a:latin typeface="Times New Roman" pitchFamily="18" charset="0"/>
                <a:cs typeface="Times New Roman" pitchFamily="18" charset="0"/>
              </a:rPr>
              <a:t>ГБОУ Школа № 2026 Дошкольное отделение 2-ое структурное подразделение</a:t>
            </a:r>
            <a:endParaRPr lang="ru-RU" dirty="0">
              <a:solidFill>
                <a:srgbClr val="1F4A4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3968" y="4221088"/>
            <a:ext cx="46085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1F4A4D"/>
                </a:solidFill>
                <a:latin typeface="Times New Roman" pitchFamily="18" charset="0"/>
                <a:cs typeface="Times New Roman" pitchFamily="18" charset="0"/>
              </a:rPr>
              <a:t>Выполнила </a:t>
            </a:r>
            <a:r>
              <a:rPr lang="ru-RU" sz="2400" i="1" dirty="0" smtClean="0">
                <a:solidFill>
                  <a:srgbClr val="1F4A4D"/>
                </a:solidFill>
                <a:latin typeface="Times New Roman" pitchFamily="18" charset="0"/>
                <a:cs typeface="Times New Roman" pitchFamily="18" charset="0"/>
              </a:rPr>
              <a:t>воспитатель подготовительной группы «Колокольчик»</a:t>
            </a:r>
            <a:endParaRPr lang="ru-RU" sz="2400" i="1" dirty="0" smtClean="0">
              <a:solidFill>
                <a:srgbClr val="1F4A4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i="1" dirty="0" smtClean="0">
                <a:solidFill>
                  <a:srgbClr val="1F4A4D"/>
                </a:solidFill>
                <a:latin typeface="Times New Roman" pitchFamily="18" charset="0"/>
                <a:cs typeface="Times New Roman" pitchFamily="18" charset="0"/>
              </a:rPr>
              <a:t>Демьянец Ольга Николаевна</a:t>
            </a:r>
            <a:endParaRPr lang="ru-RU" sz="2400" i="1" dirty="0">
              <a:solidFill>
                <a:srgbClr val="1F4A4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7784" y="6021288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1F4A4D"/>
                </a:solidFill>
                <a:latin typeface="Times New Roman" pitchFamily="18" charset="0"/>
                <a:cs typeface="Times New Roman" pitchFamily="18" charset="0"/>
              </a:rPr>
              <a:t>Москва 2014 год</a:t>
            </a:r>
            <a:endParaRPr lang="ru-RU" sz="2000" dirty="0">
              <a:solidFill>
                <a:srgbClr val="1F4A4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HP\Downloads\старинный пылесо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12259"/>
            <a:ext cx="4608512" cy="6433483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683568" y="188640"/>
            <a:ext cx="7848872" cy="1296144"/>
          </a:xfrm>
          <a:prstGeom prst="round2Diag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2F6E73"/>
                </a:solidFill>
                <a:latin typeface="Segoe Print" pitchFamily="2" charset="0"/>
              </a:rPr>
              <a:t>Первый пылесос «</a:t>
            </a:r>
            <a:r>
              <a:rPr lang="ru-RU" sz="3200" dirty="0" err="1" smtClean="0">
                <a:solidFill>
                  <a:srgbClr val="2F6E73"/>
                </a:solidFill>
                <a:latin typeface="Segoe Print" pitchFamily="2" charset="0"/>
              </a:rPr>
              <a:t>Электролюкс</a:t>
            </a:r>
            <a:r>
              <a:rPr lang="ru-RU" sz="3200" dirty="0" smtClean="0">
                <a:solidFill>
                  <a:srgbClr val="2F6E73"/>
                </a:solidFill>
                <a:latin typeface="Segoe Print" pitchFamily="2" charset="0"/>
              </a:rPr>
              <a:t>» с вентилятором</a:t>
            </a:r>
            <a:endParaRPr lang="ru-RU" sz="3200" dirty="0">
              <a:solidFill>
                <a:srgbClr val="2F6E73"/>
              </a:solidFill>
              <a:latin typeface="Segoe Print" pitchFamily="2" charset="0"/>
            </a:endParaRPr>
          </a:p>
        </p:txBody>
      </p:sp>
      <p:pic>
        <p:nvPicPr>
          <p:cNvPr id="10242" name="Picture 2" descr="C:\Users\HP\Downloads\Первый электролюк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556792"/>
            <a:ext cx="4964920" cy="5040561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971600" y="260648"/>
            <a:ext cx="7272808" cy="864096"/>
          </a:xfrm>
          <a:prstGeom prst="round2Diag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2F6E73"/>
                </a:solidFill>
                <a:latin typeface="Segoe Print" pitchFamily="2" charset="0"/>
              </a:rPr>
              <a:t>Первый пылесос «Сименс»</a:t>
            </a:r>
            <a:endParaRPr lang="ru-RU" sz="3200" dirty="0">
              <a:solidFill>
                <a:srgbClr val="2F6E73"/>
              </a:solidFill>
              <a:latin typeface="Segoe Print" pitchFamily="2" charset="0"/>
            </a:endParaRPr>
          </a:p>
        </p:txBody>
      </p:sp>
      <p:pic>
        <p:nvPicPr>
          <p:cNvPr id="11266" name="Picture 2" descr="C:\Users\HP\Downloads\Первый пылесос Симен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196752"/>
            <a:ext cx="4196184" cy="547206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899592" y="188640"/>
            <a:ext cx="7560840" cy="1008112"/>
          </a:xfrm>
          <a:prstGeom prst="round2Diag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2F6E73"/>
                </a:solidFill>
                <a:latin typeface="Segoe Print" pitchFamily="2" charset="0"/>
              </a:rPr>
              <a:t>Современный пылесос</a:t>
            </a:r>
            <a:endParaRPr lang="ru-RU" sz="3600" dirty="0">
              <a:solidFill>
                <a:srgbClr val="2F6E73"/>
              </a:solidFill>
              <a:latin typeface="Segoe Print" pitchFamily="2" charset="0"/>
            </a:endParaRPr>
          </a:p>
        </p:txBody>
      </p:sp>
      <p:pic>
        <p:nvPicPr>
          <p:cNvPr id="12290" name="Picture 2" descr="C:\Users\HP\Downloads\Простой современный пылесо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340768"/>
            <a:ext cx="5183857" cy="5183857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1331640" y="188640"/>
            <a:ext cx="6768752" cy="864096"/>
          </a:xfrm>
          <a:prstGeom prst="round2Diag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2F6E73"/>
                </a:solidFill>
                <a:latin typeface="Segoe Print" pitchFamily="2" charset="0"/>
              </a:rPr>
              <a:t>Робот-пылесос</a:t>
            </a:r>
            <a:endParaRPr lang="ru-RU" sz="3600" dirty="0">
              <a:solidFill>
                <a:srgbClr val="2F6E73"/>
              </a:solidFill>
              <a:latin typeface="Segoe Print" pitchFamily="2" charset="0"/>
            </a:endParaRPr>
          </a:p>
        </p:txBody>
      </p:sp>
      <p:pic>
        <p:nvPicPr>
          <p:cNvPr id="13314" name="Picture 2" descr="C:\Users\HP\Downloads\робот-пылесо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700808"/>
            <a:ext cx="4104456" cy="4176464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3315" name="Picture 3" descr="C:\Users\HP\Downloads\робот пылесос2.jpg"/>
          <p:cNvPicPr>
            <a:picLocks noChangeAspect="1" noChangeArrowheads="1"/>
          </p:cNvPicPr>
          <p:nvPr/>
        </p:nvPicPr>
        <p:blipFill>
          <a:blip r:embed="rId4" cstate="print"/>
          <a:srcRect l="11265" t="7018" r="13097" b="15789"/>
          <a:stretch>
            <a:fillRect/>
          </a:stretch>
        </p:blipFill>
        <p:spPr bwMode="auto">
          <a:xfrm>
            <a:off x="5076056" y="2060848"/>
            <a:ext cx="3384376" cy="316835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9632" y="332656"/>
            <a:ext cx="6768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2F6E73"/>
                </a:solidFill>
                <a:latin typeface="Segoe Print" pitchFamily="2" charset="0"/>
              </a:rPr>
              <a:t>Наши работы</a:t>
            </a:r>
            <a:endParaRPr lang="ru-RU" sz="3600" dirty="0">
              <a:solidFill>
                <a:srgbClr val="2F6E73"/>
              </a:solidFill>
              <a:latin typeface="Segoe Print" pitchFamily="2" charset="0"/>
            </a:endParaRPr>
          </a:p>
        </p:txBody>
      </p:sp>
      <p:pic>
        <p:nvPicPr>
          <p:cNvPr id="1026" name="Picture 2" descr="G:\2014-05-27 Математика\Математика 021.JPG"/>
          <p:cNvPicPr>
            <a:picLocks noChangeAspect="1" noChangeArrowheads="1"/>
          </p:cNvPicPr>
          <p:nvPr/>
        </p:nvPicPr>
        <p:blipFill>
          <a:blip r:embed="rId2" cstate="print"/>
          <a:srcRect l="1963" r="2751"/>
          <a:stretch>
            <a:fillRect/>
          </a:stretch>
        </p:blipFill>
        <p:spPr bwMode="auto">
          <a:xfrm>
            <a:off x="1043608" y="1052736"/>
            <a:ext cx="6932245" cy="5456389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2060848"/>
            <a:ext cx="66967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2F6E73"/>
                </a:solidFill>
                <a:latin typeface="Segoe Print" pitchFamily="2" charset="0"/>
              </a:rPr>
              <a:t>Спасибо за</a:t>
            </a:r>
          </a:p>
          <a:p>
            <a:pPr algn="ctr"/>
            <a:r>
              <a:rPr lang="ru-RU" sz="6000" dirty="0" smtClean="0">
                <a:solidFill>
                  <a:srgbClr val="2F6E73"/>
                </a:solidFill>
                <a:latin typeface="Segoe Print" pitchFamily="2" charset="0"/>
              </a:rPr>
              <a:t>внимание!</a:t>
            </a:r>
            <a:endParaRPr lang="ru-RU" sz="6000" dirty="0">
              <a:solidFill>
                <a:srgbClr val="2F6E73"/>
              </a:solidFill>
              <a:latin typeface="Segoe Print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1835696" y="332656"/>
            <a:ext cx="5256584" cy="1008112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2F6E73"/>
                </a:solidFill>
                <a:latin typeface="Segoe Print" pitchFamily="2" charset="0"/>
              </a:rPr>
              <a:t>Веник</a:t>
            </a:r>
            <a:endParaRPr lang="ru-RU" sz="5400" dirty="0">
              <a:solidFill>
                <a:srgbClr val="2F6E73"/>
              </a:solidFill>
              <a:latin typeface="Segoe Print" pitchFamily="2" charset="0"/>
            </a:endParaRPr>
          </a:p>
        </p:txBody>
      </p:sp>
      <p:pic>
        <p:nvPicPr>
          <p:cNvPr id="1026" name="Picture 2" descr="C:\Users\HP\Downloads\вени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380765"/>
            <a:ext cx="6984775" cy="5072571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softEdge rad="127000"/>
          </a:effectLst>
        </p:spPr>
      </p:pic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1835696" y="260648"/>
            <a:ext cx="5688632" cy="1152128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2F6E73"/>
                </a:solidFill>
                <a:latin typeface="Segoe Print" pitchFamily="2" charset="0"/>
              </a:rPr>
              <a:t>Выбивалка</a:t>
            </a:r>
            <a:endParaRPr lang="ru-RU" sz="5400" dirty="0">
              <a:solidFill>
                <a:srgbClr val="2F6E73"/>
              </a:solidFill>
              <a:latin typeface="Segoe Print" pitchFamily="2" charset="0"/>
            </a:endParaRPr>
          </a:p>
        </p:txBody>
      </p:sp>
      <p:pic>
        <p:nvPicPr>
          <p:cNvPr id="2050" name="Picture 2" descr="C:\Users\HP\Downloads\Выбивалка.jpg"/>
          <p:cNvPicPr>
            <a:picLocks noChangeAspect="1" noChangeArrowheads="1"/>
          </p:cNvPicPr>
          <p:nvPr/>
        </p:nvPicPr>
        <p:blipFill>
          <a:blip r:embed="rId3" cstate="print"/>
          <a:srcRect l="3238" r="2868"/>
          <a:stretch>
            <a:fillRect/>
          </a:stretch>
        </p:blipFill>
        <p:spPr bwMode="auto">
          <a:xfrm>
            <a:off x="1475656" y="1484784"/>
            <a:ext cx="6264696" cy="5020757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P\Downloads\щётка с ручко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441610"/>
            <a:ext cx="6192688" cy="501172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1043608" y="188640"/>
            <a:ext cx="7128792" cy="1152128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2F6E73"/>
                </a:solidFill>
                <a:latin typeface="Segoe Print" pitchFamily="2" charset="0"/>
              </a:rPr>
              <a:t>Щётка с ручкой</a:t>
            </a:r>
            <a:endParaRPr lang="ru-RU" sz="5400" dirty="0">
              <a:solidFill>
                <a:srgbClr val="2F6E73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611560" y="188640"/>
            <a:ext cx="7920880" cy="1152128"/>
          </a:xfrm>
          <a:prstGeom prst="round2Diag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2F6E73"/>
                </a:solidFill>
                <a:latin typeface="Segoe Print" pitchFamily="2" charset="0"/>
              </a:rPr>
              <a:t>Механический пылесос Даниэля </a:t>
            </a:r>
            <a:r>
              <a:rPr lang="ru-RU" sz="4000" dirty="0" err="1" smtClean="0">
                <a:solidFill>
                  <a:srgbClr val="2F6E73"/>
                </a:solidFill>
                <a:latin typeface="Segoe Print" pitchFamily="2" charset="0"/>
              </a:rPr>
              <a:t>Хесса</a:t>
            </a:r>
            <a:r>
              <a:rPr lang="ru-RU" sz="4000" dirty="0" smtClean="0">
                <a:solidFill>
                  <a:srgbClr val="2F6E73"/>
                </a:solidFill>
                <a:latin typeface="Segoe Print" pitchFamily="2" charset="0"/>
              </a:rPr>
              <a:t> (1860 г.)</a:t>
            </a:r>
            <a:endParaRPr lang="ru-RU" sz="4000" dirty="0">
              <a:solidFill>
                <a:srgbClr val="2F6E73"/>
              </a:solidFill>
              <a:latin typeface="Segoe Print" pitchFamily="2" charset="0"/>
            </a:endParaRPr>
          </a:p>
        </p:txBody>
      </p:sp>
      <p:pic>
        <p:nvPicPr>
          <p:cNvPr id="4098" name="Picture 2" descr="C:\Users\HP\Downloads\пылесос Хесс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412776"/>
            <a:ext cx="6336704" cy="504056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</p:pic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827584" y="260648"/>
            <a:ext cx="7560840" cy="1152128"/>
          </a:xfrm>
          <a:prstGeom prst="round2Diag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2F6E73"/>
                </a:solidFill>
                <a:latin typeface="Segoe Print" pitchFamily="2" charset="0"/>
              </a:rPr>
              <a:t>Пылесос Ива Мак </a:t>
            </a:r>
            <a:r>
              <a:rPr lang="ru-RU" sz="4000" dirty="0" err="1" smtClean="0">
                <a:solidFill>
                  <a:srgbClr val="2F6E73"/>
                </a:solidFill>
                <a:latin typeface="Segoe Print" pitchFamily="2" charset="0"/>
              </a:rPr>
              <a:t>Гаффи</a:t>
            </a:r>
            <a:r>
              <a:rPr lang="ru-RU" sz="4000" dirty="0" smtClean="0">
                <a:solidFill>
                  <a:srgbClr val="2F6E73"/>
                </a:solidFill>
                <a:latin typeface="Segoe Print" pitchFamily="2" charset="0"/>
              </a:rPr>
              <a:t> с вентилятором (1869 г.)</a:t>
            </a:r>
            <a:endParaRPr lang="ru-RU" sz="4000" dirty="0">
              <a:solidFill>
                <a:srgbClr val="2F6E73"/>
              </a:solidFill>
              <a:latin typeface="Segoe Print" pitchFamily="2" charset="0"/>
            </a:endParaRPr>
          </a:p>
        </p:txBody>
      </p:sp>
      <p:pic>
        <p:nvPicPr>
          <p:cNvPr id="5122" name="Picture 2" descr="C:\Users\HP\Downloads\пылесос Гафф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506579"/>
            <a:ext cx="4608512" cy="5090773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683568" y="188640"/>
            <a:ext cx="7704856" cy="1224136"/>
          </a:xfrm>
          <a:prstGeom prst="round2Diag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2F6E73"/>
                </a:solidFill>
                <a:latin typeface="Segoe Print" pitchFamily="2" charset="0"/>
              </a:rPr>
              <a:t>Пылесос </a:t>
            </a:r>
            <a:r>
              <a:rPr lang="ru-RU" sz="2800" dirty="0" err="1" smtClean="0">
                <a:solidFill>
                  <a:srgbClr val="2F6E73"/>
                </a:solidFill>
                <a:latin typeface="Segoe Print" pitchFamily="2" charset="0"/>
              </a:rPr>
              <a:t>Сесила</a:t>
            </a:r>
            <a:r>
              <a:rPr lang="ru-RU" sz="2800" dirty="0" smtClean="0">
                <a:solidFill>
                  <a:srgbClr val="2F6E73"/>
                </a:solidFill>
                <a:latin typeface="Segoe Print" pitchFamily="2" charset="0"/>
              </a:rPr>
              <a:t> Бута с бензиновым мотором «Фырчащий Билли»</a:t>
            </a:r>
            <a:endParaRPr lang="ru-RU" sz="2800" dirty="0">
              <a:solidFill>
                <a:srgbClr val="2F6E73"/>
              </a:solidFill>
              <a:latin typeface="Segoe Print" pitchFamily="2" charset="0"/>
            </a:endParaRPr>
          </a:p>
        </p:txBody>
      </p:sp>
      <p:pic>
        <p:nvPicPr>
          <p:cNvPr id="6146" name="Picture 2" descr="C:\Users\HP\Downloads\Фырчащий Билли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484784"/>
            <a:ext cx="5832648" cy="504056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P\Downloads\реклама фырчащего билл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484784"/>
            <a:ext cx="6840760" cy="4896544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971600" y="188640"/>
            <a:ext cx="7344816" cy="1152128"/>
          </a:xfrm>
          <a:prstGeom prst="round2Diag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2F6E73"/>
                </a:solidFill>
                <a:latin typeface="Segoe Print" pitchFamily="2" charset="0"/>
              </a:rPr>
              <a:t>Реклама «Фырчащего Билли»</a:t>
            </a:r>
            <a:endParaRPr lang="ru-RU" sz="3200" dirty="0">
              <a:solidFill>
                <a:srgbClr val="2F6E73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755576" y="260648"/>
            <a:ext cx="7776864" cy="1152128"/>
          </a:xfrm>
          <a:prstGeom prst="round2Diag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2F6E73"/>
                </a:solidFill>
                <a:latin typeface="Segoe Print" pitchFamily="2" charset="0"/>
              </a:rPr>
              <a:t>Пылесосы </a:t>
            </a:r>
            <a:r>
              <a:rPr lang="ru-RU" sz="4000" dirty="0" err="1" smtClean="0">
                <a:solidFill>
                  <a:srgbClr val="2F6E73"/>
                </a:solidFill>
                <a:latin typeface="Segoe Print" pitchFamily="2" charset="0"/>
              </a:rPr>
              <a:t>Хувера</a:t>
            </a:r>
            <a:endParaRPr lang="ru-RU" sz="4000" dirty="0">
              <a:solidFill>
                <a:srgbClr val="2F6E73"/>
              </a:solidFill>
              <a:latin typeface="Segoe Print" pitchFamily="2" charset="0"/>
            </a:endParaRPr>
          </a:p>
        </p:txBody>
      </p:sp>
      <p:pic>
        <p:nvPicPr>
          <p:cNvPr id="8194" name="Picture 2" descr="C:\Users\HP\Downloads\Пылесос Хуве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556792"/>
            <a:ext cx="6624735" cy="4968552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10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Тема10</Template>
  <TotalTime>86</TotalTime>
  <Words>87</Words>
  <Application>Microsoft Office PowerPoint</Application>
  <PresentationFormat>Экран (4:3)</PresentationFormat>
  <Paragraphs>20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Тема10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NTS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HP</cp:lastModifiedBy>
  <cp:revision>13</cp:revision>
  <dcterms:created xsi:type="dcterms:W3CDTF">2014-03-27T16:00:24Z</dcterms:created>
  <dcterms:modified xsi:type="dcterms:W3CDTF">2015-04-04T12:03:33Z</dcterms:modified>
</cp:coreProperties>
</file>