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79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499DE-8514-4B66-9797-039C276D469E}" type="datetimeFigureOut">
              <a:rPr lang="ru-RU" smtClean="0"/>
              <a:t>04.04.2015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EACBC-1471-4560-9E54-1CD1A11A72E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C7A7E-AAE6-4663-8056-DFC78AC91FA1}" type="datetime1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5AE9D-0017-4A6C-933D-A21135628883}" type="datetime1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8E7E-E042-441C-8884-5876866DEAF7}" type="datetime1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FE87-AF88-4352-98F3-6BC15EED5BAE}" type="datetime1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F3FC9-F40F-46A2-9DE8-E41563A3B0E6}" type="datetime1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C9F0-ABDC-4E2C-B600-D0388C15F4BD}" type="datetime1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5F784-4FDB-4206-AE9E-35AFC11C429C}" type="datetime1">
              <a:rPr lang="ru-RU" smtClean="0"/>
              <a:t>04.04.2015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28112-D72C-4745-BEB2-4D4950276F7F}" type="datetime1">
              <a:rPr lang="ru-RU" smtClean="0"/>
              <a:t>04.04.2015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9783C-65DC-4AB1-A1DC-1940E5081018}" type="datetime1">
              <a:rPr lang="ru-RU" smtClean="0"/>
              <a:t>04.04.2015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86352-4A9C-463B-B95F-83EB15049624}" type="datetime1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28C4-1EF7-49A0-9FEE-A10A440BF470}" type="datetime1">
              <a:rPr lang="ru-RU" smtClean="0"/>
              <a:t>04.04.2015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8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D75CB-ADDE-4E89-A35B-DF0F4031100E}" type="datetime1">
              <a:rPr lang="ru-RU" smtClean="0"/>
              <a:t>04.04.2015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Просекова Т.Н.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hyperlink" Target="&#1053;&#1072;&#1081;&#1076;&#1080;%20&#1079;&#1074;&#1091;&#1082;.ppt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2143116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002060"/>
                </a:solidFill>
              </a:rPr>
              <a:t>Звук «б».</a:t>
            </a:r>
            <a:endParaRPr lang="ru-RU" sz="6000" b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pic>
        <p:nvPicPr>
          <p:cNvPr id="5" name="Рисунок 5" descr="banan0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2540000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Рисунок 3" descr="orabancl0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3714752"/>
            <a:ext cx="2738446" cy="27384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«Кто больше».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Поиграй с родителями в игру «Кто больше» назовет предметов со звуком «б».</a:t>
            </a:r>
          </a:p>
          <a:p>
            <a:r>
              <a:rPr lang="ru-RU" dirty="0" smtClean="0"/>
              <a:t>Нарисуй или наклей картинки со звуком «б» в тетради.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pic>
        <p:nvPicPr>
          <p:cNvPr id="6" name="Picture 2" descr="C:\Users\Татьяна\Documents\звуковые мальчики и девочки\8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3286124"/>
            <a:ext cx="1571636" cy="3174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Молодец!</a:t>
            </a:r>
            <a:endParaRPr lang="ru-RU" sz="7200" dirty="0">
              <a:solidFill>
                <a:srgbClr val="FF0000"/>
              </a:solidFill>
            </a:endParaRPr>
          </a:p>
        </p:txBody>
      </p:sp>
      <p:pic>
        <p:nvPicPr>
          <p:cNvPr id="4" name="Picture 7" descr="2">
            <a:hlinkClick r:id="" action="ppaction://hlinkshowjump?jump=nextslide">
              <a:snd r:embed="rId2" name="applause.wav"/>
            </a:hlinkClick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428860" y="3315494"/>
            <a:ext cx="2690827" cy="2690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Просекова Т.Н.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2921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Звук </a:t>
            </a:r>
            <a:r>
              <a:rPr lang="ru-RU" sz="3600" dirty="0" smtClean="0"/>
              <a:t>«Б» </a:t>
            </a:r>
            <a:r>
              <a:rPr lang="ru-RU" sz="3600" dirty="0"/>
              <a:t>(не </a:t>
            </a:r>
            <a:r>
              <a:rPr lang="ru-RU" sz="3600" dirty="0" smtClean="0"/>
              <a:t>«</a:t>
            </a:r>
            <a:r>
              <a:rPr lang="ru-RU" sz="3600" dirty="0" err="1" smtClean="0"/>
              <a:t>бэ</a:t>
            </a:r>
            <a:r>
              <a:rPr lang="ru-RU" sz="3600" dirty="0" smtClean="0"/>
              <a:t>»).</a:t>
            </a:r>
            <a:endParaRPr lang="ru-RU" sz="3600" dirty="0"/>
          </a:p>
        </p:txBody>
      </p:sp>
      <p:pic>
        <p:nvPicPr>
          <p:cNvPr id="1026" name="Picture 2" descr="C:\Users\Татьяна\Documents\звуковые мальчики и девочки\8O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071546"/>
            <a:ext cx="1571636" cy="3174301"/>
          </a:xfrm>
          <a:prstGeom prst="rect">
            <a:avLst/>
          </a:prstGeom>
          <a:noFill/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Просекова Т.Н.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47016" y="134076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Артикуляция звука:</a:t>
            </a:r>
            <a:endParaRPr lang="ru-RU" dirty="0"/>
          </a:p>
          <a:p>
            <a:pPr algn="just"/>
            <a:r>
              <a:rPr lang="ru-RU" b="1" dirty="0"/>
              <a:t> </a:t>
            </a:r>
            <a:r>
              <a:rPr lang="ru-RU" dirty="0" smtClean="0"/>
              <a:t>Взрослый </a:t>
            </a:r>
            <a:r>
              <a:rPr lang="ru-RU" dirty="0"/>
              <a:t>показывает перед зеркалом и объясняет ребенку артикуляцию звука </a:t>
            </a:r>
            <a:r>
              <a:rPr lang="ru-RU" dirty="0" smtClean="0"/>
              <a:t>[Б].</a:t>
            </a:r>
            <a:endParaRPr lang="ru-RU" dirty="0"/>
          </a:p>
          <a:p>
            <a:pPr algn="just"/>
            <a:r>
              <a:rPr lang="ru-RU" dirty="0"/>
              <a:t> Когда мы произносим звук </a:t>
            </a:r>
            <a:r>
              <a:rPr lang="ru-RU" dirty="0" smtClean="0"/>
              <a:t>[Б]:</a:t>
            </a:r>
            <a:endParaRPr lang="ru-RU" dirty="0" smtClean="0"/>
          </a:p>
          <a:p>
            <a:pPr algn="just"/>
            <a:r>
              <a:rPr lang="ru-RU" dirty="0" smtClean="0"/>
              <a:t>-рот закрыт</a:t>
            </a:r>
          </a:p>
          <a:p>
            <a:pPr algn="just"/>
            <a:r>
              <a:rPr lang="ru-RU" dirty="0" smtClean="0"/>
              <a:t>-губы сомкнуты и размыкаются под напором воздуха.</a:t>
            </a:r>
          </a:p>
          <a:p>
            <a:pPr algn="just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868" y="364331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Характеристика звука.</a:t>
            </a:r>
            <a:endParaRPr lang="ru-RU" dirty="0"/>
          </a:p>
          <a:p>
            <a:pPr algn="just"/>
            <a:r>
              <a:rPr lang="ru-RU" dirty="0"/>
              <a:t>  звук </a:t>
            </a:r>
            <a:r>
              <a:rPr lang="ru-RU" dirty="0" smtClean="0"/>
              <a:t>[Б] </a:t>
            </a:r>
            <a:r>
              <a:rPr lang="ru-RU" dirty="0"/>
              <a:t>— согласный, так как есть </a:t>
            </a:r>
            <a:r>
              <a:rPr lang="ru-RU" dirty="0" smtClean="0"/>
              <a:t>преграда: губы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-</a:t>
            </a:r>
            <a:r>
              <a:rPr lang="ru-RU" dirty="0" smtClean="0"/>
              <a:t>твердый,  обозначаем синим цветом;</a:t>
            </a:r>
            <a:endParaRPr lang="ru-RU" dirty="0"/>
          </a:p>
          <a:p>
            <a:pPr algn="just"/>
            <a:r>
              <a:rPr lang="ru-RU" dirty="0" smtClean="0"/>
              <a:t>-</a:t>
            </a:r>
            <a:r>
              <a:rPr lang="ru-RU" dirty="0" smtClean="0"/>
              <a:t>звонкий</a:t>
            </a:r>
            <a:r>
              <a:rPr lang="ru-RU" dirty="0" smtClean="0"/>
              <a:t>:</a:t>
            </a:r>
            <a:r>
              <a:rPr lang="ru-RU" dirty="0" smtClean="0"/>
              <a:t> при произнесении звука горлышко дрожит, потому что  </a:t>
            </a:r>
            <a:r>
              <a:rPr lang="ru-RU" dirty="0" smtClean="0"/>
              <a:t>работает звоночек-голос.</a:t>
            </a:r>
            <a:endParaRPr lang="ru-RU" dirty="0"/>
          </a:p>
          <a:p>
            <a:pPr algn="just"/>
            <a:r>
              <a:rPr lang="ru-RU" dirty="0"/>
              <a:t> 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4643446"/>
            <a:ext cx="2435422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1214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b="1" dirty="0"/>
              <a:t>У</a:t>
            </a:r>
            <a:r>
              <a:rPr lang="ru-RU" b="1" dirty="0" smtClean="0"/>
              <a:t>пражнение </a:t>
            </a:r>
            <a:r>
              <a:rPr lang="ru-RU" b="1" dirty="0"/>
              <a:t>«Хлопни в ладошки</a:t>
            </a:r>
            <a:r>
              <a:rPr lang="ru-RU" b="1" dirty="0" smtClean="0"/>
              <a:t>».</a:t>
            </a:r>
          </a:p>
          <a:p>
            <a:pPr marL="0" indent="0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   </a:t>
            </a:r>
            <a:r>
              <a:rPr lang="ru-RU" sz="2800" dirty="0"/>
              <a:t>Р</a:t>
            </a:r>
            <a:r>
              <a:rPr lang="ru-RU" sz="2800" dirty="0" smtClean="0"/>
              <a:t>ебенок стоит спиной к взрослому, взрослый </a:t>
            </a:r>
            <a:r>
              <a:rPr lang="ru-RU" sz="2800" dirty="0"/>
              <a:t>произносит ряд звуков, слогов, слов и просит ребенка хлопнуть в ладошки в том случае, если он услышит звук </a:t>
            </a:r>
            <a:r>
              <a:rPr lang="ru-RU" sz="2800" dirty="0" smtClean="0"/>
              <a:t>[Б]:</a:t>
            </a:r>
            <a:endParaRPr lang="ru-RU" sz="2800" dirty="0"/>
          </a:p>
          <a:p>
            <a:pPr marL="0" indent="0">
              <a:buNone/>
            </a:pPr>
            <a:r>
              <a:rPr lang="ru-RU" dirty="0" smtClean="0"/>
              <a:t>    п, </a:t>
            </a:r>
            <a:r>
              <a:rPr lang="ru-RU" dirty="0"/>
              <a:t>а, у, м, </a:t>
            </a:r>
            <a:r>
              <a:rPr lang="ru-RU" dirty="0" smtClean="0"/>
              <a:t>б</a:t>
            </a:r>
            <a:r>
              <a:rPr lang="ru-RU" dirty="0" smtClean="0"/>
              <a:t>, </a:t>
            </a:r>
            <a:r>
              <a:rPr lang="ru-RU" dirty="0"/>
              <a:t>и;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ап, </a:t>
            </a:r>
            <a:r>
              <a:rPr lang="ru-RU" dirty="0"/>
              <a:t>ар, </a:t>
            </a:r>
            <a:r>
              <a:rPr lang="ru-RU" dirty="0" smtClean="0"/>
              <a:t>ба</a:t>
            </a:r>
            <a:r>
              <a:rPr lang="ru-RU" dirty="0" smtClean="0"/>
              <a:t>, </a:t>
            </a:r>
            <a:r>
              <a:rPr lang="ru-RU" dirty="0"/>
              <a:t>ом, </a:t>
            </a:r>
            <a:r>
              <a:rPr lang="ru-RU" dirty="0" smtClean="0"/>
              <a:t>па</a:t>
            </a:r>
            <a:r>
              <a:rPr lang="ru-RU" dirty="0"/>
              <a:t>, </a:t>
            </a:r>
            <a:r>
              <a:rPr lang="ru-RU" dirty="0" err="1"/>
              <a:t>б</a:t>
            </a:r>
            <a:r>
              <a:rPr lang="ru-RU" dirty="0" err="1" smtClean="0"/>
              <a:t>у</a:t>
            </a:r>
            <a:r>
              <a:rPr lang="ru-RU" dirty="0"/>
              <a:t>, ка, </a:t>
            </a:r>
            <a:r>
              <a:rPr lang="ru-RU" dirty="0" err="1"/>
              <a:t>са</a:t>
            </a:r>
            <a:r>
              <a:rPr lang="ru-RU" dirty="0" smtClean="0"/>
              <a:t>, мы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 smtClean="0"/>
              <a:t>   </a:t>
            </a:r>
            <a:r>
              <a:rPr lang="ru-RU" dirty="0" smtClean="0"/>
              <a:t>бак</a:t>
            </a:r>
            <a:r>
              <a:rPr lang="ru-RU" dirty="0"/>
              <a:t>, Оля, </a:t>
            </a:r>
            <a:r>
              <a:rPr lang="ru-RU" dirty="0" smtClean="0"/>
              <a:t>пальто, </a:t>
            </a:r>
            <a:r>
              <a:rPr lang="ru-RU" dirty="0"/>
              <a:t>дом, суп, </a:t>
            </a:r>
            <a:r>
              <a:rPr lang="ru-RU" dirty="0" smtClean="0"/>
              <a:t>мука, зубы.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Просекова Т.Н.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786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17254" y="26064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ru-RU" sz="2000" dirty="0" smtClean="0"/>
              <a:t>Назови картинки: капуста, свекла, баклажан, кабачки, помидоры.</a:t>
            </a:r>
            <a:br>
              <a:rPr lang="ru-RU" sz="2000" dirty="0" smtClean="0"/>
            </a:br>
            <a:r>
              <a:rPr lang="ru-RU" sz="2000" dirty="0" smtClean="0"/>
              <a:t>Как можно назвать это одним словом? Положи </a:t>
            </a:r>
            <a:r>
              <a:rPr lang="ru-RU" sz="2000" dirty="0"/>
              <a:t>в корзину только те </a:t>
            </a:r>
            <a:r>
              <a:rPr lang="ru-RU" sz="2000" dirty="0" smtClean="0"/>
              <a:t>овощи, </a:t>
            </a:r>
            <a:r>
              <a:rPr lang="ru-RU" sz="2000" dirty="0"/>
              <a:t>в названии которых </a:t>
            </a:r>
            <a:r>
              <a:rPr lang="ru-RU" sz="2000" dirty="0" smtClean="0"/>
              <a:t>слышишь </a:t>
            </a:r>
            <a:r>
              <a:rPr lang="ru-RU" sz="2000" dirty="0"/>
              <a:t>звук </a:t>
            </a:r>
            <a:r>
              <a:rPr lang="en-US" sz="2000" dirty="0" smtClean="0"/>
              <a:t>[</a:t>
            </a:r>
            <a:r>
              <a:rPr lang="ru-RU" sz="2000" dirty="0"/>
              <a:t>б</a:t>
            </a:r>
            <a:r>
              <a:rPr lang="en-US" sz="2000" dirty="0" smtClean="0"/>
              <a:t>]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pic>
        <p:nvPicPr>
          <p:cNvPr id="101379" name="Picture 3" descr="капуста2">
            <a:hlinkClick r:id="rId2" action="ppaction://hlinkpres?slideindex=37&amp;slidetitle=Слайд 37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7088" y="4940300"/>
            <a:ext cx="1211262" cy="1216025"/>
          </a:xfrm>
          <a:prstGeom prst="rect">
            <a:avLst/>
          </a:prstGeom>
          <a:noFill/>
        </p:spPr>
      </p:pic>
      <p:pic>
        <p:nvPicPr>
          <p:cNvPr id="101380" name="Picture 4" descr="помидоры">
            <a:hlinkClick r:id="rId2" action="ppaction://hlinkpres?slideindex=38&amp;slidetitle=Слайд 38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2950" y="4076700"/>
            <a:ext cx="1571625" cy="1292225"/>
          </a:xfrm>
          <a:prstGeom prst="rect">
            <a:avLst/>
          </a:prstGeom>
          <a:noFill/>
        </p:spPr>
      </p:pic>
      <p:pic>
        <p:nvPicPr>
          <p:cNvPr id="101381" name="Picture 5" descr="баклажан">
            <a:hlinkClick r:id="rId2" action="ppaction://hlinkpres?slideindex=36&amp;slidetitle=Слайд 36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95550" y="4083093"/>
            <a:ext cx="1282700" cy="976313"/>
          </a:xfrm>
          <a:prstGeom prst="rect">
            <a:avLst/>
          </a:prstGeom>
          <a:noFill/>
        </p:spPr>
      </p:pic>
      <p:pic>
        <p:nvPicPr>
          <p:cNvPr id="101382" name="Picture 6" descr="кабачки">
            <a:hlinkClick r:id="rId2" action="ppaction://hlinkpres?slideindex=36&amp;slidetitle=Слайд 36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43857" y="4146549"/>
            <a:ext cx="1512888" cy="1152525"/>
          </a:xfrm>
          <a:prstGeom prst="rect">
            <a:avLst/>
          </a:prstGeom>
          <a:noFill/>
        </p:spPr>
      </p:pic>
      <p:pic>
        <p:nvPicPr>
          <p:cNvPr id="101384" name="Picture 8" descr="свёкла">
            <a:hlinkClick r:id="rId2" action="ppaction://hlinkpres?slideindex=36&amp;slidetitle=Слайд 3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78739" y="1844675"/>
            <a:ext cx="1223962" cy="1223962"/>
          </a:xfrm>
          <a:prstGeom prst="rect">
            <a:avLst/>
          </a:prstGeom>
          <a:noFill/>
        </p:spPr>
      </p:pic>
      <p:pic>
        <p:nvPicPr>
          <p:cNvPr id="101385" name="Picture 9" descr="корзина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979613" y="1844675"/>
            <a:ext cx="1798637" cy="151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7.56413E-6 L -0.02361 -0.32494 " pathEditMode="relative" ptsTypes="AA">
                                      <p:cBhvr>
                                        <p:cTn id="6" dur="20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107E-6 L -0.27569 -0.34573 " pathEditMode="relative" ptsTypes="AA">
                                      <p:cBhvr>
                                        <p:cTn id="10" dur="2000" fill="hold"/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Взрослый предлагает ребенку внимательно </a:t>
            </a:r>
            <a:r>
              <a:rPr lang="ru-RU" dirty="0" smtClean="0"/>
              <a:t>послушать </a:t>
            </a:r>
            <a:r>
              <a:rPr lang="ru-RU" dirty="0"/>
              <a:t>и повторить </a:t>
            </a:r>
            <a:r>
              <a:rPr lang="ru-RU" dirty="0" smtClean="0"/>
              <a:t>«</a:t>
            </a:r>
            <a:r>
              <a:rPr lang="ru-RU" dirty="0" smtClean="0"/>
              <a:t>ба</a:t>
            </a:r>
            <a:r>
              <a:rPr lang="ru-RU" dirty="0" smtClean="0"/>
              <a:t>», </a:t>
            </a:r>
            <a:r>
              <a:rPr lang="ru-RU" dirty="0"/>
              <a:t>при этом ребенок должен почувствовать смыкание губ при произнесении звука </a:t>
            </a:r>
            <a:r>
              <a:rPr lang="ru-RU" dirty="0" smtClean="0"/>
              <a:t>[</a:t>
            </a:r>
            <a:r>
              <a:rPr lang="ru-RU" dirty="0"/>
              <a:t>б</a:t>
            </a:r>
            <a:r>
              <a:rPr lang="ru-RU" dirty="0" smtClean="0"/>
              <a:t>];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покажи </a:t>
            </a:r>
            <a:r>
              <a:rPr lang="ru-RU" dirty="0"/>
              <a:t>столько пальчиков, сколько звуков </a:t>
            </a:r>
            <a:r>
              <a:rPr lang="ru-RU" dirty="0" smtClean="0"/>
              <a:t>слышишь</a:t>
            </a:r>
            <a:r>
              <a:rPr lang="ru-RU" dirty="0" smtClean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назови первый, затем второй звуки; </a:t>
            </a:r>
          </a:p>
          <a:p>
            <a:pPr marL="0" indent="0">
              <a:buNone/>
            </a:pPr>
            <a:r>
              <a:rPr lang="ru-RU" dirty="0" smtClean="0"/>
              <a:t>    выложи  </a:t>
            </a:r>
            <a:r>
              <a:rPr lang="ru-RU" dirty="0" smtClean="0"/>
              <a:t>«</a:t>
            </a:r>
            <a:r>
              <a:rPr lang="ru-RU" dirty="0" smtClean="0"/>
              <a:t>ба</a:t>
            </a:r>
            <a:r>
              <a:rPr lang="ru-RU" dirty="0" smtClean="0"/>
              <a:t>» </a:t>
            </a:r>
            <a:r>
              <a:rPr lang="ru-RU" dirty="0" smtClean="0"/>
              <a:t>из звуковых </a:t>
            </a:r>
            <a:r>
              <a:rPr lang="ru-RU" dirty="0" smtClean="0"/>
              <a:t>карточек</a:t>
            </a:r>
            <a:r>
              <a:rPr lang="ru-RU" dirty="0" smtClean="0"/>
              <a:t>, «прочитай», что ты выложил.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/>
              <a:t>Аналогично: </a:t>
            </a:r>
            <a:r>
              <a:rPr lang="ru-RU" dirty="0" err="1" smtClean="0"/>
              <a:t>бу</a:t>
            </a:r>
            <a:r>
              <a:rPr lang="ru-RU" dirty="0" smtClean="0"/>
              <a:t>, </a:t>
            </a:r>
            <a:r>
              <a:rPr lang="ru-RU" dirty="0" err="1" smtClean="0"/>
              <a:t>бо</a:t>
            </a:r>
            <a:r>
              <a:rPr lang="ru-RU" dirty="0" smtClean="0"/>
              <a:t>, бы, </a:t>
            </a:r>
            <a:r>
              <a:rPr lang="ru-RU" dirty="0" err="1" smtClean="0"/>
              <a:t>бэ</a:t>
            </a:r>
            <a:r>
              <a:rPr lang="ru-RU" dirty="0" smtClean="0"/>
              <a:t>; </a:t>
            </a:r>
            <a:r>
              <a:rPr lang="ru-RU" dirty="0"/>
              <a:t>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Внимание! Звук </a:t>
            </a:r>
            <a:r>
              <a:rPr lang="ru-RU" dirty="0" smtClean="0"/>
              <a:t>«б» </a:t>
            </a:r>
            <a:r>
              <a:rPr lang="ru-RU" dirty="0" smtClean="0"/>
              <a:t>выделяем!</a:t>
            </a:r>
            <a:endParaRPr lang="ru-RU" dirty="0"/>
          </a:p>
          <a:p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Просекова Т.Н.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565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себя:</a:t>
            </a:r>
            <a:endParaRPr lang="ru-RU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623308"/>
            <a:ext cx="1753664" cy="130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28860" y="1643050"/>
            <a:ext cx="1759795" cy="1319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643050"/>
            <a:ext cx="1753664" cy="130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071942"/>
            <a:ext cx="1753664" cy="130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Рисунок 8" descr="C:\Users\Татьяна\Desktop\фото\зв.модели фото\DSCN0703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4071942"/>
            <a:ext cx="1643074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1785926"/>
            <a:ext cx="1753664" cy="130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6913" y="1785926"/>
            <a:ext cx="1946847" cy="1357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2" descr="C:\Users\Татьяна\Documents\звуковые символы\DSCN0675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40" y="4000504"/>
            <a:ext cx="1899881" cy="1329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000504"/>
            <a:ext cx="1753664" cy="1305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/>
              <a:t>Назови картинки: кабан, соболь, баклан, зебра. Кто лишний и почему? </a:t>
            </a:r>
            <a:r>
              <a:rPr lang="ru-RU" sz="2400" dirty="0" smtClean="0"/>
              <a:t>О</a:t>
            </a:r>
            <a:r>
              <a:rPr lang="ru-RU" sz="2400" dirty="0" smtClean="0"/>
              <a:t>предели место звука «б»в этих словах.</a:t>
            </a:r>
            <a:endParaRPr lang="ru-RU" sz="2400" dirty="0"/>
          </a:p>
        </p:txBody>
      </p:sp>
      <p:pic>
        <p:nvPicPr>
          <p:cNvPr id="4" name="Содержимое 3" descr="http://im4-tub-ru.yandex.net/i?id=374861760-17-72&amp;n=21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571612"/>
            <a:ext cx="17335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Нижний колонтитул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  <p:pic>
        <p:nvPicPr>
          <p:cNvPr id="5" name="Рисунок 4" descr="http://im8-tub-ru.yandex.net/i?id=598167266-44-72&amp;n=2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4591050"/>
            <a:ext cx="22669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6-tub-ru.yandex.net/i?id=134256849-32-72&amp;n=21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43702" y="2714620"/>
            <a:ext cx="21431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баклан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3571876"/>
            <a:ext cx="1928813" cy="1819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500034" y="1643050"/>
          <a:ext cx="3000396" cy="1143008"/>
        </p:xfrm>
        <a:graphic>
          <a:graphicData uri="http://schemas.openxmlformats.org/drawingml/2006/table">
            <a:tbl>
              <a:tblPr/>
              <a:tblGrid>
                <a:gridCol w="1000132"/>
                <a:gridCol w="1000132"/>
                <a:gridCol w="1000132"/>
              </a:tblGrid>
              <a:tr h="1143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Содержимое 3"/>
          <p:cNvGraphicFramePr>
            <a:graphicFrameLocks/>
          </p:cNvGraphicFramePr>
          <p:nvPr/>
        </p:nvGraphicFramePr>
        <p:xfrm>
          <a:off x="500034" y="3214686"/>
          <a:ext cx="3000396" cy="1143008"/>
        </p:xfrm>
        <a:graphic>
          <a:graphicData uri="http://schemas.openxmlformats.org/drawingml/2006/table">
            <a:tbl>
              <a:tblPr/>
              <a:tblGrid>
                <a:gridCol w="1000132"/>
                <a:gridCol w="1000132"/>
                <a:gridCol w="1000132"/>
              </a:tblGrid>
              <a:tr h="1143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34" y="1785926"/>
            <a:ext cx="1081996" cy="80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1" name="Содержимое 3"/>
          <p:cNvGraphicFramePr>
            <a:graphicFrameLocks/>
          </p:cNvGraphicFramePr>
          <p:nvPr/>
        </p:nvGraphicFramePr>
        <p:xfrm>
          <a:off x="642910" y="5143512"/>
          <a:ext cx="3000396" cy="1143008"/>
        </p:xfrm>
        <a:graphic>
          <a:graphicData uri="http://schemas.openxmlformats.org/drawingml/2006/table">
            <a:tbl>
              <a:tblPr/>
              <a:tblGrid>
                <a:gridCol w="1000132"/>
                <a:gridCol w="1000132"/>
                <a:gridCol w="1000132"/>
              </a:tblGrid>
              <a:tr h="1143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66" y="3429000"/>
            <a:ext cx="1081996" cy="80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71736" y="5286388"/>
            <a:ext cx="1081996" cy="80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5.16755E-6 L -0.24409 0.16756 " pathEditMode="relative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9.37139E-6 L -0.38576 -0.3982 " pathEditMode="relative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7.37231E-7 L -0.5592 0.04183 " pathEditMode="relative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25329E-6 L -0.55122 -0.34597 " pathEditMode="relative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По дороге домой Боря рассыпал связку </a:t>
            </a:r>
            <a:r>
              <a:rPr lang="ru-RU" sz="2400" dirty="0" smtClean="0"/>
              <a:t>бубликов. </a:t>
            </a:r>
            <a:r>
              <a:rPr lang="ru-RU" sz="2400" dirty="0" smtClean="0"/>
              <a:t>Помоги ему </a:t>
            </a:r>
            <a:r>
              <a:rPr lang="ru-RU" sz="2400" dirty="0" smtClean="0"/>
              <a:t>собрать бублики </a:t>
            </a:r>
            <a:r>
              <a:rPr lang="ru-RU" sz="2400" dirty="0" smtClean="0"/>
              <a:t>на верёвочку (нарисуй), не </a:t>
            </a:r>
            <a:r>
              <a:rPr lang="ru-RU" sz="2400" dirty="0" smtClean="0"/>
              <a:t>пропустив ни </a:t>
            </a:r>
            <a:r>
              <a:rPr lang="ru-RU" sz="2400" dirty="0" smtClean="0"/>
              <a:t>одной</a:t>
            </a:r>
            <a:r>
              <a:rPr lang="ru-RU" sz="2400" dirty="0" smtClean="0"/>
              <a:t>. Сосчитай бублики: один бублик, два бублика… 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>
            <a:lum bright="-6000" contrast="42000"/>
          </a:blip>
          <a:stretch>
            <a:fillRect/>
          </a:stretch>
        </p:blipFill>
        <p:spPr bwMode="auto">
          <a:xfrm>
            <a:off x="2835125" y="1600200"/>
            <a:ext cx="347374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 smtClean="0"/>
              <a:t>Рассмотри картинки. Как ты думаешь, в какой магазин </a:t>
            </a:r>
            <a:r>
              <a:rPr lang="ru-RU" sz="2000" dirty="0" smtClean="0"/>
              <a:t>отправили </a:t>
            </a:r>
            <a:r>
              <a:rPr lang="ru-RU" sz="2000" dirty="0" smtClean="0"/>
              <a:t>бабушки своих внуков — Борю и Любу? Скажи, что попросила </a:t>
            </a:r>
            <a:r>
              <a:rPr lang="ru-RU" sz="2000" dirty="0" smtClean="0"/>
              <a:t>купить </a:t>
            </a:r>
            <a:r>
              <a:rPr lang="ru-RU" sz="2000" dirty="0" smtClean="0"/>
              <a:t>Борина бабушка, что — Любина. Что купил Боря? Что купила Люба? Что забыли купить дети? Может ли Боря исправить Любину забывчивость?</a:t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>
            <a:lum bright="-6000" contrast="42000"/>
          </a:blip>
          <a:srcRect/>
          <a:stretch>
            <a:fillRect/>
          </a:stretch>
        </p:blipFill>
        <p:spPr bwMode="auto">
          <a:xfrm>
            <a:off x="2428860" y="1600200"/>
            <a:ext cx="3890940" cy="4900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Просекова Т.Н.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398</Words>
  <PresentationFormat>Экран (4:3)</PresentationFormat>
  <Paragraphs>44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Звук «б».</vt:lpstr>
      <vt:lpstr>Звук «Б» (не «бэ»).</vt:lpstr>
      <vt:lpstr>Слайд 3</vt:lpstr>
      <vt:lpstr>Назови картинки: капуста, свекла, баклажан, кабачки, помидоры. Как можно назвать это одним словом? Положи в корзину только те овощи, в названии которых слышишь звук [б].</vt:lpstr>
      <vt:lpstr>Слайд 5</vt:lpstr>
      <vt:lpstr>Проверь себя:</vt:lpstr>
      <vt:lpstr>Назови картинки: кабан, соболь, баклан, зебра. Кто лишний и почему? Определи место звука «б»в этих словах.</vt:lpstr>
      <vt:lpstr>По дороге домой Боря рассыпал связку бубликов. Помоги ему собрать бублики на верёвочку (нарисуй), не пропустив ни одной. Сосчитай бублики: один бублик, два бублика… . </vt:lpstr>
      <vt:lpstr>Рассмотри картинки. Как ты думаешь, в какой магазин отправили бабушки своих внуков — Борю и Любу? Скажи, что попросила купить Борина бабушка, что — Любина. Что купил Боря? Что купила Люба? Что забыли купить дети? Может ли Боря исправить Любину забывчивость? </vt:lpstr>
      <vt:lpstr>Игра «Кто больше».</vt:lpstr>
      <vt:lpstr>Молодец!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Звук «б».</dc:title>
  <dc:creator>Татьяна</dc:creator>
  <cp:lastModifiedBy>Татьяна</cp:lastModifiedBy>
  <cp:revision>7</cp:revision>
  <dcterms:created xsi:type="dcterms:W3CDTF">2015-04-04T14:41:31Z</dcterms:created>
  <dcterms:modified xsi:type="dcterms:W3CDTF">2015-04-04T15:48:17Z</dcterms:modified>
</cp:coreProperties>
</file>