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70" r:id="rId4"/>
    <p:sldId id="259" r:id="rId5"/>
    <p:sldId id="261" r:id="rId6"/>
    <p:sldId id="268" r:id="rId7"/>
    <p:sldId id="269" r:id="rId8"/>
    <p:sldId id="267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000">
    <p:split/>
  </p:transition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78" y="-1"/>
            <a:ext cx="9025046" cy="68580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3581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Проектная деятельность в старшей группе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2600" y="1828800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ru-RU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</a:p>
          <a:p>
            <a:r>
              <a:rPr lang="ru-RU" sz="5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«Милая мамочка моя»</a:t>
            </a:r>
            <a:endParaRPr lang="ru-RU" sz="5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228601"/>
            <a:ext cx="701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cs typeface="Times New Roman" pitchFamily="18" charset="0"/>
              </a:rPr>
              <a:t>Государственное Бюджетное Дошкольное Образовательное Учреждение детский сад №3 Красносельского района, </a:t>
            </a:r>
          </a:p>
          <a:p>
            <a:pPr algn="ctr"/>
            <a:r>
              <a:rPr lang="ru-RU" dirty="0" smtClean="0">
                <a:cs typeface="Times New Roman" pitchFamily="18" charset="0"/>
              </a:rPr>
              <a:t>г.Санкт-Петербурга, 2014 г.</a:t>
            </a:r>
            <a:endParaRPr lang="ru-RU" dirty="0"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1000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idx="4294967295"/>
          </p:nvPr>
        </p:nvSpPr>
        <p:spPr bwMode="auto">
          <a:xfrm>
            <a:off x="1513342" y="2898085"/>
            <a:ext cx="6117316" cy="10618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Авторы проекта: </a:t>
            </a:r>
            <a:r>
              <a:rPr kumimoji="0" lang="ru-RU" sz="2100" b="1" i="1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Гулунц</a:t>
            </a:r>
            <a:r>
              <a:rPr kumimoji="0" lang="ru-RU" sz="2100" b="1" i="1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Н.А., Нурутдинова А.М.</a:t>
            </a:r>
            <a:endParaRPr kumimoji="0" lang="ru-RU" sz="2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Воспитатели группы № 6</a:t>
            </a:r>
            <a:endParaRPr kumimoji="0" lang="ru-RU" sz="2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Сроки проведения: ноябрь 2014</a:t>
            </a:r>
            <a:endParaRPr kumimoji="0" lang="ru-RU" sz="2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-728976"/>
            <a:ext cx="9144000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81000" y="1295400"/>
            <a:ext cx="8763000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ea typeface="Times New Roman" pitchFamily="18" charset="0"/>
                <a:cs typeface="Times New Roman" pitchFamily="18" charset="0"/>
              </a:rPr>
              <a:t>Вид проекта: </a:t>
            </a:r>
            <a:r>
              <a:rPr lang="ru-RU" sz="2800" i="1" dirty="0" smtClean="0">
                <a:ea typeface="Times New Roman" pitchFamily="18" charset="0"/>
                <a:cs typeface="Times New Roman" pitchFamily="18" charset="0"/>
              </a:rPr>
              <a:t>творческий, групповой, кратковременный </a:t>
            </a:r>
            <a:endParaRPr lang="ru-RU" sz="2800" i="1" dirty="0" smtClean="0"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ea typeface="Times New Roman" pitchFamily="18" charset="0"/>
                <a:cs typeface="Times New Roman" pitchFamily="18" charset="0"/>
              </a:rPr>
              <a:t>Авторы проекта:  </a:t>
            </a:r>
            <a:r>
              <a:rPr lang="ru-RU" sz="2800" i="1" dirty="0" err="1" smtClean="0">
                <a:ea typeface="Times New Roman" pitchFamily="18" charset="0"/>
                <a:cs typeface="Times New Roman" pitchFamily="18" charset="0"/>
              </a:rPr>
              <a:t>Гулунц</a:t>
            </a:r>
            <a:r>
              <a:rPr lang="ru-RU" sz="2800" i="1" dirty="0" smtClean="0">
                <a:ea typeface="Times New Roman" pitchFamily="18" charset="0"/>
                <a:cs typeface="Times New Roman" pitchFamily="18" charset="0"/>
              </a:rPr>
              <a:t> Н.А., Нурутдинова А.М.</a:t>
            </a:r>
            <a:endParaRPr lang="ru-RU" sz="2800" i="1" dirty="0" smtClean="0"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ea typeface="Times New Roman" pitchFamily="18" charset="0"/>
                <a:cs typeface="Times New Roman" pitchFamily="18" charset="0"/>
              </a:rPr>
              <a:t>Воспитатели старшей группы № 6 «Золотая рыбка»</a:t>
            </a:r>
            <a:r>
              <a:rPr lang="ru-RU" sz="2800" b="1" dirty="0" smtClean="0"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ea typeface="Times New Roman" pitchFamily="18" charset="0"/>
                <a:cs typeface="Times New Roman" pitchFamily="18" charset="0"/>
              </a:rPr>
              <a:t>Участники проекта: </a:t>
            </a:r>
            <a:r>
              <a:rPr lang="ru-RU" sz="2800" i="1" dirty="0" smtClean="0">
                <a:ea typeface="Times New Roman" pitchFamily="18" charset="0"/>
                <a:cs typeface="Times New Roman" pitchFamily="18" charset="0"/>
              </a:rPr>
              <a:t>дети старшей группы, воспитатели, родители.</a:t>
            </a:r>
            <a:endParaRPr lang="ru-RU" sz="2800" dirty="0" smtClean="0"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555555"/>
                </a:solidFill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ea typeface="Times New Roman" pitchFamily="18" charset="0"/>
                <a:cs typeface="Times New Roman" pitchFamily="18" charset="0"/>
              </a:rPr>
              <a:t>Количество участников </a:t>
            </a:r>
            <a:r>
              <a:rPr lang="ru-RU" sz="2800" b="1" i="1" dirty="0" smtClean="0">
                <a:ea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 smtClean="0">
                <a:ea typeface="Times New Roman" pitchFamily="18" charset="0"/>
                <a:cs typeface="Times New Roman" pitchFamily="18" charset="0"/>
              </a:rPr>
              <a:t>22 ребёнка (5-6 лет)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ea typeface="Times New Roman" pitchFamily="18" charset="0"/>
                <a:cs typeface="Times New Roman" pitchFamily="18" charset="0"/>
              </a:rPr>
              <a:t>Сроки проведения:</a:t>
            </a:r>
            <a:r>
              <a:rPr lang="ru-RU" sz="2800" b="1" i="1" dirty="0" smtClean="0">
                <a:solidFill>
                  <a:srgbClr val="555555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ea typeface="Times New Roman" pitchFamily="18" charset="0"/>
                <a:cs typeface="Times New Roman" pitchFamily="18" charset="0"/>
              </a:rPr>
              <a:t>ноябрь 2014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1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1000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77" y="0"/>
            <a:ext cx="902504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533400"/>
            <a:ext cx="8229600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ea typeface="Times New Roman" pitchFamily="18" charset="0"/>
                <a:cs typeface="Times New Roman" pitchFamily="18" charset="0"/>
              </a:rPr>
              <a:t>Цель проекта: </a:t>
            </a:r>
            <a:endParaRPr lang="ru-RU" sz="2800" b="1" i="1" dirty="0" smtClean="0"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solidFill>
                  <a:srgbClr val="555555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ea typeface="Times New Roman" pitchFamily="18" charset="0"/>
                <a:cs typeface="Times New Roman" pitchFamily="18" charset="0"/>
              </a:rPr>
              <a:t>Воспитать у детей  уважение и любовь к  матери</a:t>
            </a:r>
            <a:endParaRPr lang="ru-RU" sz="2800" i="1" dirty="0" smtClean="0"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solidFill>
                  <a:srgbClr val="555555"/>
                </a:solidFill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dirty="0" smtClean="0">
                <a:ea typeface="Times New Roman" pitchFamily="18" charset="0"/>
                <a:cs typeface="Times New Roman" pitchFamily="18" charset="0"/>
              </a:rPr>
              <a:t>Задачи </a:t>
            </a:r>
            <a:r>
              <a:rPr lang="ru-RU" sz="2800" b="1" i="1" dirty="0" smtClean="0">
                <a:ea typeface="Times New Roman" pitchFamily="18" charset="0"/>
                <a:cs typeface="Times New Roman" pitchFamily="18" charset="0"/>
              </a:rPr>
              <a:t>проекта:</a:t>
            </a:r>
            <a:endParaRPr lang="ru-RU" sz="2800" b="1" i="1" dirty="0" smtClean="0">
              <a:cs typeface="Times New Roman" pitchFamily="18" charset="0"/>
            </a:endParaRPr>
          </a:p>
          <a:p>
            <a:pPr algn="ctr"/>
            <a:r>
              <a:rPr lang="ru-RU" sz="2800" i="1" dirty="0" smtClean="0"/>
              <a:t>Углубить </a:t>
            </a:r>
            <a:r>
              <a:rPr lang="ru-RU" sz="2800" i="1" dirty="0" smtClean="0"/>
              <a:t>знания детей о роли мамы в их жизни, через раскрытие образа матери в поэзии, в живописи, музыке, художественной литературе,</a:t>
            </a:r>
          </a:p>
          <a:p>
            <a:pPr algn="ctr"/>
            <a:r>
              <a:rPr lang="ru-RU" sz="2800" i="1" dirty="0" smtClean="0"/>
              <a:t>Воспитать доброе, заботливое отношение к маме.</a:t>
            </a:r>
          </a:p>
          <a:p>
            <a:pPr algn="ctr"/>
            <a:r>
              <a:rPr lang="ru-RU" sz="2800" i="1" dirty="0" smtClean="0"/>
              <a:t>Развить творческие способности детей в продуктивной и в музыкальной деятельности</a:t>
            </a:r>
          </a:p>
          <a:p>
            <a:pPr algn="ctr"/>
            <a:r>
              <a:rPr lang="ru-RU" sz="2800" i="1" dirty="0" smtClean="0"/>
              <a:t>Познакомить детей с женскими профессиями</a:t>
            </a:r>
          </a:p>
          <a:p>
            <a:pPr algn="ctr"/>
            <a:r>
              <a:rPr lang="ru-RU" sz="2800" i="1" dirty="0" smtClean="0"/>
              <a:t>Развить речь детей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i="1" dirty="0" smtClean="0">
              <a:solidFill>
                <a:srgbClr val="555555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1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med" advClick="0" advTm="1000">
    <p:spli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77" y="0"/>
            <a:ext cx="9025045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161584"/>
            <a:ext cx="9144000" cy="6509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555555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i="1" dirty="0" smtClean="0">
                <a:solidFill>
                  <a:srgbClr val="555555"/>
                </a:solidFill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Актуальность: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555555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100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Мама играет важную роль в жизни каждого человека.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Развитие отношений между ребенком дошкольного возраста и матерью  имеет большое значение для развития личности ребенка.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Общение с мамой дает ребенку базовую уверенность в себе, в том что он  умеет общаться и что другие люди хотят с ним сотрудничать.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В настоящее время нельзя недооценивать информативно-эмоциональные функции средств массовой информации.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Телевидение, радио</a:t>
            </a:r>
            <a:r>
              <a:rPr kumimoji="0" lang="ru-RU" sz="2100" i="1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100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и интернет буквально заполнили внутренний мир современного дошкольника.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В связи с этим дети стали меньше общаться с родителями. А ведь живое человеческое общение существенно обогащает жизнь детей, раскрашивает яркими красками сферу их ощущений.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Современные дети стали меньше отзывчивыми к чувствам самого близкого для него человека. Ребенок не всегда способен осознавать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и контролировать свои эмоции, а это приводит к импульсивности поведения по отношению к матери.</a:t>
            </a:r>
            <a:endParaRPr kumimoji="0" lang="ru-RU" sz="2100" i="1" u="none" strike="noStrike" cap="none" normalizeH="0" baseline="0" dirty="0" smtClean="0">
              <a:ln>
                <a:noFill/>
              </a:ln>
              <a:effectLst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1000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9104"/>
            <a:ext cx="9144000" cy="694839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8382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100" b="1" dirty="0" smtClean="0">
                <a:solidFill>
                  <a:srgbClr val="55555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ea typeface="Times New Roman" pitchFamily="18" charset="0"/>
                <a:cs typeface="Times New Roman" pitchFamily="18" charset="0"/>
              </a:rPr>
              <a:t>Предполагаемый результат проекта:</a:t>
            </a:r>
            <a:endParaRPr lang="ru-RU" sz="2800" b="1" i="1" dirty="0" smtClean="0"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2100" b="1" i="1" dirty="0" smtClean="0">
              <a:solidFill>
                <a:srgbClr val="555555"/>
              </a:solidFill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100" i="1" dirty="0" smtClean="0">
                <a:solidFill>
                  <a:srgbClr val="555555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ea typeface="Times New Roman" pitchFamily="18" charset="0"/>
                <a:cs typeface="Times New Roman" pitchFamily="18" charset="0"/>
              </a:rPr>
              <a:t>обогатить знания детей о роли мамы в их жизни, через раскрытие     образа матери в поэзии, музыке, художественной литературе;</a:t>
            </a:r>
            <a:endParaRPr lang="ru-RU" sz="2400" i="1" dirty="0" smtClean="0"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2400" i="1" dirty="0" smtClean="0"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i="1" dirty="0" smtClean="0">
                <a:ea typeface="Times New Roman" pitchFamily="18" charset="0"/>
                <a:cs typeface="Times New Roman" pitchFamily="18" charset="0"/>
              </a:rPr>
              <a:t> воспитать заботливое, уважительное отношения к матери.</a:t>
            </a:r>
            <a:endParaRPr lang="ru-RU" sz="2400" i="1" dirty="0" smtClean="0"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2400" i="1" dirty="0" smtClean="0"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i="1" dirty="0" smtClean="0">
                <a:ea typeface="Times New Roman" pitchFamily="18" charset="0"/>
                <a:cs typeface="Times New Roman" pitchFamily="18" charset="0"/>
              </a:rPr>
              <a:t> донести до участников проекта важность данной проблемы.</a:t>
            </a:r>
            <a:endParaRPr lang="ru-RU" sz="2400" i="1" dirty="0" smtClean="0"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2400" i="1" dirty="0" smtClean="0"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i="1" dirty="0" smtClean="0">
                <a:ea typeface="Times New Roman" pitchFamily="18" charset="0"/>
                <a:cs typeface="Times New Roman" pitchFamily="18" charset="0"/>
              </a:rPr>
              <a:t> развить творческие способности детей в продуктивной деятельности;</a:t>
            </a:r>
            <a:endParaRPr lang="ru-RU" sz="2400" i="1" dirty="0" smtClean="0"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2400" b="1" dirty="0" smtClean="0"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21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1000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77" y="0"/>
            <a:ext cx="9025045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376694" y="0"/>
            <a:ext cx="245547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Реализация проекта</a:t>
            </a:r>
            <a:endParaRPr lang="ru-RU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1" i="1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7200" b="1" i="1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4572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28600" y="381000"/>
          <a:ext cx="8686800" cy="6248400"/>
        </p:xfrm>
        <a:graphic>
          <a:graphicData uri="http://schemas.openxmlformats.org/drawingml/2006/table">
            <a:tbl>
              <a:tblPr/>
              <a:tblGrid>
                <a:gridCol w="2895297"/>
                <a:gridCol w="2895297"/>
                <a:gridCol w="2896206"/>
              </a:tblGrid>
              <a:tr h="2922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Образовательные области</a:t>
                      </a:r>
                      <a:endParaRPr lang="ru-RU" sz="12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83" marR="37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83" marR="37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83" marR="37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6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Социально-коммуникативное</a:t>
                      </a:r>
                      <a:br>
                        <a:rPr lang="ru-RU" sz="1200" b="1" i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ru-RU" sz="1200" b="1" i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развитие</a:t>
                      </a:r>
                      <a:endParaRPr lang="ru-RU" sz="12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83" marR="37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Беседа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i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i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i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i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Дидактические </a:t>
                      </a:r>
                      <a:r>
                        <a:rPr lang="ru-RU" sz="1200" b="1" i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игры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i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i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i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i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i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i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i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Сюжетно-ролевые игры:</a:t>
                      </a:r>
                      <a:endParaRPr lang="ru-RU" sz="12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83" marR="37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68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200" i="1" dirty="0">
                          <a:solidFill>
                            <a:srgbClr val="55555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Мой лучший друг - мама»; «Что мама делает дома? »; «О любимой маме»; «Мама может все, что угодно»;</a:t>
                      </a:r>
                      <a:endParaRPr lang="ru-RU" sz="1200" i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«Кто </a:t>
                      </a:r>
                      <a:r>
                        <a:rPr lang="ru-RU" sz="1200" i="1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я?Угадай</a:t>
                      </a: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»,</a:t>
                      </a:r>
                      <a:r>
                        <a:rPr lang="ru-RU" sz="1200" b="1" i="1" kern="1200" dirty="0">
                          <a:solidFill>
                            <a:srgbClr val="55555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i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Мамины помощники»; </a:t>
                      </a:r>
                      <a:br>
                        <a:rPr lang="ru-RU" sz="1200" i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«Все работы хороши»; </a:t>
                      </a:r>
                      <a:br>
                        <a:rPr lang="ru-RU" sz="1200" i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«Чьи детки? »; </a:t>
                      </a:r>
                      <a:br>
                        <a:rPr lang="ru-RU" sz="1200" i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«Где чья мама? »; </a:t>
                      </a:r>
                      <a:endParaRPr lang="ru-RU" sz="1200" i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i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endParaRPr lang="ru-RU" sz="1200" i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Помогаем маме»; «Ателье»:сюжет «Платье для мамы»; </a:t>
                      </a:r>
                      <a:br>
                        <a:rPr lang="ru-RU" sz="1200" i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«Семья»: сюжет «Мама приходит с работы»; «Салон красоты»: сюжет «Мама собирается на праздник»; </a:t>
                      </a:r>
                      <a:endParaRPr lang="ru-RU" sz="12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83" marR="37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9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Речевое развитие</a:t>
                      </a:r>
                      <a:endParaRPr lang="ru-RU" sz="12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83" marR="37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Чтение х/л</a:t>
                      </a:r>
                      <a:endParaRPr lang="ru-RU" sz="12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83" marR="37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А. </a:t>
                      </a:r>
                      <a:r>
                        <a:rPr lang="ru-RU" sz="1200" i="1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Барто</a:t>
                      </a: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«Разговор с дочкой»; </a:t>
                      </a:r>
                      <a:endParaRPr lang="ru-RU" sz="1200" i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Е. Пермяк « Как Миша хотел перехитрить маму »; </a:t>
                      </a:r>
                      <a:endParaRPr lang="ru-RU" sz="1200" i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М. Садовский « Вот бы как мама »; </a:t>
                      </a:r>
                      <a:endParaRPr lang="ru-RU" sz="1200" i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Е. Благинина « Посидим в тишине »; «Вот какая мама».</a:t>
                      </a:r>
                      <a:endParaRPr lang="ru-RU" sz="1200" i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Г. </a:t>
                      </a:r>
                      <a:r>
                        <a:rPr lang="ru-RU" sz="1200" i="1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Виеру</a:t>
                      </a: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«Рядом с мамой»;</a:t>
                      </a:r>
                      <a:endParaRPr lang="ru-RU" sz="1200" i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Я. Аким «Мама, так тебя люблю».</a:t>
                      </a:r>
                      <a:endParaRPr lang="ru-RU" sz="12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83" marR="37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0" advTm="1000">
    <p:spli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77" y="0"/>
            <a:ext cx="9025045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3810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28600" y="76199"/>
          <a:ext cx="8686800" cy="6583269"/>
        </p:xfrm>
        <a:graphic>
          <a:graphicData uri="http://schemas.openxmlformats.org/drawingml/2006/table">
            <a:tbl>
              <a:tblPr/>
              <a:tblGrid>
                <a:gridCol w="2895297"/>
                <a:gridCol w="2895297"/>
                <a:gridCol w="2896206"/>
              </a:tblGrid>
              <a:tr h="50815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Художественно-эстетическое развитие</a:t>
                      </a:r>
                      <a:endParaRPr lang="ru-RU" sz="12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309" marR="34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Рисование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i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Лепка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i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Аппликация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i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i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i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Конструирование </a:t>
                      </a:r>
                      <a:endParaRPr lang="ru-RU" sz="1200" b="1" i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i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i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i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i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i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i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Слушанье </a:t>
                      </a:r>
                      <a:r>
                        <a:rPr lang="ru-RU" sz="1200" b="1" i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и разучивание</a:t>
                      </a:r>
                      <a:endParaRPr lang="ru-RU" sz="12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309" marR="34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80"/>
                        </a:lnSpc>
                        <a:spcAft>
                          <a:spcPts val="1000"/>
                        </a:spcAft>
                      </a:pPr>
                      <a:r>
                        <a:rPr lang="ru-RU" sz="1200" i="1" dirty="0">
                          <a:solidFill>
                            <a:srgbClr val="55555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Художественно-эстетическое творчество (рисование) «Милой мамочки портрет»; «Платье для мамы»;</a:t>
                      </a:r>
                      <a:endParaRPr lang="ru-RU" sz="1200" i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680"/>
                        </a:lnSpc>
                        <a:spcAft>
                          <a:spcPts val="1000"/>
                        </a:spcAft>
                      </a:pPr>
                      <a:r>
                        <a:rPr lang="ru-RU" sz="1200" i="1" dirty="0">
                          <a:solidFill>
                            <a:srgbClr val="55555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Художественно-эстетическое творчество (лепка) « Цветы бабушке»;</a:t>
                      </a:r>
                      <a:endParaRPr lang="ru-RU" sz="1200" i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680"/>
                        </a:lnSpc>
                        <a:spcAft>
                          <a:spcPts val="1000"/>
                        </a:spcAft>
                      </a:pPr>
                      <a:r>
                        <a:rPr lang="ru-RU" sz="1200" i="1" dirty="0">
                          <a:solidFill>
                            <a:srgbClr val="55555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Художественно-эстетическое творчество (аппликация) « Необычные цветы».</a:t>
                      </a:r>
                      <a:endParaRPr lang="ru-RU" sz="1200" i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68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200" i="1" dirty="0">
                          <a:solidFill>
                            <a:srgbClr val="55555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Игры со строительным материалом: строим «Сказочный дворец для мамы»;</a:t>
                      </a:r>
                      <a:endParaRPr lang="ru-RU" sz="1200" i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68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200" i="1" dirty="0">
                          <a:solidFill>
                            <a:srgbClr val="55555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Конструирование «Украшение для мамы»; Слушание «Песенка мамонтенка»;</a:t>
                      </a:r>
                      <a:endParaRPr lang="ru-RU" sz="1200" i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68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200" i="1" dirty="0">
                          <a:solidFill>
                            <a:srgbClr val="55555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М.Ю.Лермонтов «Казачья колыбельная песня» (в исполнении детей)</a:t>
                      </a:r>
                      <a:endParaRPr lang="ru-RU" sz="12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309" marR="34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8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Физическое развитие</a:t>
                      </a:r>
                      <a:endParaRPr lang="ru-RU" sz="12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309" marR="34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Подвижные игры</a:t>
                      </a:r>
                      <a:endParaRPr lang="ru-RU" sz="12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309" marR="34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8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200" i="1" dirty="0">
                          <a:solidFill>
                            <a:srgbClr val="55555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Подвижные игры: «Затейники» по теме «Профессия моей мамы»; «</a:t>
                      </a:r>
                      <a:r>
                        <a:rPr lang="ru-RU" sz="1200" i="1" dirty="0" err="1">
                          <a:solidFill>
                            <a:srgbClr val="55555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Ловишки</a:t>
                      </a:r>
                      <a:r>
                        <a:rPr lang="ru-RU" sz="1200" i="1" dirty="0">
                          <a:solidFill>
                            <a:srgbClr val="55555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с ленточками»; «Жмурки»;</a:t>
                      </a:r>
                      <a:endParaRPr lang="ru-RU" sz="12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309" marR="34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Познавательное развитие</a:t>
                      </a:r>
                      <a:endParaRPr lang="ru-RU" sz="12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309" marR="34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>
                        <a:solidFill>
                          <a:srgbClr val="333333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Беседа</a:t>
                      </a:r>
                      <a:endParaRPr lang="ru-RU" sz="12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309" marR="34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333333"/>
                          </a:solidFill>
                          <a:latin typeface="+mn-lt"/>
                          <a:ea typeface="Calibri"/>
                          <a:cs typeface="Times New Roman"/>
                        </a:rPr>
                        <a:t>«Мамы разные нужны, мамы разные важны», </a:t>
                      </a:r>
                      <a:br>
                        <a:rPr lang="ru-RU" sz="1200" i="1" dirty="0">
                          <a:solidFill>
                            <a:srgbClr val="333333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ru-RU" sz="1200" i="1" dirty="0">
                          <a:solidFill>
                            <a:srgbClr val="333333"/>
                          </a:solidFill>
                          <a:latin typeface="+mn-lt"/>
                          <a:ea typeface="Calibri"/>
                          <a:cs typeface="Times New Roman"/>
                        </a:rPr>
                        <a:t>«Как маме помочь приготовить салат</a:t>
                      </a:r>
                      <a:r>
                        <a:rPr lang="ru-RU" sz="1200" i="1" dirty="0">
                          <a:latin typeface="+mn-lt"/>
                          <a:ea typeface="Calibri"/>
                          <a:cs typeface="Times New Roman"/>
                        </a:rPr>
                        <a:t>»</a:t>
                      </a:r>
                    </a:p>
                  </a:txBody>
                  <a:tcPr marL="34309" marR="34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0" advTm="1000">
    <p:spli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он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955" y="0"/>
            <a:ext cx="9025045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4572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0"/>
            <a:ext cx="8077200" cy="891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i="1" dirty="0" smtClean="0">
              <a:solidFill>
                <a:srgbClr val="FF0000"/>
              </a:solidFill>
            </a:endParaRP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Литература</a:t>
            </a: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pPr lvl="0"/>
            <a:r>
              <a:rPr lang="ru-RU" sz="2100" i="1" dirty="0" smtClean="0"/>
              <a:t>А. </a:t>
            </a:r>
            <a:r>
              <a:rPr lang="ru-RU" sz="2100" i="1" dirty="0" err="1" smtClean="0"/>
              <a:t>Барто</a:t>
            </a:r>
            <a:r>
              <a:rPr lang="ru-RU" sz="2100" i="1" dirty="0" smtClean="0"/>
              <a:t> «Разговор с дочкой»; </a:t>
            </a:r>
          </a:p>
          <a:p>
            <a:pPr lvl="0"/>
            <a:r>
              <a:rPr lang="ru-RU" sz="2100" i="1" dirty="0" smtClean="0"/>
              <a:t>Е. Пермяк « Как Миша хотел перехитрить маму »; </a:t>
            </a:r>
          </a:p>
          <a:p>
            <a:pPr lvl="0"/>
            <a:r>
              <a:rPr lang="ru-RU" sz="2100" i="1" dirty="0" smtClean="0"/>
              <a:t>М. Садовский « Вот бы как мама »; </a:t>
            </a:r>
          </a:p>
          <a:p>
            <a:pPr lvl="0"/>
            <a:r>
              <a:rPr lang="ru-RU" sz="2100" i="1" dirty="0" smtClean="0"/>
              <a:t>Е. Благинина « Посидим в тишине »; «Вот какая мама».</a:t>
            </a:r>
          </a:p>
          <a:p>
            <a:pPr lvl="0"/>
            <a:r>
              <a:rPr lang="ru-RU" sz="2100" i="1" dirty="0" smtClean="0"/>
              <a:t>Г. </a:t>
            </a:r>
            <a:r>
              <a:rPr lang="ru-RU" sz="2100" i="1" dirty="0" err="1" smtClean="0"/>
              <a:t>Виеру</a:t>
            </a:r>
            <a:r>
              <a:rPr lang="ru-RU" sz="2100" i="1" dirty="0" smtClean="0"/>
              <a:t> «Рядом с мамой»;</a:t>
            </a:r>
          </a:p>
          <a:p>
            <a:pPr lvl="0"/>
            <a:r>
              <a:rPr lang="ru-RU" sz="2100" i="1" dirty="0" smtClean="0"/>
              <a:t>Я. Аким «Мама, так тебя люблю».</a:t>
            </a:r>
          </a:p>
          <a:p>
            <a:r>
              <a:rPr lang="ru-RU" sz="2100" i="1" dirty="0" smtClean="0"/>
              <a:t> «Песенка мамонтенка»;</a:t>
            </a:r>
          </a:p>
          <a:p>
            <a:pPr lvl="0"/>
            <a:r>
              <a:rPr lang="ru-RU" sz="2100" i="1" dirty="0" smtClean="0"/>
              <a:t> М.Ю.Лермонтов «Казачья колыбельная песня»</a:t>
            </a:r>
          </a:p>
          <a:p>
            <a:pPr lvl="0"/>
            <a:endParaRPr lang="ru-RU" sz="2100" i="1" dirty="0" smtClean="0"/>
          </a:p>
          <a:p>
            <a:r>
              <a:rPr lang="ru-RU" sz="2100" i="1" dirty="0" smtClean="0"/>
              <a:t>Д. </a:t>
            </a:r>
            <a:r>
              <a:rPr lang="ru-RU" sz="2100" i="1" dirty="0" err="1" smtClean="0"/>
              <a:t>Колдина</a:t>
            </a:r>
            <a:r>
              <a:rPr lang="ru-RU" sz="2100" i="1" dirty="0" smtClean="0"/>
              <a:t> «Рисование с детьми 5-6 лет»</a:t>
            </a:r>
          </a:p>
          <a:p>
            <a:r>
              <a:rPr lang="ru-RU" sz="2100" i="1" dirty="0" smtClean="0"/>
              <a:t>В. </a:t>
            </a:r>
            <a:r>
              <a:rPr lang="ru-RU" sz="2100" i="1" dirty="0" err="1" smtClean="0"/>
              <a:t>Гербова</a:t>
            </a:r>
            <a:r>
              <a:rPr lang="ru-RU" sz="2100" i="1" dirty="0" smtClean="0"/>
              <a:t> «Занятия по развитию речи»</a:t>
            </a:r>
          </a:p>
          <a:p>
            <a:r>
              <a:rPr lang="ru-RU" sz="2100" i="1" dirty="0" smtClean="0"/>
              <a:t> И. Лыкова «Изобразительная деятельность в детском саду»</a:t>
            </a:r>
          </a:p>
          <a:p>
            <a:r>
              <a:rPr lang="ru-RU" sz="2100" i="1" dirty="0" smtClean="0"/>
              <a:t>Г. </a:t>
            </a:r>
            <a:r>
              <a:rPr lang="ru-RU" sz="2100" i="1" dirty="0" err="1" smtClean="0"/>
              <a:t>Швайко</a:t>
            </a:r>
            <a:r>
              <a:rPr lang="ru-RU" sz="2100" i="1" dirty="0" smtClean="0"/>
              <a:t> Занятия по изобразительной деятельности в детском саду»</a:t>
            </a:r>
          </a:p>
          <a:p>
            <a:endParaRPr lang="ru-RU" sz="2100" i="1" dirty="0" smtClean="0"/>
          </a:p>
          <a:p>
            <a:pPr algn="ctr"/>
            <a:r>
              <a:rPr lang="ru-RU" sz="2100" i="1" dirty="0" err="1" smtClean="0"/>
              <a:t>Фильм,посвящённый</a:t>
            </a:r>
            <a:r>
              <a:rPr lang="ru-RU" sz="2100" i="1" dirty="0" smtClean="0"/>
              <a:t> мамочкам</a:t>
            </a:r>
            <a:br>
              <a:rPr lang="ru-RU" sz="2100" i="1" dirty="0" smtClean="0"/>
            </a:br>
            <a:endParaRPr lang="ru-RU" sz="2100" i="1" dirty="0" smtClean="0"/>
          </a:p>
          <a:p>
            <a:pPr lvl="0"/>
            <a:endParaRPr lang="ru-RU" b="1" i="1" dirty="0" smtClean="0"/>
          </a:p>
          <a:p>
            <a:pPr lvl="0"/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b="1" i="1" dirty="0" smtClean="0"/>
          </a:p>
          <a:p>
            <a:endParaRPr lang="ru-RU" b="1" i="1" dirty="0" smtClean="0"/>
          </a:p>
          <a:p>
            <a:pPr lvl="0"/>
            <a:endParaRPr lang="ru-RU" b="1" i="1" dirty="0" smtClean="0"/>
          </a:p>
          <a:p>
            <a:endParaRPr lang="ru-RU" b="1" i="1" dirty="0"/>
          </a:p>
        </p:txBody>
      </p:sp>
    </p:spTree>
  </p:cSld>
  <p:clrMapOvr>
    <a:masterClrMapping/>
  </p:clrMapOvr>
  <p:transition spd="med" advClick="0" advTm="1000"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367" y="1"/>
            <a:ext cx="9008141" cy="6845155"/>
          </a:xfrm>
          <a:prstGeom prst="rect">
            <a:avLst/>
          </a:prstGeom>
        </p:spPr>
      </p:pic>
      <p:sp>
        <p:nvSpPr>
          <p:cNvPr id="3" name="Сердце 2"/>
          <p:cNvSpPr/>
          <p:nvPr/>
        </p:nvSpPr>
        <p:spPr>
          <a:xfrm>
            <a:off x="1600200" y="1295400"/>
            <a:ext cx="6324600" cy="4419600"/>
          </a:xfrm>
          <a:prstGeom prst="hear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1000"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698</Words>
  <Application>Microsoft Office PowerPoint</Application>
  <PresentationFormat>Экран (4:3)</PresentationFormat>
  <Paragraphs>146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 Проектная деятельность в старшей группе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деятельность в старшей группе детского сада № 3 Красносельского района  г. Санкт - Петербург</dc:title>
  <dc:creator>я</dc:creator>
  <cp:lastModifiedBy>сергей</cp:lastModifiedBy>
  <cp:revision>59</cp:revision>
  <dcterms:created xsi:type="dcterms:W3CDTF">2014-08-02T21:21:15Z</dcterms:created>
  <dcterms:modified xsi:type="dcterms:W3CDTF">2014-11-04T18:03:08Z</dcterms:modified>
</cp:coreProperties>
</file>