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3086-A867-47C5-AF4B-A57F0D99A1C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F6AA3A-B622-4146-BDB3-D558B4E5FB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3086-A867-47C5-AF4B-A57F0D99A1C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AA3A-B622-4146-BDB3-D558B4E5F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3086-A867-47C5-AF4B-A57F0D99A1C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AA3A-B622-4146-BDB3-D558B4E5F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533086-A867-47C5-AF4B-A57F0D99A1C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3F6AA3A-B622-4146-BDB3-D558B4E5FB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3086-A867-47C5-AF4B-A57F0D99A1C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AA3A-B622-4146-BDB3-D558B4E5FB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3086-A867-47C5-AF4B-A57F0D99A1C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AA3A-B622-4146-BDB3-D558B4E5FB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AA3A-B622-4146-BDB3-D558B4E5FB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3086-A867-47C5-AF4B-A57F0D99A1C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3086-A867-47C5-AF4B-A57F0D99A1C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AA3A-B622-4146-BDB3-D558B4E5FB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3086-A867-47C5-AF4B-A57F0D99A1C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AA3A-B622-4146-BDB3-D558B4E5F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533086-A867-47C5-AF4B-A57F0D99A1C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F6AA3A-B622-4146-BDB3-D558B4E5FB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3086-A867-47C5-AF4B-A57F0D99A1C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F6AA3A-B622-4146-BDB3-D558B4E5FB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533086-A867-47C5-AF4B-A57F0D99A1C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3F6AA3A-B622-4146-BDB3-D558B4E5FB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2644775" y="188913"/>
            <a:ext cx="6246813" cy="1254125"/>
          </a:xfrm>
          <a:prstGeom prst="wedgeRoundRectCallout">
            <a:avLst>
              <a:gd name="adj1" fmla="val 25208"/>
              <a:gd name="adj2" fmla="val 50513"/>
              <a:gd name="adj3" fmla="val 16667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solidFill>
                  <a:srgbClr val="0000CC"/>
                </a:solidFill>
                <a:latin typeface="Calibri" pitchFamily="34" charset="0"/>
              </a:rPr>
              <a:t>Являются ли пропорцией  следующие равенства?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4214813" y="2420938"/>
            <a:ext cx="2428875" cy="1254125"/>
            <a:chOff x="2834" y="1388"/>
            <a:chExt cx="1315" cy="862"/>
          </a:xfrm>
        </p:grpSpPr>
        <p:sp>
          <p:nvSpPr>
            <p:cNvPr id="1051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2925" y="1389"/>
              <a:ext cx="181" cy="34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5</a:t>
              </a:r>
            </a:p>
          </p:txBody>
        </p:sp>
        <p:sp>
          <p:nvSpPr>
            <p:cNvPr id="1052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2924" y="1887"/>
              <a:ext cx="182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 dirty="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1053" name="WordArt 27"/>
            <p:cNvSpPr>
              <a:spLocks noChangeArrowheads="1" noChangeShapeType="1" noTextEdit="1"/>
            </p:cNvSpPr>
            <p:nvPr/>
          </p:nvSpPr>
          <p:spPr bwMode="auto">
            <a:xfrm flipV="1">
              <a:off x="2834" y="1797"/>
              <a:ext cx="317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_</a:t>
              </a:r>
            </a:p>
          </p:txBody>
        </p:sp>
        <p:sp>
          <p:nvSpPr>
            <p:cNvPr id="1054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3650" y="1388"/>
              <a:ext cx="499" cy="38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0,5</a:t>
              </a:r>
            </a:p>
          </p:txBody>
        </p:sp>
        <p:sp>
          <p:nvSpPr>
            <p:cNvPr id="1055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3650" y="1887"/>
              <a:ext cx="499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0,3</a:t>
              </a:r>
            </a:p>
          </p:txBody>
        </p:sp>
        <p:sp>
          <p:nvSpPr>
            <p:cNvPr id="1056" name="WordArt 30"/>
            <p:cNvSpPr>
              <a:spLocks noChangeArrowheads="1" noChangeShapeType="1" noTextEdit="1"/>
            </p:cNvSpPr>
            <p:nvPr/>
          </p:nvSpPr>
          <p:spPr bwMode="auto">
            <a:xfrm flipV="1">
              <a:off x="3696" y="1797"/>
              <a:ext cx="407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_</a:t>
              </a:r>
            </a:p>
          </p:txBody>
        </p:sp>
        <p:sp>
          <p:nvSpPr>
            <p:cNvPr id="1057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3288" y="1797"/>
              <a:ext cx="272" cy="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=</a:t>
              </a: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1428750" y="5143500"/>
            <a:ext cx="4367213" cy="1357313"/>
            <a:chOff x="1202" y="2658"/>
            <a:chExt cx="2948" cy="817"/>
          </a:xfrm>
        </p:grpSpPr>
        <p:sp>
          <p:nvSpPr>
            <p:cNvPr id="1034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1293" y="2659"/>
              <a:ext cx="181" cy="34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4</a:t>
              </a:r>
            </a:p>
          </p:txBody>
        </p:sp>
        <p:sp>
          <p:nvSpPr>
            <p:cNvPr id="1035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1292" y="3157"/>
              <a:ext cx="182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5</a:t>
              </a:r>
            </a:p>
          </p:txBody>
        </p:sp>
        <p:sp>
          <p:nvSpPr>
            <p:cNvPr id="1036" name="WordArt 34"/>
            <p:cNvSpPr>
              <a:spLocks noChangeArrowheads="1" noChangeShapeType="1" noTextEdit="1"/>
            </p:cNvSpPr>
            <p:nvPr/>
          </p:nvSpPr>
          <p:spPr bwMode="auto">
            <a:xfrm flipV="1">
              <a:off x="1202" y="3067"/>
              <a:ext cx="317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_</a:t>
              </a:r>
            </a:p>
          </p:txBody>
        </p:sp>
        <p:sp>
          <p:nvSpPr>
            <p:cNvPr id="1037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2155" y="2659"/>
              <a:ext cx="181" cy="34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1038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2154" y="3157"/>
              <a:ext cx="182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5</a:t>
              </a:r>
            </a:p>
          </p:txBody>
        </p:sp>
        <p:sp>
          <p:nvSpPr>
            <p:cNvPr id="1039" name="WordArt 37"/>
            <p:cNvSpPr>
              <a:spLocks noChangeArrowheads="1" noChangeShapeType="1" noTextEdit="1"/>
            </p:cNvSpPr>
            <p:nvPr/>
          </p:nvSpPr>
          <p:spPr bwMode="auto">
            <a:xfrm flipV="1">
              <a:off x="2064" y="3067"/>
              <a:ext cx="317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_</a:t>
              </a:r>
            </a:p>
          </p:txBody>
        </p:sp>
        <p:sp>
          <p:nvSpPr>
            <p:cNvPr id="1040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3243" y="2658"/>
              <a:ext cx="182" cy="34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1041" name="WordArt 39"/>
            <p:cNvSpPr>
              <a:spLocks noChangeArrowheads="1" noChangeShapeType="1" noTextEdit="1"/>
            </p:cNvSpPr>
            <p:nvPr/>
          </p:nvSpPr>
          <p:spPr bwMode="auto">
            <a:xfrm>
              <a:off x="3288" y="3157"/>
              <a:ext cx="182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1042" name="WordArt 40"/>
            <p:cNvSpPr>
              <a:spLocks noChangeArrowheads="1" noChangeShapeType="1" noTextEdit="1"/>
            </p:cNvSpPr>
            <p:nvPr/>
          </p:nvSpPr>
          <p:spPr bwMode="auto">
            <a:xfrm flipV="1">
              <a:off x="3198" y="3067"/>
              <a:ext cx="317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_</a:t>
              </a:r>
            </a:p>
          </p:txBody>
        </p:sp>
        <p:sp>
          <p:nvSpPr>
            <p:cNvPr id="1043" name="WordArt 41"/>
            <p:cNvSpPr>
              <a:spLocks noChangeArrowheads="1" noChangeShapeType="1" noTextEdit="1"/>
            </p:cNvSpPr>
            <p:nvPr/>
          </p:nvSpPr>
          <p:spPr bwMode="auto">
            <a:xfrm>
              <a:off x="3924" y="2660"/>
              <a:ext cx="181" cy="34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1044" name="WordArt 42"/>
            <p:cNvSpPr>
              <a:spLocks noChangeArrowheads="1" noChangeShapeType="1" noTextEdit="1"/>
            </p:cNvSpPr>
            <p:nvPr/>
          </p:nvSpPr>
          <p:spPr bwMode="auto">
            <a:xfrm>
              <a:off x="3923" y="3158"/>
              <a:ext cx="182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1045" name="WordArt 43"/>
            <p:cNvSpPr>
              <a:spLocks noChangeArrowheads="1" noChangeShapeType="1" noTextEdit="1"/>
            </p:cNvSpPr>
            <p:nvPr/>
          </p:nvSpPr>
          <p:spPr bwMode="auto">
            <a:xfrm flipV="1">
              <a:off x="3833" y="3067"/>
              <a:ext cx="317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_</a:t>
              </a:r>
            </a:p>
          </p:txBody>
        </p:sp>
        <p:sp>
          <p:nvSpPr>
            <p:cNvPr id="1046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1837" y="2931"/>
              <a:ext cx="181" cy="34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1047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2517" y="3067"/>
              <a:ext cx="272" cy="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=</a:t>
              </a:r>
            </a:p>
          </p:txBody>
        </p:sp>
        <p:sp>
          <p:nvSpPr>
            <p:cNvPr id="1048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2925" y="2931"/>
              <a:ext cx="181" cy="34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4</a:t>
              </a:r>
            </a:p>
          </p:txBody>
        </p:sp>
        <p:sp>
          <p:nvSpPr>
            <p:cNvPr id="1049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1565" y="2931"/>
              <a:ext cx="317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: </a:t>
              </a:r>
            </a:p>
          </p:txBody>
        </p:sp>
        <p:sp>
          <p:nvSpPr>
            <p:cNvPr id="1050" name="WordArt 50"/>
            <p:cNvSpPr>
              <a:spLocks noChangeArrowheads="1" noChangeShapeType="1" noTextEdit="1"/>
            </p:cNvSpPr>
            <p:nvPr/>
          </p:nvSpPr>
          <p:spPr bwMode="auto">
            <a:xfrm>
              <a:off x="3515" y="2931"/>
              <a:ext cx="317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: </a:t>
              </a:r>
            </a:p>
          </p:txBody>
        </p:sp>
      </p:grpSp>
      <p:sp>
        <p:nvSpPr>
          <p:cNvPr id="38" name="Line 52"/>
          <p:cNvSpPr>
            <a:spLocks noChangeShapeType="1"/>
          </p:cNvSpPr>
          <p:nvPr/>
        </p:nvSpPr>
        <p:spPr bwMode="auto">
          <a:xfrm flipH="1">
            <a:off x="3286125" y="5715000"/>
            <a:ext cx="609600" cy="461963"/>
          </a:xfrm>
          <a:prstGeom prst="lin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142844" y="3786190"/>
            <a:ext cx="45720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48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0,02: 0, 04 =1 : 2</a:t>
            </a:r>
            <a:endParaRPr lang="ru-RU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2143116"/>
            <a:ext cx="464343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18 : 6  = 24 : 8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38" grpId="0" animBg="1" autoUpdateAnimBg="0"/>
      <p:bldP spid="4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323850" y="188913"/>
            <a:ext cx="3167063" cy="1655762"/>
          </a:xfrm>
          <a:prstGeom prst="wedgeRoundRectCallout">
            <a:avLst>
              <a:gd name="adj1" fmla="val -19173"/>
              <a:gd name="adj2" fmla="val 49615"/>
              <a:gd name="adj3" fmla="val 16667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>
              <a:latin typeface="Calibri" pitchFamily="34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900113" y="403225"/>
            <a:ext cx="1943100" cy="1319213"/>
            <a:chOff x="567" y="254"/>
            <a:chExt cx="1224" cy="831"/>
          </a:xfrm>
        </p:grpSpPr>
        <p:sp>
          <p:nvSpPr>
            <p:cNvPr id="11288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567" y="254"/>
              <a:ext cx="318" cy="3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FFD9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18</a:t>
              </a:r>
            </a:p>
          </p:txBody>
        </p:sp>
        <p:sp>
          <p:nvSpPr>
            <p:cNvPr id="11289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658" y="753"/>
              <a:ext cx="181" cy="3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>
                  <a:ln w="19050">
                    <a:solidFill>
                      <a:srgbClr val="FFD9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6</a:t>
              </a:r>
            </a:p>
          </p:txBody>
        </p:sp>
        <p:sp>
          <p:nvSpPr>
            <p:cNvPr id="11290" name="WordArt 14"/>
            <p:cNvSpPr>
              <a:spLocks noChangeArrowheads="1" noChangeShapeType="1" noTextEdit="1"/>
            </p:cNvSpPr>
            <p:nvPr/>
          </p:nvSpPr>
          <p:spPr bwMode="auto">
            <a:xfrm flipV="1">
              <a:off x="567" y="663"/>
              <a:ext cx="317" cy="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FFD9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_</a:t>
              </a:r>
            </a:p>
          </p:txBody>
        </p:sp>
        <p:sp>
          <p:nvSpPr>
            <p:cNvPr id="11291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428" y="255"/>
              <a:ext cx="363" cy="3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FFD9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24</a:t>
              </a:r>
            </a:p>
          </p:txBody>
        </p:sp>
        <p:sp>
          <p:nvSpPr>
            <p:cNvPr id="11292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519" y="754"/>
              <a:ext cx="181" cy="33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>
                  <a:ln w="19050">
                    <a:solidFill>
                      <a:srgbClr val="FFD9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8</a:t>
              </a:r>
            </a:p>
          </p:txBody>
        </p:sp>
        <p:sp>
          <p:nvSpPr>
            <p:cNvPr id="11293" name="WordArt 17"/>
            <p:cNvSpPr>
              <a:spLocks noChangeArrowheads="1" noChangeShapeType="1" noTextEdit="1"/>
            </p:cNvSpPr>
            <p:nvPr/>
          </p:nvSpPr>
          <p:spPr bwMode="auto">
            <a:xfrm flipV="1">
              <a:off x="1474" y="663"/>
              <a:ext cx="317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FFD9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_</a:t>
              </a:r>
            </a:p>
          </p:txBody>
        </p:sp>
        <p:sp>
          <p:nvSpPr>
            <p:cNvPr id="11294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1021" y="663"/>
              <a:ext cx="272" cy="8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FFD9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=</a:t>
              </a:r>
            </a:p>
          </p:txBody>
        </p:sp>
      </p:grpSp>
      <p:sp>
        <p:nvSpPr>
          <p:cNvPr id="13" name="AutoShape 21"/>
          <p:cNvSpPr>
            <a:spLocks noChangeArrowheads="1"/>
          </p:cNvSpPr>
          <p:nvPr/>
        </p:nvSpPr>
        <p:spPr bwMode="auto">
          <a:xfrm>
            <a:off x="3857620" y="357166"/>
            <a:ext cx="4752975" cy="1368425"/>
          </a:xfrm>
          <a:prstGeom prst="wedgeRoundRectCallout">
            <a:avLst>
              <a:gd name="adj1" fmla="val 20879"/>
              <a:gd name="adj2" fmla="val 133642"/>
              <a:gd name="adj3" fmla="val 16667"/>
            </a:avLst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solidFill>
                  <a:srgbClr val="0000CC"/>
                </a:solidFill>
                <a:latin typeface="Calibri" pitchFamily="34" charset="0"/>
              </a:rPr>
              <a:t>Назовите крайние члены пропорции.</a:t>
            </a:r>
          </a:p>
        </p:txBody>
      </p:sp>
      <p:sp>
        <p:nvSpPr>
          <p:cNvPr id="14" name="WordArt 23"/>
          <p:cNvSpPr>
            <a:spLocks noChangeArrowheads="1" noChangeShapeType="1" noTextEdit="1"/>
          </p:cNvSpPr>
          <p:nvPr/>
        </p:nvSpPr>
        <p:spPr bwMode="auto">
          <a:xfrm>
            <a:off x="3276600" y="2420938"/>
            <a:ext cx="504825" cy="531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 dirty="0">
                <a:ln w="19050">
                  <a:solidFill>
                    <a:srgbClr val="FFD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18</a:t>
            </a:r>
          </a:p>
        </p:txBody>
      </p:sp>
      <p:sp>
        <p:nvSpPr>
          <p:cNvPr id="15" name="WordArt 24"/>
          <p:cNvSpPr>
            <a:spLocks noChangeArrowheads="1" noChangeShapeType="1" noTextEdit="1"/>
          </p:cNvSpPr>
          <p:nvPr/>
        </p:nvSpPr>
        <p:spPr bwMode="auto">
          <a:xfrm>
            <a:off x="3419475" y="3789363"/>
            <a:ext cx="287338" cy="493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FFD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16" name="WordArt 26"/>
          <p:cNvSpPr>
            <a:spLocks noChangeArrowheads="1" noChangeShapeType="1" noTextEdit="1"/>
          </p:cNvSpPr>
          <p:nvPr/>
        </p:nvSpPr>
        <p:spPr bwMode="auto">
          <a:xfrm>
            <a:off x="4356100" y="3716338"/>
            <a:ext cx="576263" cy="531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19050">
                  <a:solidFill>
                    <a:srgbClr val="FFD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24</a:t>
            </a:r>
          </a:p>
        </p:txBody>
      </p:sp>
      <p:sp>
        <p:nvSpPr>
          <p:cNvPr id="17" name="WordArt 27"/>
          <p:cNvSpPr>
            <a:spLocks noChangeArrowheads="1" noChangeShapeType="1" noTextEdit="1"/>
          </p:cNvSpPr>
          <p:nvPr/>
        </p:nvSpPr>
        <p:spPr bwMode="auto">
          <a:xfrm>
            <a:off x="4500563" y="2420938"/>
            <a:ext cx="287337" cy="525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FFD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</a:t>
            </a:r>
          </a:p>
        </p:txBody>
      </p:sp>
      <p:sp>
        <p:nvSpPr>
          <p:cNvPr id="18" name="WordArt 30"/>
          <p:cNvSpPr>
            <a:spLocks noChangeArrowheads="1" noChangeShapeType="1" noTextEdit="1"/>
          </p:cNvSpPr>
          <p:nvPr/>
        </p:nvSpPr>
        <p:spPr bwMode="auto">
          <a:xfrm>
            <a:off x="3924300" y="2565400"/>
            <a:ext cx="358775" cy="309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FFD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и</a:t>
            </a:r>
          </a:p>
        </p:txBody>
      </p:sp>
      <p:sp>
        <p:nvSpPr>
          <p:cNvPr id="19" name="AutoShape 31"/>
          <p:cNvSpPr>
            <a:spLocks noChangeArrowheads="1"/>
          </p:cNvSpPr>
          <p:nvPr/>
        </p:nvSpPr>
        <p:spPr bwMode="auto">
          <a:xfrm>
            <a:off x="4214810" y="142852"/>
            <a:ext cx="4824413" cy="1368425"/>
          </a:xfrm>
          <a:prstGeom prst="wedgeRoundRectCallout">
            <a:avLst>
              <a:gd name="adj1" fmla="val 19300"/>
              <a:gd name="adj2" fmla="val 167750"/>
              <a:gd name="adj3" fmla="val 16667"/>
            </a:avLst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solidFill>
                  <a:srgbClr val="0000CC"/>
                </a:solidFill>
                <a:latin typeface="Calibri" pitchFamily="34" charset="0"/>
              </a:rPr>
              <a:t>Найдите их произведение.</a:t>
            </a:r>
          </a:p>
        </p:txBody>
      </p:sp>
      <p:sp>
        <p:nvSpPr>
          <p:cNvPr id="20" name="WordArt 32"/>
          <p:cNvSpPr>
            <a:spLocks noChangeArrowheads="1" noChangeShapeType="1" noTextEdit="1"/>
          </p:cNvSpPr>
          <p:nvPr/>
        </p:nvSpPr>
        <p:spPr bwMode="auto">
          <a:xfrm>
            <a:off x="3995738" y="2636838"/>
            <a:ext cx="288925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FFD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. 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4932363" y="1989138"/>
            <a:ext cx="2016125" cy="1354137"/>
            <a:chOff x="3923" y="1389"/>
            <a:chExt cx="1270" cy="853"/>
          </a:xfrm>
        </p:grpSpPr>
        <p:sp>
          <p:nvSpPr>
            <p:cNvPr id="11286" name="AutoShape 34"/>
            <p:cNvSpPr>
              <a:spLocks noChangeArrowheads="1"/>
            </p:cNvSpPr>
            <p:nvPr/>
          </p:nvSpPr>
          <p:spPr bwMode="auto">
            <a:xfrm>
              <a:off x="3923" y="1389"/>
              <a:ext cx="1270" cy="853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4000" b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1287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4014" y="1624"/>
              <a:ext cx="953" cy="3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= 144</a:t>
              </a:r>
            </a:p>
          </p:txBody>
        </p:sp>
      </p:grpSp>
      <p:sp>
        <p:nvSpPr>
          <p:cNvPr id="24" name="AutoShape 37"/>
          <p:cNvSpPr>
            <a:spLocks noChangeArrowheads="1"/>
          </p:cNvSpPr>
          <p:nvPr/>
        </p:nvSpPr>
        <p:spPr bwMode="auto">
          <a:xfrm>
            <a:off x="4067175" y="188913"/>
            <a:ext cx="4824413" cy="1368425"/>
          </a:xfrm>
          <a:prstGeom prst="wedgeRoundRectCallout">
            <a:avLst>
              <a:gd name="adj1" fmla="val 23050"/>
              <a:gd name="adj2" fmla="val 52203"/>
              <a:gd name="adj3" fmla="val 16667"/>
            </a:avLst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solidFill>
                  <a:srgbClr val="0000CC"/>
                </a:solidFill>
                <a:latin typeface="Calibri" pitchFamily="34" charset="0"/>
              </a:rPr>
              <a:t>Назовите средние члены пропорции.</a:t>
            </a:r>
          </a:p>
        </p:txBody>
      </p:sp>
      <p:sp>
        <p:nvSpPr>
          <p:cNvPr id="25" name="WordArt 38"/>
          <p:cNvSpPr>
            <a:spLocks noChangeArrowheads="1" noChangeShapeType="1" noTextEdit="1"/>
          </p:cNvSpPr>
          <p:nvPr/>
        </p:nvSpPr>
        <p:spPr bwMode="auto">
          <a:xfrm>
            <a:off x="3851275" y="3860800"/>
            <a:ext cx="358775" cy="309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FFD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и</a:t>
            </a:r>
          </a:p>
        </p:txBody>
      </p:sp>
      <p:sp>
        <p:nvSpPr>
          <p:cNvPr id="26" name="AutoShape 39"/>
          <p:cNvSpPr>
            <a:spLocks noChangeArrowheads="1"/>
          </p:cNvSpPr>
          <p:nvPr/>
        </p:nvSpPr>
        <p:spPr bwMode="auto">
          <a:xfrm>
            <a:off x="4067175" y="188913"/>
            <a:ext cx="4824413" cy="1368425"/>
          </a:xfrm>
          <a:prstGeom prst="wedgeRoundRectCallout">
            <a:avLst>
              <a:gd name="adj1" fmla="val 22227"/>
              <a:gd name="adj2" fmla="val 50001"/>
              <a:gd name="adj3" fmla="val 16667"/>
            </a:avLst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b="1" dirty="0">
                <a:solidFill>
                  <a:srgbClr val="0000CC"/>
                </a:solidFill>
                <a:latin typeface="Calibri" pitchFamily="34" charset="0"/>
              </a:rPr>
              <a:t>Найдите их произведение.</a:t>
            </a:r>
          </a:p>
        </p:txBody>
      </p:sp>
      <p:sp>
        <p:nvSpPr>
          <p:cNvPr id="27" name="WordArt 40"/>
          <p:cNvSpPr>
            <a:spLocks noChangeArrowheads="1" noChangeShapeType="1" noTextEdit="1"/>
          </p:cNvSpPr>
          <p:nvPr/>
        </p:nvSpPr>
        <p:spPr bwMode="auto">
          <a:xfrm>
            <a:off x="3851275" y="3933825"/>
            <a:ext cx="288925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FFD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. </a:t>
            </a:r>
          </a:p>
        </p:txBody>
      </p: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5003800" y="3284538"/>
            <a:ext cx="2016125" cy="1354137"/>
            <a:chOff x="3923" y="1389"/>
            <a:chExt cx="1270" cy="853"/>
          </a:xfrm>
        </p:grpSpPr>
        <p:sp>
          <p:nvSpPr>
            <p:cNvPr id="11284" name="AutoShape 42"/>
            <p:cNvSpPr>
              <a:spLocks noChangeArrowheads="1"/>
            </p:cNvSpPr>
            <p:nvPr/>
          </p:nvSpPr>
          <p:spPr bwMode="auto">
            <a:xfrm>
              <a:off x="3923" y="1389"/>
              <a:ext cx="1270" cy="853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4000" b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1285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4014" y="1624"/>
              <a:ext cx="953" cy="3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= 144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3" grpId="1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19700" y="404813"/>
            <a:ext cx="2087563" cy="1368425"/>
            <a:chOff x="2834" y="1388"/>
            <a:chExt cx="1315" cy="862"/>
          </a:xfrm>
        </p:grpSpPr>
        <p:sp>
          <p:nvSpPr>
            <p:cNvPr id="12318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925" y="1389"/>
              <a:ext cx="181" cy="34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5</a:t>
              </a:r>
            </a:p>
          </p:txBody>
        </p:sp>
        <p:sp>
          <p:nvSpPr>
            <p:cNvPr id="12319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924" y="1887"/>
              <a:ext cx="182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12320" name="WordArt 7"/>
            <p:cNvSpPr>
              <a:spLocks noChangeArrowheads="1" noChangeShapeType="1" noTextEdit="1"/>
            </p:cNvSpPr>
            <p:nvPr/>
          </p:nvSpPr>
          <p:spPr bwMode="auto">
            <a:xfrm flipV="1">
              <a:off x="2834" y="1797"/>
              <a:ext cx="317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_</a:t>
              </a:r>
            </a:p>
          </p:txBody>
        </p:sp>
        <p:sp>
          <p:nvSpPr>
            <p:cNvPr id="12321" name="WordArt 8"/>
            <p:cNvSpPr>
              <a:spLocks noChangeArrowheads="1" noChangeShapeType="1" noTextEdit="1"/>
            </p:cNvSpPr>
            <p:nvPr/>
          </p:nvSpPr>
          <p:spPr bwMode="auto">
            <a:xfrm>
              <a:off x="3650" y="1388"/>
              <a:ext cx="499" cy="38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0,5</a:t>
              </a:r>
            </a:p>
          </p:txBody>
        </p:sp>
        <p:sp>
          <p:nvSpPr>
            <p:cNvPr id="12322" name="WordArt 9"/>
            <p:cNvSpPr>
              <a:spLocks noChangeArrowheads="1" noChangeShapeType="1" noTextEdit="1"/>
            </p:cNvSpPr>
            <p:nvPr/>
          </p:nvSpPr>
          <p:spPr bwMode="auto">
            <a:xfrm>
              <a:off x="3650" y="1887"/>
              <a:ext cx="499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0,3</a:t>
              </a:r>
            </a:p>
          </p:txBody>
        </p:sp>
        <p:sp>
          <p:nvSpPr>
            <p:cNvPr id="12323" name="WordArt 10"/>
            <p:cNvSpPr>
              <a:spLocks noChangeArrowheads="1" noChangeShapeType="1" noTextEdit="1"/>
            </p:cNvSpPr>
            <p:nvPr/>
          </p:nvSpPr>
          <p:spPr bwMode="auto">
            <a:xfrm flipV="1">
              <a:off x="3696" y="1797"/>
              <a:ext cx="407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_</a:t>
              </a:r>
            </a:p>
          </p:txBody>
        </p:sp>
        <p:sp>
          <p:nvSpPr>
            <p:cNvPr id="12324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3288" y="1797"/>
              <a:ext cx="272" cy="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=</a:t>
              </a:r>
            </a:p>
          </p:txBody>
        </p:sp>
      </p:grpSp>
      <p:sp>
        <p:nvSpPr>
          <p:cNvPr id="11" name="AutoShape 14"/>
          <p:cNvSpPr>
            <a:spLocks noChangeArrowheads="1"/>
          </p:cNvSpPr>
          <p:nvPr/>
        </p:nvSpPr>
        <p:spPr bwMode="auto">
          <a:xfrm>
            <a:off x="250825" y="260350"/>
            <a:ext cx="3384550" cy="1368425"/>
          </a:xfrm>
          <a:prstGeom prst="wedgeRoundRectCallout">
            <a:avLst>
              <a:gd name="adj1" fmla="val -26079"/>
              <a:gd name="adj2" fmla="val 156150"/>
              <a:gd name="adj3" fmla="val 16667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Запишите пропорцию.</a:t>
            </a:r>
          </a:p>
        </p:txBody>
      </p:sp>
      <p:sp>
        <p:nvSpPr>
          <p:cNvPr id="12" name="AutoShape 19"/>
          <p:cNvSpPr>
            <a:spLocks noChangeArrowheads="1"/>
          </p:cNvSpPr>
          <p:nvPr/>
        </p:nvSpPr>
        <p:spPr bwMode="auto">
          <a:xfrm>
            <a:off x="179388" y="0"/>
            <a:ext cx="4464050" cy="3068638"/>
          </a:xfrm>
          <a:prstGeom prst="wedgeRoundRectCallout">
            <a:avLst>
              <a:gd name="adj1" fmla="val -20519"/>
              <a:gd name="adj2" fmla="val 4993"/>
              <a:gd name="adj3" fmla="val 16667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Calibri" pitchFamily="34" charset="0"/>
              </a:rPr>
              <a:t>Найдите произведение её крайних членов и средних членов.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4787900" y="3068638"/>
            <a:ext cx="1800225" cy="647700"/>
            <a:chOff x="2971" y="1752"/>
            <a:chExt cx="1134" cy="408"/>
          </a:xfrm>
        </p:grpSpPr>
        <p:sp>
          <p:nvSpPr>
            <p:cNvPr id="12315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2971" y="1752"/>
              <a:ext cx="181" cy="34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5</a:t>
              </a:r>
            </a:p>
          </p:txBody>
        </p:sp>
        <p:sp>
          <p:nvSpPr>
            <p:cNvPr id="12316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3560" y="1752"/>
              <a:ext cx="545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0,3</a:t>
              </a:r>
            </a:p>
          </p:txBody>
        </p:sp>
        <p:sp>
          <p:nvSpPr>
            <p:cNvPr id="12317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3334" y="1888"/>
              <a:ext cx="182" cy="10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. 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787900" y="4292600"/>
            <a:ext cx="1728788" cy="617538"/>
            <a:chOff x="2835" y="2523"/>
            <a:chExt cx="1089" cy="389"/>
          </a:xfrm>
        </p:grpSpPr>
        <p:sp>
          <p:nvSpPr>
            <p:cNvPr id="12312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3742" y="2523"/>
              <a:ext cx="182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12313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2835" y="2523"/>
              <a:ext cx="499" cy="38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0,5</a:t>
              </a:r>
            </a:p>
          </p:txBody>
        </p:sp>
        <p:sp>
          <p:nvSpPr>
            <p:cNvPr id="12314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3470" y="2659"/>
              <a:ext cx="182" cy="10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. 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6732588" y="2781300"/>
            <a:ext cx="2016125" cy="1354138"/>
            <a:chOff x="4241" y="1797"/>
            <a:chExt cx="1270" cy="853"/>
          </a:xfrm>
        </p:grpSpPr>
        <p:sp>
          <p:nvSpPr>
            <p:cNvPr id="12310" name="AutoShape 48"/>
            <p:cNvSpPr>
              <a:spLocks noChangeArrowheads="1"/>
            </p:cNvSpPr>
            <p:nvPr/>
          </p:nvSpPr>
          <p:spPr bwMode="auto">
            <a:xfrm>
              <a:off x="4241" y="1797"/>
              <a:ext cx="1270" cy="853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4000" b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2311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4422" y="2032"/>
              <a:ext cx="907" cy="3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= 1,5</a:t>
              </a:r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6732588" y="3860800"/>
            <a:ext cx="2016125" cy="1354138"/>
            <a:chOff x="4241" y="1797"/>
            <a:chExt cx="1270" cy="853"/>
          </a:xfrm>
        </p:grpSpPr>
        <p:sp>
          <p:nvSpPr>
            <p:cNvPr id="12308" name="AutoShape 52"/>
            <p:cNvSpPr>
              <a:spLocks noChangeArrowheads="1"/>
            </p:cNvSpPr>
            <p:nvPr/>
          </p:nvSpPr>
          <p:spPr bwMode="auto">
            <a:xfrm>
              <a:off x="4241" y="1797"/>
              <a:ext cx="1270" cy="853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4000" b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2309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4422" y="2032"/>
              <a:ext cx="907" cy="3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= 1,5</a:t>
              </a:r>
            </a:p>
          </p:txBody>
        </p:sp>
      </p:grpSp>
      <p:sp>
        <p:nvSpPr>
          <p:cNvPr id="27" name="AutoShape 54"/>
          <p:cNvSpPr>
            <a:spLocks noChangeArrowheads="1"/>
          </p:cNvSpPr>
          <p:nvPr/>
        </p:nvSpPr>
        <p:spPr bwMode="auto">
          <a:xfrm>
            <a:off x="468313" y="404813"/>
            <a:ext cx="3384550" cy="1368425"/>
          </a:xfrm>
          <a:prstGeom prst="wedgeRoundRectCallout">
            <a:avLst>
              <a:gd name="adj1" fmla="val -21341"/>
              <a:gd name="adj2" fmla="val 50695"/>
              <a:gd name="adj3" fmla="val 16667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Calibri" pitchFamily="34" charset="0"/>
              </a:rPr>
              <a:t>Что вы заметили?</a:t>
            </a:r>
          </a:p>
        </p:txBody>
      </p: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2627313" y="5734050"/>
            <a:ext cx="1800225" cy="647700"/>
            <a:chOff x="2971" y="1752"/>
            <a:chExt cx="1134" cy="408"/>
          </a:xfrm>
        </p:grpSpPr>
        <p:sp>
          <p:nvSpPr>
            <p:cNvPr id="12305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2971" y="1752"/>
              <a:ext cx="181" cy="34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5</a:t>
              </a:r>
            </a:p>
          </p:txBody>
        </p:sp>
        <p:sp>
          <p:nvSpPr>
            <p:cNvPr id="12306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3560" y="1752"/>
              <a:ext cx="545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0,3</a:t>
              </a:r>
            </a:p>
          </p:txBody>
        </p:sp>
        <p:sp>
          <p:nvSpPr>
            <p:cNvPr id="12307" name="WordArt 58"/>
            <p:cNvSpPr>
              <a:spLocks noChangeArrowheads="1" noChangeShapeType="1" noTextEdit="1"/>
            </p:cNvSpPr>
            <p:nvPr/>
          </p:nvSpPr>
          <p:spPr bwMode="auto">
            <a:xfrm>
              <a:off x="3334" y="1888"/>
              <a:ext cx="182" cy="10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. </a:t>
              </a:r>
            </a:p>
          </p:txBody>
        </p:sp>
      </p:grp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5364163" y="5734050"/>
            <a:ext cx="1944687" cy="617538"/>
            <a:chOff x="2835" y="2523"/>
            <a:chExt cx="1089" cy="389"/>
          </a:xfrm>
        </p:grpSpPr>
        <p:sp>
          <p:nvSpPr>
            <p:cNvPr id="12302" name="WordArt 60"/>
            <p:cNvSpPr>
              <a:spLocks noChangeArrowheads="1" noChangeShapeType="1" noTextEdit="1"/>
            </p:cNvSpPr>
            <p:nvPr/>
          </p:nvSpPr>
          <p:spPr bwMode="auto">
            <a:xfrm>
              <a:off x="3742" y="2523"/>
              <a:ext cx="182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12303" name="WordArt 61"/>
            <p:cNvSpPr>
              <a:spLocks noChangeArrowheads="1" noChangeShapeType="1" noTextEdit="1"/>
            </p:cNvSpPr>
            <p:nvPr/>
          </p:nvSpPr>
          <p:spPr bwMode="auto">
            <a:xfrm>
              <a:off x="2835" y="2523"/>
              <a:ext cx="499" cy="38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0,5</a:t>
              </a:r>
            </a:p>
          </p:txBody>
        </p:sp>
        <p:sp>
          <p:nvSpPr>
            <p:cNvPr id="12304" name="WordArt 62"/>
            <p:cNvSpPr>
              <a:spLocks noChangeArrowheads="1" noChangeShapeType="1" noTextEdit="1"/>
            </p:cNvSpPr>
            <p:nvPr/>
          </p:nvSpPr>
          <p:spPr bwMode="auto">
            <a:xfrm>
              <a:off x="3470" y="2659"/>
              <a:ext cx="182" cy="10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. </a:t>
              </a:r>
            </a:p>
          </p:txBody>
        </p:sp>
      </p:grpSp>
      <p:sp>
        <p:nvSpPr>
          <p:cNvPr id="36" name="WordArt 67"/>
          <p:cNvSpPr>
            <a:spLocks noChangeArrowheads="1" noChangeShapeType="1" noTextEdit="1"/>
          </p:cNvSpPr>
          <p:nvPr/>
        </p:nvSpPr>
        <p:spPr bwMode="auto">
          <a:xfrm>
            <a:off x="4427538" y="5876925"/>
            <a:ext cx="647700" cy="338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27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276600" y="2060575"/>
            <a:ext cx="2016125" cy="1354138"/>
            <a:chOff x="3923" y="1389"/>
            <a:chExt cx="1270" cy="853"/>
          </a:xfrm>
        </p:grpSpPr>
        <p:sp>
          <p:nvSpPr>
            <p:cNvPr id="13324" name="AutoShape 29"/>
            <p:cNvSpPr>
              <a:spLocks noChangeArrowheads="1"/>
            </p:cNvSpPr>
            <p:nvPr/>
          </p:nvSpPr>
          <p:spPr bwMode="auto">
            <a:xfrm>
              <a:off x="3923" y="1389"/>
              <a:ext cx="1270" cy="853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4000" b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3325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4150" y="1624"/>
              <a:ext cx="817" cy="3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0,04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348038" y="3357563"/>
            <a:ext cx="2016125" cy="1354137"/>
            <a:chOff x="3923" y="1389"/>
            <a:chExt cx="1270" cy="853"/>
          </a:xfrm>
        </p:grpSpPr>
        <p:sp>
          <p:nvSpPr>
            <p:cNvPr id="13322" name="AutoShape 37"/>
            <p:cNvSpPr>
              <a:spLocks noChangeArrowheads="1"/>
            </p:cNvSpPr>
            <p:nvPr/>
          </p:nvSpPr>
          <p:spPr bwMode="auto">
            <a:xfrm>
              <a:off x="3923" y="1389"/>
              <a:ext cx="1270" cy="853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4000" b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3323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4150" y="1624"/>
              <a:ext cx="817" cy="3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0,04</a:t>
              </a:r>
            </a:p>
          </p:txBody>
        </p:sp>
      </p:grpSp>
      <p:sp>
        <p:nvSpPr>
          <p:cNvPr id="32" name="AutoShape 40"/>
          <p:cNvSpPr>
            <a:spLocks noChangeArrowheads="1"/>
          </p:cNvSpPr>
          <p:nvPr/>
        </p:nvSpPr>
        <p:spPr bwMode="auto">
          <a:xfrm>
            <a:off x="0" y="4797425"/>
            <a:ext cx="7092950" cy="192246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Произведение  крайних  членов</a:t>
            </a:r>
          </a:p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пропорции равно  произведению</a:t>
            </a:r>
          </a:p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средних членов пропорции.</a:t>
            </a: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1000100" y="642918"/>
            <a:ext cx="55721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0,02 : 0,04 = 1 : 2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571472" y="2285992"/>
            <a:ext cx="27146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0,02 ∙ 2 = 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14348" y="3571877"/>
            <a:ext cx="25717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0,04 ∙ 1 =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49630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свойство пропорции</a:t>
            </a: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.</a:t>
            </a: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286000" y="1125538"/>
            <a:ext cx="3581400" cy="2232025"/>
            <a:chOff x="2064" y="2523"/>
            <a:chExt cx="1723" cy="1011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064" y="2523"/>
              <a:ext cx="499" cy="1011"/>
              <a:chOff x="1701" y="2704"/>
              <a:chExt cx="499" cy="1011"/>
            </a:xfrm>
          </p:grpSpPr>
          <p:sp>
            <p:nvSpPr>
              <p:cNvPr id="14358" name="WordArt 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791" y="2704"/>
                <a:ext cx="408" cy="37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a</a:t>
                </a:r>
                <a:endParaRPr lang="ru-RU" sz="36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  <p:sp>
            <p:nvSpPr>
              <p:cNvPr id="14359" name="WordArt 8"/>
              <p:cNvSpPr>
                <a:spLocks noChangeArrowheads="1" noChangeShapeType="1" noTextEdit="1"/>
              </p:cNvSpPr>
              <p:nvPr/>
            </p:nvSpPr>
            <p:spPr bwMode="auto">
              <a:xfrm>
                <a:off x="1791" y="3294"/>
                <a:ext cx="409" cy="4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b</a:t>
                </a:r>
                <a:endParaRPr lang="ru-RU" sz="36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  <p:sp>
            <p:nvSpPr>
              <p:cNvPr id="14360" name="WordArt 9"/>
              <p:cNvSpPr>
                <a:spLocks noChangeArrowheads="1" noChangeShapeType="1" noTextEdit="1"/>
              </p:cNvSpPr>
              <p:nvPr/>
            </p:nvSpPr>
            <p:spPr bwMode="auto">
              <a:xfrm>
                <a:off x="1701" y="3158"/>
                <a:ext cx="499" cy="4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_</a:t>
                </a: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3288" y="2523"/>
              <a:ext cx="499" cy="1011"/>
              <a:chOff x="1701" y="2704"/>
              <a:chExt cx="499" cy="1011"/>
            </a:xfrm>
          </p:grpSpPr>
          <p:sp>
            <p:nvSpPr>
              <p:cNvPr id="14355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1791" y="2704"/>
                <a:ext cx="408" cy="37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с</a:t>
                </a:r>
              </a:p>
            </p:txBody>
          </p:sp>
          <p:sp>
            <p:nvSpPr>
              <p:cNvPr id="14356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1791" y="3294"/>
                <a:ext cx="409" cy="4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d</a:t>
                </a:r>
                <a:endParaRPr lang="ru-RU" sz="36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  <p:sp>
            <p:nvSpPr>
              <p:cNvPr id="14357" name="WordArt 13"/>
              <p:cNvSpPr>
                <a:spLocks noChangeArrowheads="1" noChangeShapeType="1" noTextEdit="1"/>
              </p:cNvSpPr>
              <p:nvPr/>
            </p:nvSpPr>
            <p:spPr bwMode="auto">
              <a:xfrm>
                <a:off x="1701" y="3158"/>
                <a:ext cx="499" cy="4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_</a:t>
                </a:r>
              </a:p>
            </p:txBody>
          </p:sp>
        </p:grpSp>
        <p:sp>
          <p:nvSpPr>
            <p:cNvPr id="14354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608" y="2886"/>
              <a:ext cx="49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=</a:t>
              </a:r>
            </a:p>
          </p:txBody>
        </p:sp>
      </p:grpSp>
      <p:sp>
        <p:nvSpPr>
          <p:cNvPr id="13" name="Freeform 15"/>
          <p:cNvSpPr>
            <a:spLocks/>
          </p:cNvSpPr>
          <p:nvPr/>
        </p:nvSpPr>
        <p:spPr bwMode="auto">
          <a:xfrm>
            <a:off x="3286125" y="1714500"/>
            <a:ext cx="1889125" cy="1031875"/>
          </a:xfrm>
          <a:custGeom>
            <a:avLst/>
            <a:gdLst>
              <a:gd name="T0" fmla="*/ 0 w 1190"/>
              <a:gd name="T1" fmla="*/ 0 h 615"/>
              <a:gd name="T2" fmla="*/ 2147483647 w 1190"/>
              <a:gd name="T3" fmla="*/ 2147483647 h 615"/>
              <a:gd name="T4" fmla="*/ 0 60000 65536"/>
              <a:gd name="T5" fmla="*/ 0 60000 65536"/>
              <a:gd name="T6" fmla="*/ 0 w 1190"/>
              <a:gd name="T7" fmla="*/ 0 h 615"/>
              <a:gd name="T8" fmla="*/ 1190 w 1190"/>
              <a:gd name="T9" fmla="*/ 615 h 6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90" h="615">
                <a:moveTo>
                  <a:pt x="0" y="0"/>
                </a:moveTo>
                <a:lnTo>
                  <a:pt x="1190" y="615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3286125" y="1643063"/>
            <a:ext cx="1935163" cy="1014412"/>
          </a:xfrm>
          <a:custGeom>
            <a:avLst/>
            <a:gdLst>
              <a:gd name="T0" fmla="*/ 0 w 1219"/>
              <a:gd name="T1" fmla="*/ 2147483647 h 605"/>
              <a:gd name="T2" fmla="*/ 2147483647 w 1219"/>
              <a:gd name="T3" fmla="*/ 0 h 605"/>
              <a:gd name="T4" fmla="*/ 0 60000 65536"/>
              <a:gd name="T5" fmla="*/ 0 60000 65536"/>
              <a:gd name="T6" fmla="*/ 0 w 1219"/>
              <a:gd name="T7" fmla="*/ 0 h 605"/>
              <a:gd name="T8" fmla="*/ 1219 w 1219"/>
              <a:gd name="T9" fmla="*/ 605 h 6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19" h="605">
                <a:moveTo>
                  <a:pt x="0" y="605"/>
                </a:moveTo>
                <a:lnTo>
                  <a:pt x="1219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1714500" y="3786188"/>
            <a:ext cx="5000625" cy="1143000"/>
            <a:chOff x="1383" y="2160"/>
            <a:chExt cx="3084" cy="421"/>
          </a:xfrm>
        </p:grpSpPr>
        <p:sp>
          <p:nvSpPr>
            <p:cNvPr id="14345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1383" y="2205"/>
              <a:ext cx="408" cy="3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a</a:t>
              </a:r>
              <a:endPara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4346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3243" y="2160"/>
              <a:ext cx="409" cy="42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b</a:t>
              </a:r>
              <a:endPara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4347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4059" y="2205"/>
              <a:ext cx="408" cy="3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с</a:t>
              </a:r>
            </a:p>
          </p:txBody>
        </p:sp>
        <p:sp>
          <p:nvSpPr>
            <p:cNvPr id="14348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2154" y="2160"/>
              <a:ext cx="409" cy="42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d</a:t>
              </a:r>
              <a:endPara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4349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2562" y="2296"/>
              <a:ext cx="49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=</a:t>
              </a:r>
            </a:p>
          </p:txBody>
        </p:sp>
        <p:sp>
          <p:nvSpPr>
            <p:cNvPr id="14350" name="Oval 29"/>
            <p:cNvSpPr>
              <a:spLocks noChangeArrowheads="1"/>
            </p:cNvSpPr>
            <p:nvPr/>
          </p:nvSpPr>
          <p:spPr bwMode="auto">
            <a:xfrm>
              <a:off x="1927" y="2387"/>
              <a:ext cx="91" cy="77"/>
            </a:xfrm>
            <a:prstGeom prst="ellipse">
              <a:avLst/>
            </a:prstGeom>
            <a:solidFill>
              <a:srgbClr val="3366FF">
                <a:alpha val="98822"/>
              </a:srgbClr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4351" name="Oval 30"/>
            <p:cNvSpPr>
              <a:spLocks noChangeArrowheads="1"/>
            </p:cNvSpPr>
            <p:nvPr/>
          </p:nvSpPr>
          <p:spPr bwMode="auto">
            <a:xfrm>
              <a:off x="3833" y="2387"/>
              <a:ext cx="91" cy="77"/>
            </a:xfrm>
            <a:prstGeom prst="ellipse">
              <a:avLst/>
            </a:prstGeom>
            <a:solidFill>
              <a:srgbClr val="3366FF">
                <a:alpha val="98822"/>
              </a:srgbClr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3" grpId="1" animBg="1"/>
      <p:bldP spid="14" grpId="0" animBg="1"/>
      <p:bldP spid="1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3794" y="673362"/>
            <a:ext cx="9001156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742950" indent="-742950"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3 : 4 = 9 : 12</a:t>
            </a:r>
          </a:p>
          <a:p>
            <a:pPr marL="228600" indent="-228600" algn="ctr">
              <a:defRPr/>
            </a:pP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marL="228600" indent="-228600" algn="ctr">
              <a:buFontTx/>
              <a:buAutoNum type="arabicPlain" startAt="3"/>
              <a:defRPr/>
            </a:pPr>
            <a:endParaRPr lang="ru-RU" sz="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12 : 4 = 9 : 3</a:t>
            </a:r>
          </a:p>
          <a:p>
            <a:pPr algn="r" eaLnBrk="0" hangingPunct="0">
              <a:defRPr/>
            </a:pPr>
            <a:r>
              <a:rPr lang="ru-RU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3 : 9 = 4 : 12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12 : 9 = 4 : 3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 rot="2178295" flipH="1">
            <a:off x="2897188" y="1306513"/>
            <a:ext cx="212725" cy="1171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 rot="19505795">
            <a:off x="6208713" y="1295400"/>
            <a:ext cx="157162" cy="1774825"/>
          </a:xfrm>
          <a:prstGeom prst="downArrow">
            <a:avLst>
              <a:gd name="adj1" fmla="val 50000"/>
              <a:gd name="adj2" fmla="val 953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703763" y="1285875"/>
            <a:ext cx="153987" cy="3571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509" y="1065196"/>
            <a:ext cx="8429685" cy="5786454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: b = c : d</a:t>
            </a:r>
            <a:endParaRPr lang="ru-RU" sz="6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 : c = b : d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i="1" dirty="0" smtClean="0">
                <a:solidFill>
                  <a:srgbClr val="00B0F0"/>
                </a:solidFill>
              </a:rPr>
              <a:t>d : b = c : 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i="1" dirty="0" smtClean="0">
                <a:solidFill>
                  <a:srgbClr val="C00000"/>
                </a:solidFill>
              </a:rPr>
              <a:t>d : c = b : a</a:t>
            </a:r>
            <a:endParaRPr lang="ru-RU" sz="5400" b="1" i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400" b="1" i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5400" b="1" i="1" dirty="0" smtClean="0">
              <a:solidFill>
                <a:srgbClr val="C0000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400" b="1" i="1" dirty="0" smtClean="0">
              <a:solidFill>
                <a:srgbClr val="C0000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dirty="0" smtClean="0">
                <a:solidFill>
                  <a:srgbClr val="C00000"/>
                </a:solidFill>
              </a:rPr>
              <a:t> 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i="1" dirty="0" smtClean="0">
                <a:solidFill>
                  <a:srgbClr val="C00000"/>
                </a:solidFill>
              </a:rPr>
              <a:t>Если в верной пропорции поменять местами средние  члены  или крайние члены, то  получившиеся пропорции тоже верны.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i="1" dirty="0">
                <a:solidFill>
                  <a:srgbClr val="C00000"/>
                </a:solidFill>
              </a:rPr>
              <a:t> </a:t>
            </a:r>
            <a:r>
              <a:rPr lang="ru-RU" sz="2600" b="1" i="1" dirty="0" smtClean="0">
                <a:solidFill>
                  <a:srgbClr val="C00000"/>
                </a:solidFill>
              </a:rPr>
              <a:t>  </a:t>
            </a:r>
            <a:endParaRPr lang="ru-RU" sz="2600" b="1" i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00010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Свойства пропорции</a:t>
            </a:r>
            <a:endParaRPr lang="ru-RU" sz="5400" b="1" i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Стрелка вниз 3"/>
          <p:cNvSpPr/>
          <p:nvPr/>
        </p:nvSpPr>
        <p:spPr>
          <a:xfrm rot="3135497" flipH="1">
            <a:off x="2809875" y="1284288"/>
            <a:ext cx="169863" cy="127158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8973551" flipH="1">
            <a:off x="6397625" y="1249363"/>
            <a:ext cx="219075" cy="191928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86250" y="1785938"/>
            <a:ext cx="214313" cy="17145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23850" y="188913"/>
            <a:ext cx="3168650" cy="2087562"/>
          </a:xfrm>
          <a:prstGeom prst="wedgeRoundRectCallout">
            <a:avLst>
              <a:gd name="adj1" fmla="val -22997"/>
              <a:gd name="adj2" fmla="val 45970"/>
              <a:gd name="adj3" fmla="val 16667"/>
            </a:avLst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>
              <a:latin typeface="Calibri" pitchFamily="34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755650" y="549275"/>
            <a:ext cx="2376488" cy="1439863"/>
            <a:chOff x="476" y="346"/>
            <a:chExt cx="1497" cy="907"/>
          </a:xfrm>
        </p:grpSpPr>
        <p:sp>
          <p:nvSpPr>
            <p:cNvPr id="17430" name="WordArt 9"/>
            <p:cNvSpPr>
              <a:spLocks noChangeArrowheads="1" noChangeShapeType="1" noTextEdit="1"/>
            </p:cNvSpPr>
            <p:nvPr/>
          </p:nvSpPr>
          <p:spPr bwMode="auto">
            <a:xfrm>
              <a:off x="657" y="346"/>
              <a:ext cx="318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а</a:t>
              </a:r>
            </a:p>
          </p:txBody>
        </p:sp>
        <p:sp>
          <p:nvSpPr>
            <p:cNvPr id="17431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473" y="346"/>
              <a:ext cx="409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13</a:t>
              </a:r>
            </a:p>
          </p:txBody>
        </p:sp>
        <p:sp>
          <p:nvSpPr>
            <p:cNvPr id="17432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1035" y="754"/>
              <a:ext cx="302" cy="5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 dirty="0" smtClean="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=</a:t>
              </a:r>
              <a:endParaRPr lang="ru-RU" sz="2800" b="1" kern="10" dirty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7433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564" y="845"/>
              <a:ext cx="226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17434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476" y="845"/>
              <a:ext cx="59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0,5</a:t>
              </a:r>
            </a:p>
          </p:txBody>
        </p:sp>
        <p:sp>
          <p:nvSpPr>
            <p:cNvPr id="17435" name="WordArt 14"/>
            <p:cNvSpPr>
              <a:spLocks noChangeArrowheads="1" noChangeShapeType="1" noTextEdit="1"/>
            </p:cNvSpPr>
            <p:nvPr/>
          </p:nvSpPr>
          <p:spPr bwMode="auto">
            <a:xfrm flipV="1">
              <a:off x="1428" y="754"/>
              <a:ext cx="545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_</a:t>
              </a:r>
            </a:p>
          </p:txBody>
        </p:sp>
        <p:sp>
          <p:nvSpPr>
            <p:cNvPr id="17436" name="WordArt 15"/>
            <p:cNvSpPr>
              <a:spLocks noChangeArrowheads="1" noChangeShapeType="1" noTextEdit="1"/>
            </p:cNvSpPr>
            <p:nvPr/>
          </p:nvSpPr>
          <p:spPr bwMode="auto">
            <a:xfrm flipV="1">
              <a:off x="521" y="754"/>
              <a:ext cx="499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_</a:t>
              </a:r>
            </a:p>
          </p:txBody>
        </p:sp>
      </p:grp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857224" y="2285992"/>
            <a:ext cx="753588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/>
                </a:solidFill>
                <a:latin typeface="Calibri" pitchFamily="34" charset="0"/>
              </a:rPr>
              <a:t>Когда уравненье решаешь, дружок,</a:t>
            </a:r>
          </a:p>
          <a:p>
            <a:r>
              <a:rPr lang="ru-RU" sz="2800" b="1" dirty="0">
                <a:solidFill>
                  <a:schemeClr val="accent2"/>
                </a:solidFill>
                <a:latin typeface="Calibri" pitchFamily="34" charset="0"/>
              </a:rPr>
              <a:t>Ты должен найти у него корешок …</a:t>
            </a:r>
          </a:p>
        </p:txBody>
      </p:sp>
      <p:sp>
        <p:nvSpPr>
          <p:cNvPr id="15" name="WordArt 20"/>
          <p:cNvSpPr>
            <a:spLocks noChangeArrowheads="1" noChangeShapeType="1" noTextEdit="1"/>
          </p:cNvSpPr>
          <p:nvPr/>
        </p:nvSpPr>
        <p:spPr bwMode="auto">
          <a:xfrm>
            <a:off x="1044575" y="549275"/>
            <a:ext cx="50482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16" name="WordArt 21"/>
          <p:cNvSpPr>
            <a:spLocks noChangeArrowheads="1" noChangeShapeType="1" noTextEdit="1"/>
          </p:cNvSpPr>
          <p:nvPr/>
        </p:nvSpPr>
        <p:spPr bwMode="auto">
          <a:xfrm>
            <a:off x="2339975" y="549275"/>
            <a:ext cx="64928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13</a:t>
            </a:r>
          </a:p>
        </p:txBody>
      </p:sp>
      <p:sp>
        <p:nvSpPr>
          <p:cNvPr id="17" name="WordArt 22"/>
          <p:cNvSpPr>
            <a:spLocks noChangeArrowheads="1" noChangeShapeType="1" noTextEdit="1"/>
          </p:cNvSpPr>
          <p:nvPr/>
        </p:nvSpPr>
        <p:spPr bwMode="auto">
          <a:xfrm>
            <a:off x="1714480" y="1142984"/>
            <a:ext cx="428627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 dirty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800" b="1" kern="10" dirty="0" smtClean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  </a:t>
            </a:r>
            <a:endParaRPr lang="ru-RU" sz="2800" b="1" kern="10" dirty="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" name="WordArt 23"/>
          <p:cNvSpPr>
            <a:spLocks noChangeArrowheads="1" noChangeShapeType="1" noTextEdit="1"/>
          </p:cNvSpPr>
          <p:nvPr/>
        </p:nvSpPr>
        <p:spPr bwMode="auto">
          <a:xfrm>
            <a:off x="2484438" y="1341438"/>
            <a:ext cx="35877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9" name="WordArt 24"/>
          <p:cNvSpPr>
            <a:spLocks noChangeArrowheads="1" noChangeShapeType="1" noTextEdit="1"/>
          </p:cNvSpPr>
          <p:nvPr/>
        </p:nvSpPr>
        <p:spPr bwMode="auto">
          <a:xfrm>
            <a:off x="757238" y="1341438"/>
            <a:ext cx="936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0,5</a:t>
            </a:r>
          </a:p>
        </p:txBody>
      </p:sp>
      <p:sp>
        <p:nvSpPr>
          <p:cNvPr id="20" name="WordArt 25"/>
          <p:cNvSpPr>
            <a:spLocks noChangeArrowheads="1" noChangeShapeType="1" noTextEdit="1"/>
          </p:cNvSpPr>
          <p:nvPr/>
        </p:nvSpPr>
        <p:spPr bwMode="auto">
          <a:xfrm flipV="1">
            <a:off x="2268538" y="1196975"/>
            <a:ext cx="865187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_</a:t>
            </a:r>
          </a:p>
        </p:txBody>
      </p:sp>
      <p:sp>
        <p:nvSpPr>
          <p:cNvPr id="21" name="WordArt 26"/>
          <p:cNvSpPr>
            <a:spLocks noChangeArrowheads="1" noChangeShapeType="1" noTextEdit="1"/>
          </p:cNvSpPr>
          <p:nvPr/>
        </p:nvSpPr>
        <p:spPr bwMode="auto">
          <a:xfrm flipV="1">
            <a:off x="828675" y="1196975"/>
            <a:ext cx="792163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_</a:t>
            </a:r>
          </a:p>
        </p:txBody>
      </p:sp>
      <p:sp>
        <p:nvSpPr>
          <p:cNvPr id="22" name="WordArt 27"/>
          <p:cNvSpPr>
            <a:spLocks noChangeArrowheads="1" noChangeShapeType="1" noTextEdit="1"/>
          </p:cNvSpPr>
          <p:nvPr/>
        </p:nvSpPr>
        <p:spPr bwMode="auto">
          <a:xfrm>
            <a:off x="4000496" y="3929066"/>
            <a:ext cx="427042" cy="761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 dirty="0" smtClean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</a:t>
            </a:r>
            <a:endParaRPr lang="ru-RU" sz="2800" b="1" kern="10" dirty="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" name="WordArt 28"/>
          <p:cNvSpPr>
            <a:spLocks noChangeArrowheads="1" noChangeShapeType="1" noTextEdit="1"/>
          </p:cNvSpPr>
          <p:nvPr/>
        </p:nvSpPr>
        <p:spPr bwMode="auto">
          <a:xfrm>
            <a:off x="5724525" y="3860800"/>
            <a:ext cx="288925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. </a:t>
            </a:r>
          </a:p>
        </p:txBody>
      </p:sp>
      <p:sp>
        <p:nvSpPr>
          <p:cNvPr id="24" name="WordArt 29"/>
          <p:cNvSpPr>
            <a:spLocks noChangeArrowheads="1" noChangeShapeType="1" noTextEdit="1"/>
          </p:cNvSpPr>
          <p:nvPr/>
        </p:nvSpPr>
        <p:spPr bwMode="auto">
          <a:xfrm>
            <a:off x="2843213" y="3860800"/>
            <a:ext cx="288925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. 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3059113" y="5229225"/>
            <a:ext cx="3024187" cy="719138"/>
            <a:chOff x="1927" y="3294"/>
            <a:chExt cx="1905" cy="453"/>
          </a:xfrm>
        </p:grpSpPr>
        <p:sp>
          <p:nvSpPr>
            <p:cNvPr id="17427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1927" y="3339"/>
              <a:ext cx="318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а</a:t>
              </a:r>
            </a:p>
          </p:txBody>
        </p:sp>
        <p:sp>
          <p:nvSpPr>
            <p:cNvPr id="17428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2426" y="3475"/>
              <a:ext cx="317" cy="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 dirty="0" smtClean="0"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=</a:t>
              </a:r>
              <a:endParaRPr lang="ru-RU" sz="28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7429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2925" y="3294"/>
              <a:ext cx="907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3,25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0.12605 0.46203 " pathEditMode="relative" ptsTypes="AA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10625 0.34143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0.42118 0.34121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" y="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0.40556 0.45162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" y="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/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500726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Длина машины -400см     </a:t>
            </a:r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Длина </a:t>
            </a:r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модели </a:t>
            </a:r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- 40см</a:t>
            </a:r>
            <a:endParaRPr lang="ru-RU" sz="2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Ширина машины- 150см   </a:t>
            </a:r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Ширина </a:t>
            </a:r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модели - </a:t>
            </a:r>
            <a:endParaRPr lang="ru-RU" sz="2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75000"/>
                </a:schemeClr>
              </a:solidFill>
              <a:latin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</a:t>
            </a:r>
            <a:endParaRPr lang="ru-RU" sz="1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2866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 а д а ч а 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43900" y="1643050"/>
            <a:ext cx="35719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?</a:t>
            </a:r>
            <a:endParaRPr 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143900" y="1643050"/>
            <a:ext cx="3571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8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х</a:t>
            </a:r>
            <a:endParaRPr 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643174" y="2143116"/>
          <a:ext cx="3071813" cy="928688"/>
        </p:xfrm>
        <a:graphic>
          <a:graphicData uri="http://schemas.openxmlformats.org/presentationml/2006/ole">
            <p:oleObj spid="_x0000_s2050" name="Формула" r:id="rId3" imgW="634680" imgH="393480" progId="Equation.3">
              <p:embed/>
            </p:oleObj>
          </a:graphicData>
        </a:graphic>
      </p:graphicFrame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714480" y="3071810"/>
            <a:ext cx="46624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400 </a:t>
            </a:r>
            <a:r>
              <a:rPr lang="ru-RU" sz="32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lang="ru-RU" sz="3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= 150 ∙ 40</a:t>
            </a:r>
            <a:endParaRPr lang="ru-RU" sz="32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786050" y="3643314"/>
            <a:ext cx="2500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dirty="0">
                <a:latin typeface="Calibri" pitchFamily="34" charset="0"/>
              </a:rPr>
              <a:t>400х = 6000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928926" y="4286256"/>
            <a:ext cx="4300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Х = 6000 : 400</a:t>
            </a: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 rot="10800000" flipV="1">
            <a:off x="3500430" y="4857760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Х = 15</a:t>
            </a: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857224" y="5429264"/>
            <a:ext cx="53578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dirty="0">
                <a:ln w="11430"/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Ответ</a:t>
            </a:r>
            <a:r>
              <a:rPr lang="ru-RU" sz="2800" b="1" dirty="0">
                <a:ln w="11430"/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 ширина модели 15 см.</a:t>
            </a:r>
            <a:endParaRPr lang="ru-RU" b="1" dirty="0">
              <a:ln w="11430"/>
              <a:solidFill>
                <a:schemeClr val="accent6">
                  <a:lumMod val="7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3071813"/>
            <a:ext cx="8072438" cy="3143250"/>
          </a:xfrm>
        </p:spPr>
        <p:txBody>
          <a:bodyPr/>
          <a:lstStyle/>
          <a:p>
            <a:pPr algn="l" eaLnBrk="1" hangingPunct="1"/>
            <a:r>
              <a:rPr lang="en-US" sz="4400" dirty="0" smtClean="0">
                <a:solidFill>
                  <a:srgbClr val="0070C0"/>
                </a:solidFill>
              </a:rPr>
              <a:t>2</a:t>
            </a:r>
            <a:r>
              <a:rPr lang="en-US" sz="4400" dirty="0" smtClean="0">
                <a:solidFill>
                  <a:srgbClr val="C00000"/>
                </a:solidFill>
              </a:rPr>
              <a:t>.     </a:t>
            </a:r>
            <a:r>
              <a:rPr lang="en-US" sz="5400" dirty="0" smtClean="0">
                <a:solidFill>
                  <a:srgbClr val="C00000"/>
                </a:solidFill>
              </a:rPr>
              <a:t>x : a = b : y </a:t>
            </a:r>
          </a:p>
          <a:p>
            <a:pPr eaLnBrk="1" hangingPunct="1"/>
            <a:endParaRPr lang="en-US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US" sz="5400" dirty="0" smtClean="0">
                <a:solidFill>
                  <a:srgbClr val="C00000"/>
                </a:solidFill>
              </a:rPr>
              <a:t>a : m = n : b</a:t>
            </a:r>
            <a:endParaRPr lang="ru-RU" sz="5400" dirty="0" smtClean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0"/>
            <a:ext cx="7772400" cy="27860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70C0"/>
                </a:solidFill>
              </a:rPr>
              <a:t>1. </a:t>
            </a:r>
            <a:r>
              <a:rPr lang="ru-RU" sz="2800" dirty="0" smtClean="0">
                <a:solidFill>
                  <a:srgbClr val="0070C0"/>
                </a:solidFill>
              </a:rPr>
              <a:t>Прочитайте пропорцию:</a:t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>  </a:t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а) 30 : 5 = 42 : 7;  б) 36 : 9 = 50 : 10.</a:t>
            </a:r>
            <a:r>
              <a:rPr lang="ru-RU" sz="2800" dirty="0" smtClean="0">
                <a:solidFill>
                  <a:srgbClr val="00B050"/>
                </a:solidFill>
              </a:rPr>
              <a:t/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/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Назовите крайние и средние члены пропорции. Верно ли составлены пропорции?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j02168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828675"/>
            <a:ext cx="7072313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8" descr="j02168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4071938"/>
            <a:ext cx="300037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625" y="4643438"/>
          <a:ext cx="428628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1928826"/>
              </a:tblGrid>
              <a:tr h="535785">
                <a:tc>
                  <a:txBody>
                    <a:bodyPr/>
                    <a:lstStyle/>
                    <a:p>
                      <a:r>
                        <a:rPr lang="ru-RU" dirty="0" smtClean="0"/>
                        <a:t>Длина машины  400см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Длина модели 40см</a:t>
                      </a:r>
                      <a:endParaRPr lang="ru-RU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ru-RU" dirty="0" smtClean="0"/>
                        <a:t>Ширина</a:t>
                      </a:r>
                      <a:r>
                        <a:rPr lang="ru-RU" baseline="0" dirty="0" smtClean="0"/>
                        <a:t> машины 150см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Ширина модели  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50" y="4708534"/>
            <a:ext cx="9144000" cy="2143116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С. Маршак.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85775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B050"/>
                </a:solidFill>
                <a:latin typeface="Bookman Old Style" pitchFamily="18" charset="0"/>
              </a:rPr>
              <a:t>Пусть каждый день и каждый час</a:t>
            </a:r>
            <a:br>
              <a:rPr lang="ru-RU" b="1" i="1" dirty="0" smtClean="0">
                <a:solidFill>
                  <a:srgbClr val="00B050"/>
                </a:solidFill>
                <a:latin typeface="Bookman Old Style" pitchFamily="18" charset="0"/>
              </a:rPr>
            </a:br>
            <a:r>
              <a:rPr lang="ru-RU" b="1" i="1" dirty="0" smtClean="0">
                <a:solidFill>
                  <a:srgbClr val="00B050"/>
                </a:solidFill>
                <a:latin typeface="Bookman Old Style" pitchFamily="18" charset="0"/>
              </a:rPr>
              <a:t>Вам новое добудет.</a:t>
            </a:r>
            <a:br>
              <a:rPr lang="ru-RU" b="1" i="1" dirty="0" smtClean="0">
                <a:solidFill>
                  <a:srgbClr val="00B050"/>
                </a:solidFill>
                <a:latin typeface="Bookman Old Style" pitchFamily="18" charset="0"/>
              </a:rPr>
            </a:br>
            <a:r>
              <a:rPr lang="ru-RU" b="1" i="1" dirty="0" smtClean="0">
                <a:solidFill>
                  <a:srgbClr val="00B050"/>
                </a:solidFill>
                <a:latin typeface="Bookman Old Style" pitchFamily="18" charset="0"/>
              </a:rPr>
              <a:t>Пусть добрым будет ум у вас,</a:t>
            </a:r>
            <a:br>
              <a:rPr lang="ru-RU" b="1" i="1" dirty="0" smtClean="0">
                <a:solidFill>
                  <a:srgbClr val="00B050"/>
                </a:solidFill>
                <a:latin typeface="Bookman Old Style" pitchFamily="18" charset="0"/>
              </a:rPr>
            </a:br>
            <a:r>
              <a:rPr lang="ru-RU" b="1" i="1" dirty="0" smtClean="0">
                <a:solidFill>
                  <a:srgbClr val="00B050"/>
                </a:solidFill>
                <a:latin typeface="Bookman Old Style" pitchFamily="18" charset="0"/>
              </a:rPr>
              <a:t>А сердце умным будет.</a:t>
            </a:r>
            <a:br>
              <a:rPr lang="ru-RU" b="1" i="1" dirty="0" smtClean="0">
                <a:solidFill>
                  <a:srgbClr val="00B050"/>
                </a:solidFill>
                <a:latin typeface="Bookman Old Style" pitchFamily="18" charset="0"/>
              </a:rPr>
            </a:b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/>
          <p:cNvSpPr>
            <a:spLocks noChangeArrowheads="1" noChangeShapeType="1" noTextEdit="1"/>
          </p:cNvSpPr>
          <p:nvPr/>
        </p:nvSpPr>
        <p:spPr bwMode="auto">
          <a:xfrm>
            <a:off x="357158" y="1571612"/>
            <a:ext cx="8572560" cy="220027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   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Times New Roman"/>
                <a:cs typeface="Times New Roman"/>
              </a:rPr>
              <a:t>Пропорции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714348" y="477452"/>
            <a:ext cx="77153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урока: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0"/>
            <a:ext cx="8856663" cy="6453188"/>
          </a:xfrm>
          <a:solidFill>
            <a:schemeClr val="bg2"/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i="1" smtClean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smtClean="0">
                <a:solidFill>
                  <a:srgbClr val="00B050"/>
                </a:solidFill>
              </a:rPr>
              <a:t>Чтобы спорилось нужное дело,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i="1" smtClean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smtClean="0">
                <a:solidFill>
                  <a:srgbClr val="00B050"/>
                </a:solidFill>
              </a:rPr>
              <a:t>Чтобы в жизни не знать неудач,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i="1" smtClean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smtClean="0">
                <a:solidFill>
                  <a:srgbClr val="00B050"/>
                </a:solidFill>
              </a:rPr>
              <a:t>Мы в поход отправляемся смело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smtClean="0">
                <a:solidFill>
                  <a:srgbClr val="00B050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smtClean="0">
                <a:solidFill>
                  <a:srgbClr val="00B050"/>
                </a:solidFill>
              </a:rPr>
              <a:t>В мир загадок и сложных задач.</a:t>
            </a:r>
          </a:p>
        </p:txBody>
      </p:sp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214313" y="0"/>
            <a:ext cx="8715375" cy="1714500"/>
          </a:xfrm>
        </p:spPr>
        <p:txBody>
          <a:bodyPr/>
          <a:lstStyle/>
          <a:p>
            <a:pPr eaLnBrk="1" hangingPunct="1"/>
            <a:endParaRPr lang="ru-RU" sz="40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908175" y="333375"/>
            <a:ext cx="5545138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Отношения</a:t>
            </a: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.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547813" y="2492375"/>
            <a:ext cx="1511300" cy="1114425"/>
            <a:chOff x="612" y="1253"/>
            <a:chExt cx="952" cy="702"/>
          </a:xfrm>
        </p:grpSpPr>
        <p:sp>
          <p:nvSpPr>
            <p:cNvPr id="617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612" y="1388"/>
              <a:ext cx="454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3 :</a:t>
              </a:r>
            </a:p>
          </p:txBody>
        </p:sp>
        <p:sp>
          <p:nvSpPr>
            <p:cNvPr id="6172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338" y="1253"/>
              <a:ext cx="136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6173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338" y="1661"/>
              <a:ext cx="181" cy="2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6174" name="WordArt 9"/>
            <p:cNvSpPr>
              <a:spLocks noChangeArrowheads="1" noChangeShapeType="1" noTextEdit="1"/>
            </p:cNvSpPr>
            <p:nvPr/>
          </p:nvSpPr>
          <p:spPr bwMode="auto">
            <a:xfrm flipV="1">
              <a:off x="1247" y="1570"/>
              <a:ext cx="317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_</a:t>
              </a:r>
            </a:p>
          </p:txBody>
        </p:sp>
      </p:grpSp>
      <p:sp>
        <p:nvSpPr>
          <p:cNvPr id="8" name="WordArt 11"/>
          <p:cNvSpPr>
            <a:spLocks noChangeArrowheads="1" noChangeShapeType="1" noTextEdit="1"/>
          </p:cNvSpPr>
          <p:nvPr/>
        </p:nvSpPr>
        <p:spPr bwMode="auto">
          <a:xfrm>
            <a:off x="3348038" y="3933825"/>
            <a:ext cx="20875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 : 0,5 </a:t>
            </a:r>
          </a:p>
        </p:txBody>
      </p:sp>
      <p:sp>
        <p:nvSpPr>
          <p:cNvPr id="9" name="WordArt 12"/>
          <p:cNvSpPr>
            <a:spLocks noChangeArrowheads="1" noChangeShapeType="1" noTextEdit="1"/>
          </p:cNvSpPr>
          <p:nvPr/>
        </p:nvSpPr>
        <p:spPr bwMode="auto">
          <a:xfrm>
            <a:off x="4932363" y="2852738"/>
            <a:ext cx="20875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2,4 : 8 </a:t>
            </a:r>
          </a:p>
        </p:txBody>
      </p:sp>
      <p:sp>
        <p:nvSpPr>
          <p:cNvPr id="10" name="WordArt 13"/>
          <p:cNvSpPr>
            <a:spLocks noChangeArrowheads="1" noChangeShapeType="1" noTextEdit="1"/>
          </p:cNvSpPr>
          <p:nvPr/>
        </p:nvSpPr>
        <p:spPr bwMode="auto">
          <a:xfrm>
            <a:off x="827088" y="4365625"/>
            <a:ext cx="1223962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19050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6 : 1</a:t>
            </a:r>
          </a:p>
        </p:txBody>
      </p:sp>
      <p:sp>
        <p:nvSpPr>
          <p:cNvPr id="11" name="WordArt 14"/>
          <p:cNvSpPr>
            <a:spLocks noChangeArrowheads="1" noChangeShapeType="1" noTextEdit="1"/>
          </p:cNvSpPr>
          <p:nvPr/>
        </p:nvSpPr>
        <p:spPr bwMode="auto">
          <a:xfrm>
            <a:off x="571500" y="5589588"/>
            <a:ext cx="15716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8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 : 2</a:t>
            </a:r>
          </a:p>
        </p:txBody>
      </p:sp>
      <p:sp>
        <p:nvSpPr>
          <p:cNvPr id="12" name="WordArt 15"/>
          <p:cNvSpPr>
            <a:spLocks noChangeArrowheads="1" noChangeShapeType="1" noTextEdit="1"/>
          </p:cNvSpPr>
          <p:nvPr/>
        </p:nvSpPr>
        <p:spPr bwMode="auto">
          <a:xfrm>
            <a:off x="6588125" y="4149725"/>
            <a:ext cx="180022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19050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3333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 : 10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219700" y="5300663"/>
            <a:ext cx="1655763" cy="1114425"/>
            <a:chOff x="1383" y="3204"/>
            <a:chExt cx="1043" cy="702"/>
          </a:xfrm>
        </p:grpSpPr>
        <p:sp>
          <p:nvSpPr>
            <p:cNvPr id="6164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474" y="3204"/>
              <a:ext cx="136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CC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6165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1474" y="3612"/>
              <a:ext cx="181" cy="2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CC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8</a:t>
              </a:r>
            </a:p>
          </p:txBody>
        </p:sp>
        <p:sp>
          <p:nvSpPr>
            <p:cNvPr id="6166" name="WordArt 18"/>
            <p:cNvSpPr>
              <a:spLocks noChangeArrowheads="1" noChangeShapeType="1" noTextEdit="1"/>
            </p:cNvSpPr>
            <p:nvPr/>
          </p:nvSpPr>
          <p:spPr bwMode="auto">
            <a:xfrm flipV="1">
              <a:off x="1383" y="3521"/>
              <a:ext cx="317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CC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_</a:t>
              </a:r>
            </a:p>
          </p:txBody>
        </p:sp>
        <p:sp>
          <p:nvSpPr>
            <p:cNvPr id="6167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155" y="3204"/>
              <a:ext cx="136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CC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6168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2064" y="3612"/>
              <a:ext cx="362" cy="2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CC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32</a:t>
              </a:r>
            </a:p>
          </p:txBody>
        </p:sp>
        <p:sp>
          <p:nvSpPr>
            <p:cNvPr id="6169" name="WordArt 21"/>
            <p:cNvSpPr>
              <a:spLocks noChangeArrowheads="1" noChangeShapeType="1" noTextEdit="1"/>
            </p:cNvSpPr>
            <p:nvPr/>
          </p:nvSpPr>
          <p:spPr bwMode="auto">
            <a:xfrm flipV="1">
              <a:off x="2064" y="3521"/>
              <a:ext cx="317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CC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_</a:t>
              </a:r>
            </a:p>
          </p:txBody>
        </p:sp>
        <p:sp>
          <p:nvSpPr>
            <p:cNvPr id="6170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1837" y="3475"/>
              <a:ext cx="45" cy="22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CC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:</a:t>
              </a:r>
            </a:p>
          </p:txBody>
        </p:sp>
      </p:grp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357188" y="1557338"/>
            <a:ext cx="85010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CC"/>
                </a:solidFill>
                <a:latin typeface="Calibri" pitchFamily="34" charset="0"/>
              </a:rPr>
              <a:t>Определите, какие из отношений равны.</a:t>
            </a:r>
          </a:p>
        </p:txBody>
      </p:sp>
      <p:sp>
        <p:nvSpPr>
          <p:cNvPr id="22" name="AutoShape 26"/>
          <p:cNvSpPr>
            <a:spLocks noChangeArrowheads="1"/>
          </p:cNvSpPr>
          <p:nvPr/>
        </p:nvSpPr>
        <p:spPr bwMode="auto">
          <a:xfrm rot="7220595">
            <a:off x="865187" y="3822701"/>
            <a:ext cx="1660525" cy="152400"/>
          </a:xfrm>
          <a:prstGeom prst="notchedRightArrow">
            <a:avLst>
              <a:gd name="adj1" fmla="val 50000"/>
              <a:gd name="adj2" fmla="val 272396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3" name="AutoShape 27"/>
          <p:cNvSpPr>
            <a:spLocks noChangeArrowheads="1"/>
          </p:cNvSpPr>
          <p:nvPr/>
        </p:nvSpPr>
        <p:spPr bwMode="auto">
          <a:xfrm rot="1748985">
            <a:off x="4356100" y="4797425"/>
            <a:ext cx="1660525" cy="152400"/>
          </a:xfrm>
          <a:prstGeom prst="notchedRightArrow">
            <a:avLst>
              <a:gd name="adj1" fmla="val 50000"/>
              <a:gd name="adj2" fmla="val 272396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4" name="AutoShape 28"/>
          <p:cNvSpPr>
            <a:spLocks noChangeArrowheads="1"/>
          </p:cNvSpPr>
          <p:nvPr/>
        </p:nvSpPr>
        <p:spPr bwMode="auto">
          <a:xfrm rot="1882276">
            <a:off x="6084888" y="3716338"/>
            <a:ext cx="1660525" cy="152400"/>
          </a:xfrm>
          <a:prstGeom prst="notchedRightArrow">
            <a:avLst>
              <a:gd name="adj1" fmla="val 50000"/>
              <a:gd name="adj2" fmla="val 272396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7201" name="Group 33"/>
          <p:cNvGraphicFramePr>
            <a:graphicFrameLocks noGrp="1"/>
          </p:cNvGraphicFramePr>
          <p:nvPr/>
        </p:nvGraphicFramePr>
        <p:xfrm>
          <a:off x="2268538" y="5214938"/>
          <a:ext cx="2735262" cy="857268"/>
        </p:xfrm>
        <a:graphic>
          <a:graphicData uri="http://schemas.openxmlformats.org/drawingml/2006/table">
            <a:tbl>
              <a:tblPr/>
              <a:tblGrid>
                <a:gridCol w="2735262"/>
              </a:tblGrid>
              <a:tr h="857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Calibri" pitchFamily="34" charset="0"/>
                        </a:rPr>
                        <a:t>   </a:t>
                      </a:r>
                      <a:r>
                        <a:rPr kumimoji="0" lang="ru-RU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  : 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  <p:bldP spid="21" grpId="0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1908175" y="428625"/>
            <a:ext cx="5545138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Отношения</a:t>
            </a: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555875" y="2011363"/>
            <a:ext cx="3671888" cy="1114425"/>
            <a:chOff x="1610" y="1207"/>
            <a:chExt cx="2313" cy="70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610" y="1207"/>
              <a:ext cx="952" cy="702"/>
              <a:chOff x="612" y="1253"/>
              <a:chExt cx="952" cy="702"/>
            </a:xfrm>
          </p:grpSpPr>
          <p:sp>
            <p:nvSpPr>
              <p:cNvPr id="7191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612" y="1388"/>
                <a:ext cx="454" cy="31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2800" b="1" kern="10">
                    <a:ln w="1905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3 :</a:t>
                </a:r>
              </a:p>
            </p:txBody>
          </p:sp>
          <p:sp>
            <p:nvSpPr>
              <p:cNvPr id="7192" name="WordArt 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338" y="1253"/>
                <a:ext cx="136" cy="25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2800" b="1" kern="10">
                    <a:ln w="1905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1</a:t>
                </a:r>
              </a:p>
            </p:txBody>
          </p:sp>
          <p:sp>
            <p:nvSpPr>
              <p:cNvPr id="7193" name="WordArt 8"/>
              <p:cNvSpPr>
                <a:spLocks noChangeArrowheads="1" noChangeShapeType="1" noTextEdit="1"/>
              </p:cNvSpPr>
              <p:nvPr/>
            </p:nvSpPr>
            <p:spPr bwMode="auto">
              <a:xfrm>
                <a:off x="1338" y="1661"/>
                <a:ext cx="181" cy="29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200" b="1" kern="10">
                    <a:ln w="1905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2</a:t>
                </a:r>
              </a:p>
            </p:txBody>
          </p:sp>
          <p:sp>
            <p:nvSpPr>
              <p:cNvPr id="7194" name="WordArt 9"/>
              <p:cNvSpPr>
                <a:spLocks noChangeArrowheads="1" noChangeShapeType="1" noTextEdit="1"/>
              </p:cNvSpPr>
              <p:nvPr/>
            </p:nvSpPr>
            <p:spPr bwMode="auto">
              <a:xfrm flipV="1">
                <a:off x="1247" y="1570"/>
                <a:ext cx="317" cy="4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>
                    <a:ln w="1905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_</a:t>
                </a:r>
              </a:p>
            </p:txBody>
          </p:sp>
        </p:grpSp>
        <p:sp>
          <p:nvSpPr>
            <p:cNvPr id="7189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3152" y="1344"/>
              <a:ext cx="771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CC99FF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6 : 1</a:t>
              </a:r>
            </a:p>
          </p:txBody>
        </p:sp>
        <p:sp>
          <p:nvSpPr>
            <p:cNvPr id="7190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2608" y="1470"/>
              <a:ext cx="317" cy="1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=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2124075" y="3236913"/>
            <a:ext cx="4391025" cy="1114425"/>
            <a:chOff x="1338" y="1979"/>
            <a:chExt cx="2766" cy="702"/>
          </a:xfrm>
        </p:grpSpPr>
        <p:sp>
          <p:nvSpPr>
            <p:cNvPr id="7178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1338" y="2160"/>
              <a:ext cx="1315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2 : 0,5 </a:t>
              </a:r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3061" y="1979"/>
              <a:ext cx="1043" cy="702"/>
              <a:chOff x="1383" y="3204"/>
              <a:chExt cx="1043" cy="702"/>
            </a:xfrm>
          </p:grpSpPr>
          <p:sp>
            <p:nvSpPr>
              <p:cNvPr id="7181" name="WordArt 15"/>
              <p:cNvSpPr>
                <a:spLocks noChangeArrowheads="1" noChangeShapeType="1" noTextEdit="1"/>
              </p:cNvSpPr>
              <p:nvPr/>
            </p:nvSpPr>
            <p:spPr bwMode="auto">
              <a:xfrm>
                <a:off x="1474" y="3204"/>
                <a:ext cx="136" cy="25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2800" b="1" kern="10"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solidFill>
                      <a:srgbClr val="FFCC0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1</a:t>
                </a:r>
              </a:p>
            </p:txBody>
          </p:sp>
          <p:sp>
            <p:nvSpPr>
              <p:cNvPr id="7182" name="WordArt 16"/>
              <p:cNvSpPr>
                <a:spLocks noChangeArrowheads="1" noChangeShapeType="1" noTextEdit="1"/>
              </p:cNvSpPr>
              <p:nvPr/>
            </p:nvSpPr>
            <p:spPr bwMode="auto">
              <a:xfrm>
                <a:off x="1474" y="3612"/>
                <a:ext cx="181" cy="29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200" b="1" kern="10"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solidFill>
                      <a:srgbClr val="FFCC0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8</a:t>
                </a:r>
              </a:p>
            </p:txBody>
          </p:sp>
          <p:sp>
            <p:nvSpPr>
              <p:cNvPr id="7183" name="WordArt 17"/>
              <p:cNvSpPr>
                <a:spLocks noChangeArrowheads="1" noChangeShapeType="1" noTextEdit="1"/>
              </p:cNvSpPr>
              <p:nvPr/>
            </p:nvSpPr>
            <p:spPr bwMode="auto">
              <a:xfrm flipV="1">
                <a:off x="1383" y="3521"/>
                <a:ext cx="317" cy="4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solidFill>
                      <a:srgbClr val="FFCC0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_</a:t>
                </a:r>
              </a:p>
            </p:txBody>
          </p:sp>
          <p:sp>
            <p:nvSpPr>
              <p:cNvPr id="7184" name="WordArt 18"/>
              <p:cNvSpPr>
                <a:spLocks noChangeArrowheads="1" noChangeShapeType="1" noTextEdit="1"/>
              </p:cNvSpPr>
              <p:nvPr/>
            </p:nvSpPr>
            <p:spPr bwMode="auto">
              <a:xfrm>
                <a:off x="2155" y="3204"/>
                <a:ext cx="136" cy="25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2800" b="1" kern="10"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solidFill>
                      <a:srgbClr val="FFCC0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1</a:t>
                </a:r>
              </a:p>
            </p:txBody>
          </p:sp>
          <p:sp>
            <p:nvSpPr>
              <p:cNvPr id="7185" name="WordArt 19"/>
              <p:cNvSpPr>
                <a:spLocks noChangeArrowheads="1" noChangeShapeType="1" noTextEdit="1"/>
              </p:cNvSpPr>
              <p:nvPr/>
            </p:nvSpPr>
            <p:spPr bwMode="auto">
              <a:xfrm>
                <a:off x="2064" y="3612"/>
                <a:ext cx="362" cy="29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200" b="1" kern="10"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solidFill>
                      <a:srgbClr val="FFCC0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32</a:t>
                </a:r>
              </a:p>
            </p:txBody>
          </p:sp>
          <p:sp>
            <p:nvSpPr>
              <p:cNvPr id="7186" name="WordArt 20"/>
              <p:cNvSpPr>
                <a:spLocks noChangeArrowheads="1" noChangeShapeType="1" noTextEdit="1"/>
              </p:cNvSpPr>
              <p:nvPr/>
            </p:nvSpPr>
            <p:spPr bwMode="auto">
              <a:xfrm flipV="1">
                <a:off x="2064" y="3521"/>
                <a:ext cx="317" cy="4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solidFill>
                      <a:srgbClr val="FFCC0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_</a:t>
                </a:r>
              </a:p>
            </p:txBody>
          </p:sp>
          <p:sp>
            <p:nvSpPr>
              <p:cNvPr id="7187" name="WordArt 21"/>
              <p:cNvSpPr>
                <a:spLocks noChangeArrowheads="1" noChangeShapeType="1" noTextEdit="1"/>
              </p:cNvSpPr>
              <p:nvPr/>
            </p:nvSpPr>
            <p:spPr bwMode="auto">
              <a:xfrm>
                <a:off x="1837" y="3475"/>
                <a:ext cx="45" cy="22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2800" b="1" kern="10"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solidFill>
                      <a:srgbClr val="FFCC0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:</a:t>
                </a:r>
              </a:p>
            </p:txBody>
          </p:sp>
        </p:grpSp>
        <p:sp>
          <p:nvSpPr>
            <p:cNvPr id="7180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2608" y="2251"/>
              <a:ext cx="317" cy="16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=</a:t>
              </a:r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2195513" y="4748213"/>
            <a:ext cx="4608512" cy="576262"/>
            <a:chOff x="1383" y="2976"/>
            <a:chExt cx="2903" cy="363"/>
          </a:xfrm>
        </p:grpSpPr>
        <p:sp>
          <p:nvSpPr>
            <p:cNvPr id="7175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383" y="2976"/>
              <a:ext cx="1315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2,4 : 8 </a:t>
              </a:r>
            </a:p>
          </p:txBody>
        </p:sp>
        <p:sp>
          <p:nvSpPr>
            <p:cNvPr id="7176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3152" y="2976"/>
              <a:ext cx="1134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C0C0C0"/>
                    </a:solidFill>
                    <a:round/>
                    <a:headEnd/>
                    <a:tailEnd/>
                  </a:ln>
                  <a:solidFill>
                    <a:srgbClr val="333333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3 : 10</a:t>
              </a:r>
            </a:p>
          </p:txBody>
        </p:sp>
        <p:sp>
          <p:nvSpPr>
            <p:cNvPr id="7177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2608" y="3045"/>
              <a:ext cx="407" cy="1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908175" y="333375"/>
            <a:ext cx="5545138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Пропорция</a:t>
            </a: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.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268538" y="1700213"/>
            <a:ext cx="5472112" cy="1474787"/>
            <a:chOff x="1429" y="1071"/>
            <a:chExt cx="3447" cy="929"/>
          </a:xfrm>
        </p:grpSpPr>
        <p:sp>
          <p:nvSpPr>
            <p:cNvPr id="8210" name="AutoShape 13"/>
            <p:cNvSpPr>
              <a:spLocks noChangeArrowheads="1"/>
            </p:cNvSpPr>
            <p:nvPr/>
          </p:nvSpPr>
          <p:spPr bwMode="auto">
            <a:xfrm>
              <a:off x="1429" y="1071"/>
              <a:ext cx="3447" cy="929"/>
            </a:xfrm>
            <a:prstGeom prst="wedgeRoundRectCallout">
              <a:avLst>
                <a:gd name="adj1" fmla="val -27372"/>
                <a:gd name="adj2" fmla="val 43436"/>
                <a:gd name="adj3" fmla="val 16667"/>
              </a:avLst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655" y="1298"/>
              <a:ext cx="2858" cy="421"/>
              <a:chOff x="1428" y="1752"/>
              <a:chExt cx="2858" cy="421"/>
            </a:xfrm>
          </p:grpSpPr>
          <p:sp>
            <p:nvSpPr>
              <p:cNvPr id="8212" name="WordArt 15"/>
              <p:cNvSpPr>
                <a:spLocks noChangeArrowheads="1" noChangeShapeType="1" noTextEdit="1"/>
              </p:cNvSpPr>
              <p:nvPr/>
            </p:nvSpPr>
            <p:spPr bwMode="auto">
              <a:xfrm>
                <a:off x="1428" y="1752"/>
                <a:ext cx="1089" cy="4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Impact"/>
                  </a:rPr>
                  <a:t>a : b</a:t>
                </a:r>
                <a:endParaRPr lang="ru-RU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endParaRPr>
              </a:p>
            </p:txBody>
          </p:sp>
          <p:sp>
            <p:nvSpPr>
              <p:cNvPr id="8213" name="WordArt 16"/>
              <p:cNvSpPr>
                <a:spLocks noChangeArrowheads="1" noChangeShapeType="1" noTextEdit="1"/>
              </p:cNvSpPr>
              <p:nvPr/>
            </p:nvSpPr>
            <p:spPr bwMode="auto">
              <a:xfrm>
                <a:off x="2607" y="1934"/>
                <a:ext cx="541" cy="23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1690"/>
                  </a:avLst>
                </a:prstTxWarp>
              </a:bodyPr>
              <a:lstStyle/>
              <a:p>
                <a:pPr algn="ctr"/>
                <a:r>
                  <a:rPr lang="ru-RU" sz="2800" b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 =</a:t>
                </a:r>
              </a:p>
            </p:txBody>
          </p:sp>
          <p:sp>
            <p:nvSpPr>
              <p:cNvPr id="8214" name="WordArt 17"/>
              <p:cNvSpPr>
                <a:spLocks noChangeArrowheads="1" noChangeShapeType="1" noTextEdit="1"/>
              </p:cNvSpPr>
              <p:nvPr/>
            </p:nvSpPr>
            <p:spPr bwMode="auto">
              <a:xfrm>
                <a:off x="3197" y="1752"/>
                <a:ext cx="1089" cy="4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Impact"/>
                  </a:rPr>
                  <a:t>c : d</a:t>
                </a:r>
                <a:endParaRPr lang="ru-RU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endParaRPr>
              </a:p>
            </p:txBody>
          </p:sp>
        </p:grp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1857376" y="4286250"/>
            <a:ext cx="3889375" cy="2160588"/>
            <a:chOff x="1170" y="2700"/>
            <a:chExt cx="2450" cy="1361"/>
          </a:xfrm>
        </p:grpSpPr>
        <p:sp>
          <p:nvSpPr>
            <p:cNvPr id="8199" name="AutoShape 19"/>
            <p:cNvSpPr>
              <a:spLocks noChangeArrowheads="1"/>
            </p:cNvSpPr>
            <p:nvPr/>
          </p:nvSpPr>
          <p:spPr bwMode="auto">
            <a:xfrm>
              <a:off x="1170" y="2700"/>
              <a:ext cx="2450" cy="1361"/>
            </a:xfrm>
            <a:prstGeom prst="wedgeRoundRectCallout">
              <a:avLst>
                <a:gd name="adj1" fmla="val 48369"/>
                <a:gd name="adj2" fmla="val 13558"/>
                <a:gd name="adj3" fmla="val 16667"/>
              </a:avLst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701" y="2886"/>
              <a:ext cx="1723" cy="1011"/>
              <a:chOff x="2064" y="2523"/>
              <a:chExt cx="1723" cy="1011"/>
            </a:xfrm>
          </p:grpSpPr>
          <p:grpSp>
            <p:nvGrpSpPr>
              <p:cNvPr id="7" name="Group 21"/>
              <p:cNvGrpSpPr>
                <a:grpSpLocks/>
              </p:cNvGrpSpPr>
              <p:nvPr/>
            </p:nvGrpSpPr>
            <p:grpSpPr bwMode="auto">
              <a:xfrm>
                <a:off x="2064" y="2523"/>
                <a:ext cx="499" cy="1011"/>
                <a:chOff x="1701" y="2704"/>
                <a:chExt cx="499" cy="1011"/>
              </a:xfrm>
            </p:grpSpPr>
            <p:sp>
              <p:nvSpPr>
                <p:cNvPr id="8207" name="WordArt 2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791" y="2704"/>
                  <a:ext cx="408" cy="376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b="1" kern="10">
                      <a:ln w="19050">
                        <a:solidFill>
                          <a:srgbClr val="99CCFF"/>
                        </a:solidFill>
                        <a:round/>
                        <a:headEnd/>
                        <a:tailEnd/>
                      </a:ln>
                      <a:solidFill>
                        <a:srgbClr val="0066CC"/>
                      </a:solidFill>
                      <a:effectLst>
                        <a:outerShdw dist="35921" dir="2700000" algn="ctr" rotWithShape="0">
                          <a:srgbClr val="990000"/>
                        </a:outerShdw>
                      </a:effectLst>
                      <a:latin typeface="Times New Roman"/>
                      <a:cs typeface="Times New Roman"/>
                    </a:rPr>
                    <a:t>a</a:t>
                  </a:r>
                  <a:endParaRPr lang="ru-RU" sz="3600" b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8208" name="WordArt 2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791" y="3294"/>
                  <a:ext cx="409" cy="421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b="1" kern="10">
                      <a:ln w="19050">
                        <a:solidFill>
                          <a:srgbClr val="99CCFF"/>
                        </a:solidFill>
                        <a:round/>
                        <a:headEnd/>
                        <a:tailEnd/>
                      </a:ln>
                      <a:solidFill>
                        <a:srgbClr val="0066CC"/>
                      </a:solidFill>
                      <a:effectLst>
                        <a:outerShdw dist="35921" dir="2700000" algn="ctr" rotWithShape="0">
                          <a:srgbClr val="990000"/>
                        </a:outerShdw>
                      </a:effectLst>
                      <a:latin typeface="Times New Roman"/>
                      <a:cs typeface="Times New Roman"/>
                    </a:rPr>
                    <a:t>b</a:t>
                  </a:r>
                  <a:endParaRPr lang="ru-RU" sz="3600" b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8209" name="WordArt 2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701" y="3158"/>
                  <a:ext cx="499" cy="46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ru-RU" sz="3600" b="1" kern="10">
                      <a:ln w="19050">
                        <a:solidFill>
                          <a:srgbClr val="99CCFF"/>
                        </a:solidFill>
                        <a:round/>
                        <a:headEnd/>
                        <a:tailEnd/>
                      </a:ln>
                      <a:solidFill>
                        <a:srgbClr val="0066CC"/>
                      </a:solidFill>
                      <a:effectLst>
                        <a:outerShdw dist="35921" dir="2700000" algn="ctr" rotWithShape="0">
                          <a:srgbClr val="990000"/>
                        </a:outerShdw>
                      </a:effectLst>
                      <a:latin typeface="Times New Roman"/>
                      <a:cs typeface="Times New Roman"/>
                    </a:rPr>
                    <a:t>_</a:t>
                  </a:r>
                </a:p>
              </p:txBody>
            </p:sp>
          </p:grpSp>
          <p:grpSp>
            <p:nvGrpSpPr>
              <p:cNvPr id="8" name="Group 25"/>
              <p:cNvGrpSpPr>
                <a:grpSpLocks/>
              </p:cNvGrpSpPr>
              <p:nvPr/>
            </p:nvGrpSpPr>
            <p:grpSpPr bwMode="auto">
              <a:xfrm>
                <a:off x="3288" y="2523"/>
                <a:ext cx="499" cy="1011"/>
                <a:chOff x="1701" y="2704"/>
                <a:chExt cx="499" cy="1011"/>
              </a:xfrm>
            </p:grpSpPr>
            <p:sp>
              <p:nvSpPr>
                <p:cNvPr id="8204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791" y="2704"/>
                  <a:ext cx="408" cy="376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ru-RU" sz="3600" b="1" kern="10">
                      <a:ln w="19050">
                        <a:solidFill>
                          <a:srgbClr val="99CCFF"/>
                        </a:solidFill>
                        <a:round/>
                        <a:headEnd/>
                        <a:tailEnd/>
                      </a:ln>
                      <a:solidFill>
                        <a:srgbClr val="0066CC"/>
                      </a:solidFill>
                      <a:effectLst>
                        <a:outerShdw dist="35921" dir="2700000" algn="ctr" rotWithShape="0">
                          <a:srgbClr val="990000"/>
                        </a:outerShdw>
                      </a:effectLst>
                      <a:latin typeface="Times New Roman"/>
                      <a:cs typeface="Times New Roman"/>
                    </a:rPr>
                    <a:t>с</a:t>
                  </a:r>
                </a:p>
              </p:txBody>
            </p:sp>
            <p:sp>
              <p:nvSpPr>
                <p:cNvPr id="8205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791" y="3294"/>
                  <a:ext cx="409" cy="421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b="1" kern="10">
                      <a:ln w="19050">
                        <a:solidFill>
                          <a:srgbClr val="99CCFF"/>
                        </a:solidFill>
                        <a:round/>
                        <a:headEnd/>
                        <a:tailEnd/>
                      </a:ln>
                      <a:solidFill>
                        <a:srgbClr val="0066CC"/>
                      </a:solidFill>
                      <a:effectLst>
                        <a:outerShdw dist="35921" dir="2700000" algn="ctr" rotWithShape="0">
                          <a:srgbClr val="990000"/>
                        </a:outerShdw>
                      </a:effectLst>
                      <a:latin typeface="Times New Roman"/>
                      <a:cs typeface="Times New Roman"/>
                    </a:rPr>
                    <a:t>d</a:t>
                  </a:r>
                  <a:endParaRPr lang="ru-RU" sz="3600" b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8206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701" y="3158"/>
                  <a:ext cx="499" cy="46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ru-RU" sz="3600" b="1" kern="10">
                      <a:ln w="19050">
                        <a:solidFill>
                          <a:srgbClr val="99CCFF"/>
                        </a:solidFill>
                        <a:round/>
                        <a:headEnd/>
                        <a:tailEnd/>
                      </a:ln>
                      <a:solidFill>
                        <a:srgbClr val="0066CC"/>
                      </a:solidFill>
                      <a:effectLst>
                        <a:outerShdw dist="35921" dir="2700000" algn="ctr" rotWithShape="0">
                          <a:srgbClr val="990000"/>
                        </a:outerShdw>
                      </a:effectLst>
                      <a:latin typeface="Times New Roman"/>
                      <a:cs typeface="Times New Roman"/>
                    </a:rPr>
                    <a:t>_</a:t>
                  </a:r>
                </a:p>
              </p:txBody>
            </p:sp>
          </p:grpSp>
          <p:sp>
            <p:nvSpPr>
              <p:cNvPr id="8203" name="WordArt 29"/>
              <p:cNvSpPr>
                <a:spLocks noChangeArrowheads="1" noChangeShapeType="1" noTextEdit="1"/>
              </p:cNvSpPr>
              <p:nvPr/>
            </p:nvSpPr>
            <p:spPr bwMode="auto">
              <a:xfrm>
                <a:off x="2608" y="2886"/>
                <a:ext cx="498" cy="2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2800" b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 =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438400" y="1219200"/>
            <a:ext cx="4495800" cy="914400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CC0000"/>
                </a:solidFill>
                <a:latin typeface="Calibri" pitchFamily="34" charset="0"/>
              </a:rPr>
              <a:t>Пропорция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286125" y="3657600"/>
            <a:ext cx="2857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Calibri" pitchFamily="34" charset="0"/>
              </a:rPr>
              <a:t>a </a:t>
            </a:r>
            <a:r>
              <a:rPr lang="ru-RU" sz="4000" b="1">
                <a:latin typeface="Calibri" pitchFamily="34" charset="0"/>
              </a:rPr>
              <a:t>:</a:t>
            </a:r>
            <a:r>
              <a:rPr lang="en-US" sz="4000" b="1">
                <a:latin typeface="Calibri" pitchFamily="34" charset="0"/>
              </a:rPr>
              <a:t> b = c </a:t>
            </a:r>
            <a:r>
              <a:rPr lang="ru-RU" sz="4000" b="1">
                <a:latin typeface="Calibri" pitchFamily="34" charset="0"/>
              </a:rPr>
              <a:t>: </a:t>
            </a:r>
            <a:r>
              <a:rPr lang="en-US" sz="4000" b="1">
                <a:latin typeface="Calibri" pitchFamily="34" charset="0"/>
              </a:rPr>
              <a:t>d</a:t>
            </a:r>
            <a:endParaRPr lang="ru-RU" sz="4000" b="1">
              <a:latin typeface="Calibri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428875" y="2428875"/>
            <a:ext cx="4648200" cy="5334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990099"/>
                </a:solidFill>
                <a:latin typeface="Calibri" pitchFamily="34" charset="0"/>
              </a:rPr>
              <a:t>Средние  члены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 rot="-6713090">
            <a:off x="3433763" y="3192463"/>
            <a:ext cx="976312" cy="227012"/>
          </a:xfrm>
          <a:prstGeom prst="notchedRightArrow">
            <a:avLst>
              <a:gd name="adj1" fmla="val 50000"/>
              <a:gd name="adj2" fmla="val 107518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 rot="-3802306">
            <a:off x="4690269" y="3302794"/>
            <a:ext cx="976312" cy="228600"/>
          </a:xfrm>
          <a:prstGeom prst="notchedRightArrow">
            <a:avLst>
              <a:gd name="adj1" fmla="val 50000"/>
              <a:gd name="adj2" fmla="val 106771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 rot="3318752">
            <a:off x="3207543" y="4564857"/>
            <a:ext cx="976313" cy="228600"/>
          </a:xfrm>
          <a:prstGeom prst="notchedRightArrow">
            <a:avLst>
              <a:gd name="adj1" fmla="val 50000"/>
              <a:gd name="adj2" fmla="val 106771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7556115">
            <a:off x="4883943" y="4564857"/>
            <a:ext cx="976313" cy="228600"/>
          </a:xfrm>
          <a:prstGeom prst="notchedRightArrow">
            <a:avLst>
              <a:gd name="adj1" fmla="val 50000"/>
              <a:gd name="adj2" fmla="val 106771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362200" y="5105400"/>
            <a:ext cx="4648200" cy="5334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008000"/>
                </a:solidFill>
                <a:latin typeface="Calibri" pitchFamily="34" charset="0"/>
              </a:rPr>
              <a:t>Крайние  члены</a:t>
            </a:r>
          </a:p>
        </p:txBody>
      </p:sp>
      <p:sp>
        <p:nvSpPr>
          <p:cNvPr id="10" name="WordArt 15"/>
          <p:cNvSpPr>
            <a:spLocks noChangeArrowheads="1" noChangeShapeType="1" noTextEdit="1"/>
          </p:cNvSpPr>
          <p:nvPr/>
        </p:nvSpPr>
        <p:spPr bwMode="auto">
          <a:xfrm>
            <a:off x="2071688" y="214313"/>
            <a:ext cx="5545137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Опорная схема</a:t>
            </a: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"/>
                            </p:stCondLst>
                            <p:childTnLst>
                              <p:par>
                                <p:cTn id="2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32138" y="3141663"/>
            <a:ext cx="2735262" cy="1604962"/>
            <a:chOff x="2064" y="2523"/>
            <a:chExt cx="1723" cy="1011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064" y="2523"/>
              <a:ext cx="499" cy="1011"/>
              <a:chOff x="1701" y="2704"/>
              <a:chExt cx="499" cy="1011"/>
            </a:xfrm>
          </p:grpSpPr>
          <p:sp>
            <p:nvSpPr>
              <p:cNvPr id="10259" name="WordArt 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791" y="2704"/>
                <a:ext cx="408" cy="37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a</a:t>
                </a:r>
                <a:endParaRPr lang="ru-RU" sz="36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  <p:sp>
            <p:nvSpPr>
              <p:cNvPr id="10260" name="WordArt 8"/>
              <p:cNvSpPr>
                <a:spLocks noChangeArrowheads="1" noChangeShapeType="1" noTextEdit="1"/>
              </p:cNvSpPr>
              <p:nvPr/>
            </p:nvSpPr>
            <p:spPr bwMode="auto">
              <a:xfrm>
                <a:off x="1791" y="3294"/>
                <a:ext cx="409" cy="4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b</a:t>
                </a:r>
                <a:endParaRPr lang="ru-RU" sz="36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  <p:sp>
            <p:nvSpPr>
              <p:cNvPr id="10261" name="WordArt 9"/>
              <p:cNvSpPr>
                <a:spLocks noChangeArrowheads="1" noChangeShapeType="1" noTextEdit="1"/>
              </p:cNvSpPr>
              <p:nvPr/>
            </p:nvSpPr>
            <p:spPr bwMode="auto">
              <a:xfrm>
                <a:off x="1701" y="3158"/>
                <a:ext cx="499" cy="4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_</a:t>
                </a:r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3288" y="2523"/>
              <a:ext cx="499" cy="1011"/>
              <a:chOff x="1701" y="2704"/>
              <a:chExt cx="499" cy="1011"/>
            </a:xfrm>
          </p:grpSpPr>
          <p:sp>
            <p:nvSpPr>
              <p:cNvPr id="10256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1791" y="2704"/>
                <a:ext cx="408" cy="37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с</a:t>
                </a:r>
              </a:p>
            </p:txBody>
          </p:sp>
          <p:sp>
            <p:nvSpPr>
              <p:cNvPr id="10257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1791" y="3294"/>
                <a:ext cx="409" cy="4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d</a:t>
                </a:r>
                <a:endParaRPr lang="ru-RU" sz="36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  <p:sp>
            <p:nvSpPr>
              <p:cNvPr id="10258" name="WordArt 13"/>
              <p:cNvSpPr>
                <a:spLocks noChangeArrowheads="1" noChangeShapeType="1" noTextEdit="1"/>
              </p:cNvSpPr>
              <p:nvPr/>
            </p:nvSpPr>
            <p:spPr bwMode="auto">
              <a:xfrm>
                <a:off x="1701" y="3158"/>
                <a:ext cx="499" cy="4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_</a:t>
                </a:r>
              </a:p>
            </p:txBody>
          </p:sp>
        </p:grpSp>
        <p:sp>
          <p:nvSpPr>
            <p:cNvPr id="10255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608" y="2886"/>
              <a:ext cx="49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=</a:t>
              </a:r>
            </a:p>
          </p:txBody>
        </p:sp>
      </p:grp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2195513" y="5589588"/>
            <a:ext cx="4648200" cy="5334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008000"/>
                </a:solidFill>
                <a:latin typeface="Calibri" pitchFamily="34" charset="0"/>
              </a:rPr>
              <a:t>Крайние  члены</a:t>
            </a: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2195513" y="2133600"/>
            <a:ext cx="4648200" cy="5334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990099"/>
                </a:solidFill>
                <a:latin typeface="Calibri" pitchFamily="34" charset="0"/>
              </a:rPr>
              <a:t>Средние  члены</a:t>
            </a: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 rot="4184337">
            <a:off x="1746250" y="3460750"/>
            <a:ext cx="2087563" cy="227013"/>
          </a:xfrm>
          <a:prstGeom prst="notchedRightArrow">
            <a:avLst>
              <a:gd name="adj1" fmla="val 50000"/>
              <a:gd name="adj2" fmla="val 229895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" name="AutoShape 18"/>
          <p:cNvSpPr>
            <a:spLocks noChangeArrowheads="1"/>
          </p:cNvSpPr>
          <p:nvPr/>
        </p:nvSpPr>
        <p:spPr bwMode="auto">
          <a:xfrm rot="7335676">
            <a:off x="5639593" y="2869407"/>
            <a:ext cx="976313" cy="222250"/>
          </a:xfrm>
          <a:prstGeom prst="notchedRightArrow">
            <a:avLst>
              <a:gd name="adj1" fmla="val 50000"/>
              <a:gd name="adj2" fmla="val 109821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 rot="-3394338">
            <a:off x="1851025" y="4618038"/>
            <a:ext cx="2127250" cy="228600"/>
          </a:xfrm>
          <a:prstGeom prst="notchedRightArrow">
            <a:avLst>
              <a:gd name="adj1" fmla="val 50000"/>
              <a:gd name="adj2" fmla="val 232639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" name="AutoShape 20"/>
          <p:cNvSpPr>
            <a:spLocks noChangeArrowheads="1"/>
          </p:cNvSpPr>
          <p:nvPr/>
        </p:nvSpPr>
        <p:spPr bwMode="auto">
          <a:xfrm rot="-7199585">
            <a:off x="5471319" y="5137944"/>
            <a:ext cx="903288" cy="215900"/>
          </a:xfrm>
          <a:prstGeom prst="notchedRightArrow">
            <a:avLst>
              <a:gd name="adj1" fmla="val 50000"/>
              <a:gd name="adj2" fmla="val 104596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" name="Freeform 21"/>
          <p:cNvSpPr>
            <a:spLocks/>
          </p:cNvSpPr>
          <p:nvPr/>
        </p:nvSpPr>
        <p:spPr bwMode="auto">
          <a:xfrm>
            <a:off x="3597275" y="3535363"/>
            <a:ext cx="1889125" cy="976312"/>
          </a:xfrm>
          <a:custGeom>
            <a:avLst/>
            <a:gdLst>
              <a:gd name="T0" fmla="*/ 0 w 1190"/>
              <a:gd name="T1" fmla="*/ 0 h 615"/>
              <a:gd name="T2" fmla="*/ 2147483647 w 1190"/>
              <a:gd name="T3" fmla="*/ 2147483647 h 615"/>
              <a:gd name="T4" fmla="*/ 0 60000 65536"/>
              <a:gd name="T5" fmla="*/ 0 60000 65536"/>
              <a:gd name="T6" fmla="*/ 0 w 1190"/>
              <a:gd name="T7" fmla="*/ 0 h 615"/>
              <a:gd name="T8" fmla="*/ 1190 w 1190"/>
              <a:gd name="T9" fmla="*/ 615 h 6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90" h="615">
                <a:moveTo>
                  <a:pt x="0" y="0"/>
                </a:moveTo>
                <a:lnTo>
                  <a:pt x="1190" y="615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9" name="Freeform 22"/>
          <p:cNvSpPr>
            <a:spLocks/>
          </p:cNvSpPr>
          <p:nvPr/>
        </p:nvSpPr>
        <p:spPr bwMode="auto">
          <a:xfrm>
            <a:off x="3597275" y="3535363"/>
            <a:ext cx="1935163" cy="960437"/>
          </a:xfrm>
          <a:custGeom>
            <a:avLst/>
            <a:gdLst>
              <a:gd name="T0" fmla="*/ 0 w 1219"/>
              <a:gd name="T1" fmla="*/ 2147483647 h 605"/>
              <a:gd name="T2" fmla="*/ 2147483647 w 1219"/>
              <a:gd name="T3" fmla="*/ 0 h 605"/>
              <a:gd name="T4" fmla="*/ 0 60000 65536"/>
              <a:gd name="T5" fmla="*/ 0 60000 65536"/>
              <a:gd name="T6" fmla="*/ 0 w 1219"/>
              <a:gd name="T7" fmla="*/ 0 h 605"/>
              <a:gd name="T8" fmla="*/ 1219 w 1219"/>
              <a:gd name="T9" fmla="*/ 605 h 6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19" h="605">
                <a:moveTo>
                  <a:pt x="0" y="605"/>
                </a:moveTo>
                <a:lnTo>
                  <a:pt x="1219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" name="WordArt 23"/>
          <p:cNvSpPr>
            <a:spLocks noChangeArrowheads="1" noChangeShapeType="1" noTextEdit="1"/>
          </p:cNvSpPr>
          <p:nvPr/>
        </p:nvSpPr>
        <p:spPr bwMode="auto">
          <a:xfrm>
            <a:off x="1835150" y="260350"/>
            <a:ext cx="5545138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Опорная схема</a:t>
            </a: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:</a:t>
            </a: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2268538" y="1052513"/>
            <a:ext cx="4495800" cy="914400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CC0000"/>
                </a:solidFill>
                <a:latin typeface="Calibri" pitchFamily="34" charset="0"/>
              </a:rPr>
              <a:t>Пропорция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</TotalTime>
  <Words>533</Words>
  <Application>Microsoft Office PowerPoint</Application>
  <PresentationFormat>Экран (4:3)</PresentationFormat>
  <Paragraphs>232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Бумажная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Свойства пропорции</vt:lpstr>
      <vt:lpstr>Слайд 17</vt:lpstr>
      <vt:lpstr>З а д а ч а </vt:lpstr>
      <vt:lpstr>1. Прочитайте пропорцию:    а) 30 : 5 = 42 : 7;  б) 36 : 9 = 50 : 10.  Назовите крайние и средние члены пропорции. Верно ли составлены пропорции? </vt:lpstr>
      <vt:lpstr>Пусть каждый день и каждый час Вам новое добудет. Пусть добрым будет ум у вас, А сердце умным будет.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Петраковы</dc:creator>
  <cp:lastModifiedBy>Петраковы</cp:lastModifiedBy>
  <cp:revision>5</cp:revision>
  <dcterms:created xsi:type="dcterms:W3CDTF">2012-12-09T13:07:59Z</dcterms:created>
  <dcterms:modified xsi:type="dcterms:W3CDTF">2012-12-10T14:34:34Z</dcterms:modified>
</cp:coreProperties>
</file>