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5" r:id="rId4"/>
    <p:sldId id="257" r:id="rId5"/>
    <p:sldId id="258" r:id="rId6"/>
    <p:sldId id="259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1A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8B75-8325-40D5-9EAC-673EB10A6040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B124C2-F36F-4325-9463-9189C3C9C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8B75-8325-40D5-9EAC-673EB10A6040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24C2-F36F-4325-9463-9189C3C9C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8B75-8325-40D5-9EAC-673EB10A6040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24C2-F36F-4325-9463-9189C3C9C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8B75-8325-40D5-9EAC-673EB10A6040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B124C2-F36F-4325-9463-9189C3C9C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8B75-8325-40D5-9EAC-673EB10A6040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24C2-F36F-4325-9463-9189C3C9CE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8B75-8325-40D5-9EAC-673EB10A6040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24C2-F36F-4325-9463-9189C3C9C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8B75-8325-40D5-9EAC-673EB10A6040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7B124C2-F36F-4325-9463-9189C3C9CE3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8B75-8325-40D5-9EAC-673EB10A6040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24C2-F36F-4325-9463-9189C3C9C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8B75-8325-40D5-9EAC-673EB10A6040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24C2-F36F-4325-9463-9189C3C9C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8B75-8325-40D5-9EAC-673EB10A6040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24C2-F36F-4325-9463-9189C3C9CE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8B75-8325-40D5-9EAC-673EB10A6040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24C2-F36F-4325-9463-9189C3C9CE3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968B75-8325-40D5-9EAC-673EB10A6040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B124C2-F36F-4325-9463-9189C3C9CE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User\Desktop\panda_convert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Буквы  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 и 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 в корнях с чередованием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8458200" cy="914400"/>
          </a:xfrm>
        </p:spPr>
        <p:txBody>
          <a:bodyPr>
            <a:noAutofit/>
          </a:bodyPr>
          <a:lstStyle/>
          <a:p>
            <a:r>
              <a:rPr lang="ru-RU" sz="3600" u="sng" dirty="0" smtClean="0"/>
              <a:t>Цель: </a:t>
            </a:r>
            <a:r>
              <a:rPr lang="ru-RU" sz="3600" u="sng" dirty="0" smtClean="0">
                <a:solidFill>
                  <a:srgbClr val="00B050"/>
                </a:solidFill>
              </a:rPr>
              <a:t>научиться применять правило  правописания  </a:t>
            </a:r>
            <a:r>
              <a:rPr lang="ru-RU" sz="3600" u="sng" dirty="0" err="1" smtClean="0">
                <a:solidFill>
                  <a:srgbClr val="00B050"/>
                </a:solidFill>
              </a:rPr>
              <a:t>е-и</a:t>
            </a:r>
            <a:r>
              <a:rPr lang="ru-RU" sz="3600" u="sng" dirty="0" smtClean="0">
                <a:solidFill>
                  <a:srgbClr val="00B050"/>
                </a:solidFill>
              </a:rPr>
              <a:t> в корнях с чередованием;</a:t>
            </a:r>
            <a:endParaRPr lang="ru-RU" sz="3600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Спишите, </a:t>
            </a:r>
            <a:r>
              <a:rPr lang="ru-RU" dirty="0" err="1" smtClean="0"/>
              <a:t>всавляя</a:t>
            </a:r>
            <a:r>
              <a:rPr lang="ru-RU" dirty="0" smtClean="0"/>
              <a:t> пропущенную букву, обозначьте орфограмму: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err="1" smtClean="0"/>
              <a:t>Разб</a:t>
            </a:r>
            <a:r>
              <a:rPr lang="ru-RU" sz="3600" b="1" dirty="0" smtClean="0"/>
              <a:t>…</a:t>
            </a:r>
            <a:r>
              <a:rPr lang="ru-RU" sz="3600" b="1" dirty="0" err="1" smtClean="0"/>
              <a:t>ру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расст</a:t>
            </a:r>
            <a:r>
              <a:rPr lang="ru-RU" sz="3600" b="1" dirty="0" smtClean="0"/>
              <a:t>…</a:t>
            </a:r>
            <a:r>
              <a:rPr lang="ru-RU" sz="3600" b="1" dirty="0" err="1" smtClean="0"/>
              <a:t>лать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соб</a:t>
            </a:r>
            <a:r>
              <a:rPr lang="ru-RU" sz="3600" b="1" dirty="0" smtClean="0"/>
              <a:t>…</a:t>
            </a:r>
            <a:r>
              <a:rPr lang="ru-RU" sz="3600" b="1" dirty="0" err="1" smtClean="0"/>
              <a:t>раться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выд</a:t>
            </a:r>
            <a:r>
              <a:rPr lang="ru-RU" sz="3600" b="1" dirty="0" smtClean="0"/>
              <a:t>…рать, </a:t>
            </a:r>
            <a:r>
              <a:rPr lang="ru-RU" sz="3600" b="1" dirty="0" err="1" smtClean="0"/>
              <a:t>переб</a:t>
            </a:r>
            <a:r>
              <a:rPr lang="ru-RU" sz="3600" b="1" dirty="0" smtClean="0"/>
              <a:t>…рать, </a:t>
            </a:r>
            <a:r>
              <a:rPr lang="ru-RU" sz="3600" b="1" dirty="0" err="1" smtClean="0"/>
              <a:t>раст</a:t>
            </a:r>
            <a:r>
              <a:rPr lang="ru-RU" sz="3600" b="1" dirty="0" smtClean="0"/>
              <a:t>…рать, </a:t>
            </a:r>
            <a:r>
              <a:rPr lang="ru-RU" sz="3600" b="1" dirty="0" err="1" smtClean="0"/>
              <a:t>забл</a:t>
            </a:r>
            <a:r>
              <a:rPr lang="ru-RU" sz="3600" b="1" dirty="0" smtClean="0"/>
              <a:t>…</a:t>
            </a:r>
            <a:r>
              <a:rPr lang="ru-RU" sz="3600" b="1" dirty="0" err="1" smtClean="0"/>
              <a:t>стеть</a:t>
            </a:r>
            <a:r>
              <a:rPr lang="ru-RU" sz="3600" b="1" dirty="0" smtClean="0"/>
              <a:t>, проб…</a:t>
            </a:r>
            <a:r>
              <a:rPr lang="ru-RU" sz="3600" b="1" dirty="0" err="1" smtClean="0"/>
              <a:t>ираться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бл</a:t>
            </a:r>
            <a:r>
              <a:rPr lang="ru-RU" sz="3600" b="1" dirty="0" smtClean="0"/>
              <a:t>…</a:t>
            </a:r>
            <a:r>
              <a:rPr lang="ru-RU" sz="3600" b="1" dirty="0" err="1" smtClean="0"/>
              <a:t>снуть</a:t>
            </a:r>
            <a:r>
              <a:rPr lang="ru-RU" sz="3600" b="1" dirty="0" smtClean="0"/>
              <a:t>, </a:t>
            </a:r>
          </a:p>
          <a:p>
            <a:r>
              <a:rPr lang="ru-RU" sz="3600" b="1" dirty="0" err="1" smtClean="0"/>
              <a:t>Заб</a:t>
            </a:r>
            <a:r>
              <a:rPr lang="ru-RU" sz="3600" b="1" dirty="0" smtClean="0"/>
              <a:t>..</a:t>
            </a:r>
            <a:r>
              <a:rPr lang="ru-RU" sz="3600" b="1" dirty="0" err="1" smtClean="0"/>
              <a:t>ру</a:t>
            </a:r>
            <a:r>
              <a:rPr lang="ru-RU" sz="3600" b="1" dirty="0" smtClean="0"/>
              <a:t>, зам…</a:t>
            </a:r>
            <a:r>
              <a:rPr lang="ru-RU" sz="3600" b="1" dirty="0" err="1" smtClean="0"/>
              <a:t>реть</a:t>
            </a:r>
            <a:r>
              <a:rPr lang="ru-RU" sz="3600" b="1" dirty="0" smtClean="0"/>
              <a:t>, уд…рать, зам…</a:t>
            </a:r>
            <a:r>
              <a:rPr lang="ru-RU" sz="3600" b="1" dirty="0" err="1" smtClean="0"/>
              <a:t>рло</a:t>
            </a:r>
            <a:r>
              <a:rPr lang="ru-RU" sz="3600" b="1" dirty="0" smtClean="0"/>
              <a:t>,</a:t>
            </a:r>
          </a:p>
          <a:p>
            <a:r>
              <a:rPr lang="ru-RU" sz="3600" b="1" dirty="0" err="1" smtClean="0"/>
              <a:t>Зат</a:t>
            </a:r>
            <a:r>
              <a:rPr lang="ru-RU" sz="3600" b="1" dirty="0" smtClean="0"/>
              <a:t>…</a:t>
            </a:r>
            <a:r>
              <a:rPr lang="ru-RU" sz="3600" b="1" dirty="0" err="1" smtClean="0"/>
              <a:t>реть</a:t>
            </a:r>
            <a:r>
              <a:rPr lang="ru-RU" sz="3600" b="1" dirty="0" smtClean="0"/>
              <a:t>, зам…рать, </a:t>
            </a:r>
            <a:r>
              <a:rPr lang="ru-RU" sz="3600" b="1" dirty="0" err="1" smtClean="0"/>
              <a:t>расст</a:t>
            </a:r>
            <a:r>
              <a:rPr lang="ru-RU" sz="3600" b="1" dirty="0" smtClean="0"/>
              <a:t>..лил, </a:t>
            </a:r>
            <a:r>
              <a:rPr lang="ru-RU" sz="3600" b="1" dirty="0" err="1" smtClean="0"/>
              <a:t>приб</a:t>
            </a:r>
            <a:r>
              <a:rPr lang="ru-RU" sz="3600" b="1" dirty="0" smtClean="0"/>
              <a:t>…рать, </a:t>
            </a:r>
            <a:r>
              <a:rPr lang="ru-RU" sz="3600" b="1" dirty="0" err="1" smtClean="0"/>
              <a:t>отп</a:t>
            </a:r>
            <a:r>
              <a:rPr lang="ru-RU" sz="3600" b="1" dirty="0" smtClean="0"/>
              <a:t>…</a:t>
            </a:r>
            <a:r>
              <a:rPr lang="ru-RU" sz="3600" b="1" dirty="0" err="1" smtClean="0"/>
              <a:t>реть</a:t>
            </a:r>
            <a:r>
              <a:rPr lang="ru-RU" sz="3600" b="1" dirty="0" smtClean="0"/>
              <a:t>, изб…рать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В корнях какой части речи мы наблюдали чередование гласных Е-И? </a:t>
            </a:r>
          </a:p>
          <a:p>
            <a:r>
              <a:rPr lang="ru-RU" dirty="0" smtClean="0"/>
              <a:t>(В глаголах)</a:t>
            </a:r>
          </a:p>
          <a:p>
            <a:r>
              <a:rPr lang="ru-RU" dirty="0" smtClean="0"/>
              <a:t>Подумайте, только ли в глаголах действует изученное правило? </a:t>
            </a:r>
          </a:p>
          <a:p>
            <a:r>
              <a:rPr lang="ru-RU" dirty="0" smtClean="0"/>
              <a:t>(нет! И в сущ. и в </a:t>
            </a:r>
            <a:r>
              <a:rPr lang="ru-RU" dirty="0" err="1" smtClean="0"/>
              <a:t>прилаг</a:t>
            </a:r>
            <a:r>
              <a:rPr lang="ru-RU" dirty="0" smtClean="0"/>
              <a:t>. )</a:t>
            </a:r>
          </a:p>
          <a:p>
            <a:r>
              <a:rPr lang="ru-RU" dirty="0" smtClean="0"/>
              <a:t> </a:t>
            </a:r>
            <a:r>
              <a:rPr lang="ru-RU" u="sng" dirty="0" smtClean="0"/>
              <a:t>зам</a:t>
            </a:r>
            <a:r>
              <a:rPr lang="ru-RU" u="sng" dirty="0" smtClean="0">
                <a:solidFill>
                  <a:srgbClr val="FF0000"/>
                </a:solidFill>
              </a:rPr>
              <a:t>и</a:t>
            </a:r>
            <a:r>
              <a:rPr lang="ru-RU" u="sng" dirty="0" smtClean="0"/>
              <a:t>р</a:t>
            </a:r>
            <a:r>
              <a:rPr lang="ru-RU" u="sng" dirty="0" smtClean="0">
                <a:solidFill>
                  <a:srgbClr val="00B050"/>
                </a:solidFill>
              </a:rPr>
              <a:t>а</a:t>
            </a:r>
            <a:r>
              <a:rPr lang="ru-RU" u="sng" dirty="0" smtClean="0"/>
              <a:t>ние,</a:t>
            </a:r>
            <a:r>
              <a:rPr lang="ru-RU" dirty="0" smtClean="0"/>
              <a:t> </a:t>
            </a:r>
            <a:r>
              <a:rPr lang="ru-RU" u="sng" dirty="0" smtClean="0"/>
              <a:t>изб</a:t>
            </a:r>
            <a:r>
              <a:rPr lang="ru-RU" u="sng" dirty="0" smtClean="0">
                <a:solidFill>
                  <a:srgbClr val="FF0000"/>
                </a:solidFill>
              </a:rPr>
              <a:t>и</a:t>
            </a:r>
            <a:r>
              <a:rPr lang="ru-RU" u="sng" dirty="0" smtClean="0"/>
              <a:t>р</a:t>
            </a:r>
            <a:r>
              <a:rPr lang="ru-RU" u="sng" dirty="0" smtClean="0">
                <a:solidFill>
                  <a:srgbClr val="00B050"/>
                </a:solidFill>
              </a:rPr>
              <a:t>а</a:t>
            </a:r>
            <a:r>
              <a:rPr lang="ru-RU" u="sng" dirty="0" smtClean="0"/>
              <a:t>тель</a:t>
            </a:r>
            <a:r>
              <a:rPr lang="ru-RU" dirty="0" smtClean="0"/>
              <a:t>, </a:t>
            </a:r>
            <a:r>
              <a:rPr lang="ru-RU" u="sng" dirty="0" smtClean="0"/>
              <a:t>заж</a:t>
            </a:r>
            <a:r>
              <a:rPr lang="ru-RU" u="sng" dirty="0" smtClean="0">
                <a:solidFill>
                  <a:srgbClr val="FF0000"/>
                </a:solidFill>
              </a:rPr>
              <a:t>и</a:t>
            </a:r>
            <a:r>
              <a:rPr lang="ru-RU" u="sng" dirty="0" smtClean="0"/>
              <a:t>г</a:t>
            </a:r>
            <a:r>
              <a:rPr lang="ru-RU" u="sng" dirty="0" smtClean="0">
                <a:solidFill>
                  <a:srgbClr val="00B050"/>
                </a:solidFill>
              </a:rPr>
              <a:t>а</a:t>
            </a:r>
            <a:r>
              <a:rPr lang="ru-RU" u="sng" dirty="0" smtClean="0"/>
              <a:t>тельный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492" y="2428868"/>
            <a:ext cx="5905508" cy="44291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Запишите 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Выучить </a:t>
            </a:r>
            <a:r>
              <a:rPr lang="ru-RU" sz="4000" dirty="0" smtClean="0">
                <a:solidFill>
                  <a:srgbClr val="00B050"/>
                </a:solidFill>
              </a:rPr>
              <a:t>орфограмму №24, </a:t>
            </a:r>
            <a:r>
              <a:rPr lang="ru-RU" dirty="0" smtClean="0"/>
              <a:t>стр.112, выполнить </a:t>
            </a:r>
            <a:r>
              <a:rPr lang="ru-RU" sz="4400" u="sng" dirty="0" smtClean="0">
                <a:solidFill>
                  <a:srgbClr val="671A96"/>
                </a:solidFill>
              </a:rPr>
              <a:t>упр.649. </a:t>
            </a:r>
          </a:p>
          <a:p>
            <a:endParaRPr lang="ru-RU" sz="4400" dirty="0">
              <a:solidFill>
                <a:srgbClr val="671A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Вспомните о каких чередованиях букв вы уже знаете?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1. в корнях </a:t>
            </a:r>
            <a:r>
              <a:rPr lang="ru-RU" sz="4000" dirty="0" smtClean="0">
                <a:solidFill>
                  <a:srgbClr val="0070C0"/>
                </a:solidFill>
              </a:rPr>
              <a:t>– лаг- - -лож; </a:t>
            </a:r>
          </a:p>
          <a:p>
            <a:r>
              <a:rPr lang="ru-RU" sz="4000" dirty="0" smtClean="0"/>
              <a:t>2. в корнях </a:t>
            </a:r>
            <a:r>
              <a:rPr lang="ru-RU" sz="4000" dirty="0" smtClean="0">
                <a:solidFill>
                  <a:srgbClr val="7030A0"/>
                </a:solidFill>
              </a:rPr>
              <a:t>– </a:t>
            </a:r>
            <a:r>
              <a:rPr lang="ru-RU" sz="4000" dirty="0" err="1" smtClean="0">
                <a:solidFill>
                  <a:srgbClr val="7030A0"/>
                </a:solidFill>
              </a:rPr>
              <a:t>раст</a:t>
            </a:r>
            <a:r>
              <a:rPr lang="ru-RU" sz="4000" dirty="0" smtClean="0">
                <a:solidFill>
                  <a:srgbClr val="7030A0"/>
                </a:solidFill>
              </a:rPr>
              <a:t>-, -</a:t>
            </a:r>
            <a:r>
              <a:rPr lang="ru-RU" sz="4000" dirty="0" err="1" smtClean="0">
                <a:solidFill>
                  <a:srgbClr val="7030A0"/>
                </a:solidFill>
              </a:rPr>
              <a:t>ращ</a:t>
            </a:r>
            <a:r>
              <a:rPr lang="ru-RU" sz="4000" dirty="0" smtClean="0">
                <a:solidFill>
                  <a:srgbClr val="7030A0"/>
                </a:solidFill>
              </a:rPr>
              <a:t>-  -рос-; </a:t>
            </a:r>
          </a:p>
          <a:p>
            <a:r>
              <a:rPr lang="ru-RU" sz="4000" dirty="0" smtClean="0"/>
              <a:t>Например: про</a:t>
            </a:r>
            <a:r>
              <a:rPr lang="ru-RU" sz="4000" dirty="0" smtClean="0">
                <a:solidFill>
                  <a:srgbClr val="0070C0"/>
                </a:solidFill>
              </a:rPr>
              <a:t>лож</a:t>
            </a:r>
            <a:r>
              <a:rPr lang="ru-RU" sz="4000" dirty="0" smtClean="0"/>
              <a:t>ить, пред</a:t>
            </a:r>
            <a:r>
              <a:rPr lang="ru-RU" sz="4000" dirty="0" smtClean="0">
                <a:solidFill>
                  <a:srgbClr val="0070C0"/>
                </a:solidFill>
              </a:rPr>
              <a:t>лаг</a:t>
            </a:r>
            <a:r>
              <a:rPr lang="ru-RU" sz="4000" dirty="0" smtClean="0"/>
              <a:t>ать;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Раст</a:t>
            </a:r>
            <a:r>
              <a:rPr lang="ru-RU" sz="4000" dirty="0" smtClean="0"/>
              <a:t>ение, за</a:t>
            </a:r>
            <a:r>
              <a:rPr lang="ru-RU" sz="4000" dirty="0" smtClean="0">
                <a:solidFill>
                  <a:srgbClr val="7030A0"/>
                </a:solidFill>
              </a:rPr>
              <a:t>рос</a:t>
            </a:r>
            <a:r>
              <a:rPr lang="ru-RU" sz="4000" dirty="0" smtClean="0"/>
              <a:t>ли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Вспомните</a:t>
            </a:r>
            <a:endParaRPr lang="ru-RU" sz="40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14282" y="2285992"/>
            <a:ext cx="8929718" cy="342902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Изл</a:t>
            </a:r>
            <a: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г</a:t>
            </a:r>
            <a:r>
              <a:rPr kumimoji="0" lang="ru-RU" sz="4400" b="0" i="0" u="sng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ть,</a:t>
            </a:r>
            <a:r>
              <a:rPr kumimoji="0" lang="ru-RU" sz="44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отр</a:t>
            </a:r>
            <a:r>
              <a:rPr kumimoji="0" lang="ru-RU" sz="4400" b="0" i="0" u="none" strike="noStrike" kern="1200" cap="all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4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сль(</a:t>
            </a:r>
            <a:r>
              <a:rPr kumimoji="0" lang="ru-RU" sz="3200" b="0" i="0" u="none" strike="noStrike" kern="1200" cap="all" spc="0" normalizeH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искл</a:t>
            </a:r>
            <a:r>
              <a:rPr kumimoji="0" lang="ru-RU" sz="44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), к</a:t>
            </a:r>
            <a:r>
              <a:rPr kumimoji="0" lang="ru-RU" sz="4400" b="0" i="0" u="none" strike="noStrike" kern="1200" cap="all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4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саться, р</a:t>
            </a:r>
            <a:r>
              <a:rPr kumimoji="0" lang="ru-RU" sz="4400" b="0" i="0" u="none" strike="noStrike" kern="1200" cap="all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kumimoji="0" lang="ru-RU" sz="44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сток, к</a:t>
            </a:r>
            <a:r>
              <a:rPr kumimoji="0" lang="ru-RU" sz="4400" b="0" i="0" u="none" strike="noStrike" kern="1200" cap="all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kumimoji="0" lang="ru-RU" sz="44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снулся, изл</a:t>
            </a:r>
            <a:r>
              <a:rPr kumimoji="0" lang="ru-RU" sz="4400" b="0" i="0" u="none" strike="noStrike" kern="1200" cap="all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kumimoji="0" lang="ru-RU" sz="44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жить,, распол</a:t>
            </a:r>
            <a:r>
              <a:rPr kumimoji="0" lang="ru-RU" sz="4400" b="0" i="0" u="none" strike="noStrike" kern="1200" cap="all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4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гались</a:t>
            </a:r>
            <a:endParaRPr kumimoji="0" lang="ru-RU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Для </a:t>
            </a:r>
            <a:r>
              <a:rPr lang="ru-RU" dirty="0" smtClean="0"/>
              <a:t>начала вспомним</a:t>
            </a:r>
            <a:r>
              <a:rPr lang="ru-RU" dirty="0" smtClean="0"/>
              <a:t>: как говорит ослик? </a:t>
            </a:r>
            <a:r>
              <a:rPr lang="ru-RU" dirty="0" err="1" smtClean="0">
                <a:solidFill>
                  <a:srgbClr val="7030A0"/>
                </a:solidFill>
              </a:rPr>
              <a:t>И-а</a:t>
            </a:r>
            <a:r>
              <a:rPr lang="ru-RU" dirty="0" smtClean="0"/>
              <a:t>. Ослик нам сегодня поможет выучить правило правописания и – е в корнях с чередованием. </a:t>
            </a:r>
            <a:endParaRPr lang="ru-RU" dirty="0" smtClean="0"/>
          </a:p>
          <a:p>
            <a:pPr algn="ctr"/>
            <a:r>
              <a:rPr lang="ru-RU" dirty="0" smtClean="0"/>
              <a:t>Каким </a:t>
            </a:r>
            <a:r>
              <a:rPr lang="ru-RU" dirty="0" smtClean="0"/>
              <a:t>образом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 smtClean="0"/>
              <a:t>А вот смотрите: в слове со</a:t>
            </a:r>
            <a:r>
              <a:rPr lang="ru-RU" dirty="0" smtClean="0">
                <a:solidFill>
                  <a:srgbClr val="7030A0"/>
                </a:solidFill>
              </a:rPr>
              <a:t>бир</a:t>
            </a:r>
            <a:r>
              <a:rPr lang="ru-RU" dirty="0" smtClean="0"/>
              <a:t>ал в корне </a:t>
            </a:r>
            <a:r>
              <a:rPr lang="ru-RU" dirty="0" smtClean="0">
                <a:solidFill>
                  <a:srgbClr val="7030A0"/>
                </a:solidFill>
              </a:rPr>
              <a:t>-</a:t>
            </a:r>
            <a:r>
              <a:rPr lang="ru-RU" dirty="0" err="1" smtClean="0">
                <a:solidFill>
                  <a:srgbClr val="7030A0"/>
                </a:solidFill>
              </a:rPr>
              <a:t>бир</a:t>
            </a:r>
            <a:r>
              <a:rPr lang="ru-RU" dirty="0" smtClean="0">
                <a:solidFill>
                  <a:srgbClr val="7030A0"/>
                </a:solidFill>
              </a:rPr>
              <a:t>- </a:t>
            </a:r>
            <a:r>
              <a:rPr lang="ru-RU" dirty="0" smtClean="0"/>
              <a:t>пишется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потому, что далее идет суффикс </a:t>
            </a:r>
            <a:r>
              <a:rPr lang="ru-RU" dirty="0" smtClean="0">
                <a:solidFill>
                  <a:srgbClr val="FF0000"/>
                </a:solidFill>
              </a:rPr>
              <a:t>-а-</a:t>
            </a:r>
            <a:r>
              <a:rPr lang="ru-RU" dirty="0" smtClean="0"/>
              <a:t>, а в слове соб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решь пишется 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, потому что суффикса </a:t>
            </a:r>
            <a:r>
              <a:rPr lang="ru-RU" dirty="0" smtClean="0">
                <a:solidFill>
                  <a:srgbClr val="FF0000"/>
                </a:solidFill>
              </a:rPr>
              <a:t>-а- </a:t>
            </a:r>
            <a:r>
              <a:rPr lang="ru-RU" dirty="0" smtClean="0"/>
              <a:t>нет. Получается, что если есть и – а, то пишем в корне безударную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, а если ослик молчит (нет и – а) , то пишем 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. То же самое происходит и с другими словами с подобными корнями. Я вам сейчас спою веселую песенку ослика, а вы выпишите в столбик пары слов, подобных нашему примеру. Итак, слушаем: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_1145db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357430"/>
            <a:ext cx="4143372" cy="45005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Запиши и выучи: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285784" y="928670"/>
            <a:ext cx="6786610" cy="535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Ослик говорит: «</a:t>
            </a:r>
            <a:r>
              <a:rPr lang="ru-RU" sz="2800" b="1" dirty="0" err="1">
                <a:solidFill>
                  <a:srgbClr val="002060"/>
                </a:solidFill>
              </a:rPr>
              <a:t>И-а</a:t>
            </a:r>
            <a:r>
              <a:rPr lang="ru-RU" sz="2800" b="1" dirty="0">
                <a:solidFill>
                  <a:srgbClr val="002060"/>
                </a:solidFill>
              </a:rPr>
              <a:t>! »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Так и ты пиши в словах: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Соберу, но собирал,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Замереть, но замирал,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Затереть, но затирал,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Запереть, но запирал,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Расстелить, но расстилал,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Разжечь, но разжигал,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Заблестеть, но заблистал,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Выдеру, но выдирал.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На приставку не гляди,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Крики ослика ищи.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285861"/>
            <a:ext cx="66437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Запомните дети</a:t>
            </a:r>
          </a:p>
          <a:p>
            <a:pPr algn="ctr"/>
            <a:r>
              <a:rPr lang="ru-RU" sz="3600" dirty="0"/>
              <a:t>Вы правила эти,</a:t>
            </a:r>
          </a:p>
          <a:p>
            <a:pPr algn="ctr"/>
            <a:r>
              <a:rPr lang="ru-RU" sz="3600" dirty="0"/>
              <a:t>А можно лишь имя одно:</a:t>
            </a:r>
          </a:p>
          <a:p>
            <a:pPr algn="ctr"/>
            <a:r>
              <a:rPr lang="ru-RU" sz="3600" dirty="0"/>
              <a:t>ИА ведь волшебник,</a:t>
            </a:r>
          </a:p>
          <a:p>
            <a:pPr algn="ctr"/>
            <a:r>
              <a:rPr lang="ru-RU" sz="3600" dirty="0"/>
              <a:t>ИА – не бездельник.</a:t>
            </a:r>
          </a:p>
          <a:p>
            <a:pPr algn="ctr"/>
            <a:r>
              <a:rPr lang="ru-RU" sz="3600" dirty="0"/>
              <a:t>Принёс вам он правило.</a:t>
            </a:r>
          </a:p>
          <a:p>
            <a:pPr algn="ctr"/>
            <a:r>
              <a:rPr lang="ru-RU" sz="3600" dirty="0"/>
              <a:t>Вот же оно!</a:t>
            </a:r>
          </a:p>
          <a:p>
            <a:pPr algn="ctr"/>
            <a:r>
              <a:rPr lang="ru-RU" sz="3600" b="1" dirty="0"/>
              <a:t>Если есть суффикс А,</a:t>
            </a:r>
            <a:endParaRPr lang="ru-RU" sz="3600" dirty="0"/>
          </a:p>
          <a:p>
            <a:pPr algn="ctr"/>
            <a:r>
              <a:rPr lang="ru-RU" sz="3600" b="1" dirty="0"/>
              <a:t>В корне И пиши всегда.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Потренируемся:</a:t>
            </a:r>
            <a:br>
              <a:rPr lang="ru-RU" dirty="0" smtClean="0"/>
            </a:br>
            <a:r>
              <a:rPr lang="ru-RU" dirty="0" smtClean="0"/>
              <a:t>Обозначьте изучаемую орфограмму: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Звезды </a:t>
            </a:r>
            <a:r>
              <a:rPr lang="ru-RU" dirty="0" err="1" smtClean="0"/>
              <a:t>забл</a:t>
            </a:r>
            <a:r>
              <a:rPr lang="ru-RU" u="sng" dirty="0" smtClean="0"/>
              <a:t>…</a:t>
            </a:r>
            <a:r>
              <a:rPr lang="ru-RU" dirty="0" smtClean="0"/>
              <a:t>стели. </a:t>
            </a:r>
          </a:p>
          <a:p>
            <a:r>
              <a:rPr lang="ru-RU" dirty="0" err="1" smtClean="0"/>
              <a:t>Взб</a:t>
            </a:r>
            <a:r>
              <a:rPr lang="ru-RU" u="sng" dirty="0" smtClean="0"/>
              <a:t>…</a:t>
            </a:r>
            <a:r>
              <a:rPr lang="ru-RU" dirty="0" err="1" smtClean="0"/>
              <a:t>раемся</a:t>
            </a:r>
            <a:r>
              <a:rPr lang="ru-RU" dirty="0" smtClean="0"/>
              <a:t> на вершину.</a:t>
            </a:r>
          </a:p>
          <a:p>
            <a:r>
              <a:rPr lang="ru-RU" dirty="0" smtClean="0"/>
              <a:t>Зам</a:t>
            </a:r>
            <a:r>
              <a:rPr lang="ru-RU" u="sng" dirty="0" smtClean="0"/>
              <a:t>…</a:t>
            </a:r>
            <a:r>
              <a:rPr lang="ru-RU" dirty="0" err="1" smtClean="0"/>
              <a:t>реть</a:t>
            </a:r>
            <a:r>
              <a:rPr lang="ru-RU" dirty="0" smtClean="0"/>
              <a:t> от восторга.</a:t>
            </a:r>
          </a:p>
          <a:p>
            <a:r>
              <a:rPr lang="ru-RU" dirty="0" err="1" smtClean="0"/>
              <a:t>Заж</a:t>
            </a:r>
            <a:r>
              <a:rPr lang="ru-RU" u="sng" dirty="0" smtClean="0"/>
              <a:t>…</a:t>
            </a:r>
            <a:r>
              <a:rPr lang="ru-RU" dirty="0" smtClean="0"/>
              <a:t>гать костер.</a:t>
            </a:r>
          </a:p>
          <a:p>
            <a:r>
              <a:rPr lang="ru-RU" dirty="0" smtClean="0"/>
              <a:t>Степ </a:t>
            </a:r>
            <a:r>
              <a:rPr lang="ru-RU" dirty="0" err="1" smtClean="0"/>
              <a:t>расст</a:t>
            </a:r>
            <a:r>
              <a:rPr lang="ru-RU" u="sng" dirty="0" smtClean="0"/>
              <a:t>..</a:t>
            </a:r>
            <a:r>
              <a:rPr lang="ru-RU" dirty="0" smtClean="0"/>
              <a:t>лается. Оп</a:t>
            </a:r>
            <a:r>
              <a:rPr lang="ru-RU" u="sng" dirty="0" smtClean="0"/>
              <a:t>..</a:t>
            </a:r>
            <a:r>
              <a:rPr lang="ru-RU" dirty="0" err="1" smtClean="0"/>
              <a:t>раться</a:t>
            </a:r>
            <a:r>
              <a:rPr lang="ru-RU" dirty="0" smtClean="0"/>
              <a:t> на перила. Зап</a:t>
            </a:r>
            <a:r>
              <a:rPr lang="ru-RU" u="sng" dirty="0" smtClean="0"/>
              <a:t>...</a:t>
            </a:r>
            <a:r>
              <a:rPr lang="ru-RU" dirty="0" err="1" smtClean="0"/>
              <a:t>реть</a:t>
            </a:r>
            <a:r>
              <a:rPr lang="ru-RU" dirty="0" smtClean="0"/>
              <a:t> дверь. </a:t>
            </a:r>
            <a:r>
              <a:rPr lang="ru-RU" dirty="0" err="1" smtClean="0"/>
              <a:t>Нат</a:t>
            </a:r>
            <a:r>
              <a:rPr lang="ru-RU" u="sng" dirty="0" smtClean="0"/>
              <a:t>...</a:t>
            </a:r>
            <a:r>
              <a:rPr lang="ru-RU" dirty="0" smtClean="0"/>
              <a:t>рать пол. Пост</a:t>
            </a:r>
            <a:r>
              <a:rPr lang="ru-RU" u="sng" dirty="0" smtClean="0"/>
              <a:t>…</a:t>
            </a:r>
            <a:r>
              <a:rPr lang="ru-RU" dirty="0" smtClean="0"/>
              <a:t>лить ковер. </a:t>
            </a:r>
            <a:r>
              <a:rPr lang="ru-RU" dirty="0" err="1" smtClean="0"/>
              <a:t>Прот</a:t>
            </a:r>
            <a:r>
              <a:rPr lang="ru-RU" u="sng" dirty="0" smtClean="0"/>
              <a:t>...</a:t>
            </a:r>
            <a:r>
              <a:rPr lang="ru-RU" dirty="0" err="1" smtClean="0"/>
              <a:t>реть</a:t>
            </a:r>
            <a:r>
              <a:rPr lang="ru-RU" dirty="0" smtClean="0"/>
              <a:t> окно.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42852"/>
            <a:ext cx="8050779" cy="258532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Физкультминутка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Отдохнем?</a:t>
            </a:r>
          </a:p>
          <a:p>
            <a:pPr algn="ctr"/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 descr="4072c230ea149c61ec61faf7d2c384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928934"/>
            <a:ext cx="5595950" cy="3679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anda_convert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4572000" y="-1714500"/>
            <a:ext cx="18288000" cy="1028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05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421</Words>
  <Application>Microsoft Office PowerPoint</Application>
  <PresentationFormat>Экран (4:3)</PresentationFormat>
  <Paragraphs>44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Буквы  Е и И в корнях с чередованием</vt:lpstr>
      <vt:lpstr>Вспомните о каких чередованиях букв вы уже знаете?</vt:lpstr>
      <vt:lpstr>Вспомните</vt:lpstr>
      <vt:lpstr>Запомни! </vt:lpstr>
      <vt:lpstr>Запиши и выучи: </vt:lpstr>
      <vt:lpstr>Слайд 6</vt:lpstr>
      <vt:lpstr>Потренируемся: Обозначьте изучаемую орфограмму:</vt:lpstr>
      <vt:lpstr>Слайд 8</vt:lpstr>
      <vt:lpstr>Слайд 9</vt:lpstr>
      <vt:lpstr>Спишите, всавляя пропущенную букву, обозначьте орфограмму:</vt:lpstr>
      <vt:lpstr>Подведем итоги урока:</vt:lpstr>
      <vt:lpstr>Запишите домашнее задание: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Буквы  Е и И в корнях с чередованием</dc:title>
  <dc:creator>Windows User</dc:creator>
  <cp:lastModifiedBy>Windows User</cp:lastModifiedBy>
  <cp:revision>9</cp:revision>
  <dcterms:created xsi:type="dcterms:W3CDTF">2015-04-13T15:13:52Z</dcterms:created>
  <dcterms:modified xsi:type="dcterms:W3CDTF">2015-04-13T16:36:23Z</dcterms:modified>
</cp:coreProperties>
</file>