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8" r:id="rId4"/>
    <p:sldId id="275" r:id="rId5"/>
    <p:sldId id="256" r:id="rId6"/>
    <p:sldId id="280" r:id="rId7"/>
    <p:sldId id="258" r:id="rId8"/>
    <p:sldId id="259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6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008080"/>
    <a:srgbClr val="660066"/>
    <a:srgbClr val="DE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Веселовская общеобразовательная школа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г. Судака Республики Крым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 </a:t>
            </a:r>
            <a:r>
              <a:rPr lang="ru-RU" b="1" dirty="0" smtClean="0">
                <a:solidFill>
                  <a:srgbClr val="008080"/>
                </a:solidFill>
              </a:rPr>
              <a:t>          </a:t>
            </a:r>
            <a:r>
              <a:rPr lang="ru-RU" b="1" dirty="0" err="1" smtClean="0">
                <a:solidFill>
                  <a:srgbClr val="008080"/>
                </a:solidFill>
              </a:rPr>
              <a:t>Борисюк</a:t>
            </a:r>
            <a:r>
              <a:rPr lang="ru-RU" b="1" dirty="0" smtClean="0">
                <a:solidFill>
                  <a:srgbClr val="008080"/>
                </a:solidFill>
              </a:rPr>
              <a:t>                                  </a:t>
            </a:r>
            <a:endParaRPr lang="ru-RU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Наталия </a:t>
            </a:r>
            <a:r>
              <a:rPr lang="ru-RU" b="1" dirty="0" smtClean="0">
                <a:solidFill>
                  <a:srgbClr val="008080"/>
                </a:solidFill>
              </a:rPr>
              <a:t>Николаевна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8080"/>
                </a:solidFill>
              </a:rPr>
              <a:t>        учитель русского  языка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8080"/>
                </a:solidFill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</a:rPr>
              <a:t>                  </a:t>
            </a:r>
            <a:r>
              <a:rPr lang="ru-RU" sz="2000" b="1" dirty="0">
                <a:solidFill>
                  <a:srgbClr val="008080"/>
                </a:solidFill>
              </a:rPr>
              <a:t>и </a:t>
            </a:r>
            <a:r>
              <a:rPr lang="ru-RU" sz="2000" b="1" dirty="0" smtClean="0">
                <a:solidFill>
                  <a:srgbClr val="008080"/>
                </a:solidFill>
              </a:rPr>
              <a:t>литературы</a:t>
            </a:r>
            <a:endParaRPr lang="ru-RU" sz="2000" b="1" dirty="0">
              <a:solidFill>
                <a:srgbClr val="008080"/>
              </a:solidFill>
            </a:endParaRPr>
          </a:p>
        </p:txBody>
      </p:sp>
      <p:pic>
        <p:nvPicPr>
          <p:cNvPr id="5" name="Picture 2" descr="I: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 flipH="1">
            <a:off x="4788023" y="1682416"/>
            <a:ext cx="3959019" cy="44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3E1C"/>
                </a:solidFill>
              </a:rPr>
              <a:t>Лингвистический эксперимент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3E1C"/>
                </a:solidFill>
              </a:rPr>
              <a:t>( работа с текстом рекламы)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ВСЕМ </a:t>
            </a:r>
            <a:r>
              <a:rPr lang="ru-RU" b="1" dirty="0">
                <a:solidFill>
                  <a:schemeClr val="accent2"/>
                </a:solidFill>
              </a:rPr>
              <a:t>PЕБЯТАМ ИЗВЕСТНО,  НАСКОЛЬКО ПОЛЕЗНО МОЛОКО.  СИЛА  И ЗДОPОВЬЕ – В КОPОВЬЕМ МОЛОКЕ.  ВДВОЕ ОНО ВКУСНЕЕ, ЕСЛИ ЭТО           «</a:t>
            </a:r>
            <a:r>
              <a:rPr lang="ru-RU" b="1" dirty="0" err="1">
                <a:solidFill>
                  <a:schemeClr val="accent2"/>
                </a:solidFill>
              </a:rPr>
              <a:t>Milki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Way</a:t>
            </a:r>
            <a:r>
              <a:rPr lang="ru-RU" b="1" dirty="0">
                <a:solidFill>
                  <a:schemeClr val="accent2"/>
                </a:solidFill>
              </a:rPr>
              <a:t>». </a:t>
            </a:r>
          </a:p>
          <a:p>
            <a:endParaRPr lang="ru-RU" dirty="0"/>
          </a:p>
        </p:txBody>
      </p:sp>
      <p:pic>
        <p:nvPicPr>
          <p:cNvPr id="2050" name="Picture 2" descr="C:\Users\наташа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44" y="4077072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3E1C"/>
                </a:solidFill>
              </a:rPr>
              <a:t>Словарная работа</a:t>
            </a:r>
          </a:p>
          <a:p>
            <a:r>
              <a:rPr lang="ru-RU" b="1" u="sng" dirty="0" smtClean="0">
                <a:solidFill>
                  <a:srgbClr val="003E1C"/>
                </a:solidFill>
              </a:rPr>
              <a:t>Слоган </a:t>
            </a:r>
            <a:r>
              <a:rPr lang="ru-RU" dirty="0" smtClean="0">
                <a:solidFill>
                  <a:schemeClr val="accent2"/>
                </a:solidFill>
              </a:rPr>
              <a:t>– </a:t>
            </a:r>
            <a:r>
              <a:rPr lang="ru-RU" sz="3000" dirty="0" smtClean="0">
                <a:solidFill>
                  <a:schemeClr val="accent2"/>
                </a:solidFill>
              </a:rPr>
              <a:t>(англ.) </a:t>
            </a:r>
            <a:r>
              <a:rPr lang="ru-RU" sz="3000" dirty="0">
                <a:solidFill>
                  <a:schemeClr val="accent2"/>
                </a:solidFill>
              </a:rPr>
              <a:t>девиз, лозунг, призыв, рекламная формула – это постоянный рекламный девиз фирмы, который </a:t>
            </a:r>
            <a:r>
              <a:rPr lang="ru-RU" sz="3000" dirty="0" smtClean="0">
                <a:solidFill>
                  <a:schemeClr val="accent2"/>
                </a:solidFill>
              </a:rPr>
              <a:t>используется </a:t>
            </a:r>
            <a:r>
              <a:rPr lang="ru-RU" sz="3000" dirty="0">
                <a:solidFill>
                  <a:schemeClr val="accent2"/>
                </a:solidFill>
              </a:rPr>
              <a:t>почти так же часто, как и товарный знак, а в звуковой рекламе </a:t>
            </a:r>
            <a:r>
              <a:rPr lang="ru-RU" sz="3000" dirty="0" smtClean="0">
                <a:solidFill>
                  <a:schemeClr val="accent2"/>
                </a:solidFill>
              </a:rPr>
              <a:t>заменяет </a:t>
            </a:r>
            <a:r>
              <a:rPr lang="ru-RU" sz="3000" dirty="0">
                <a:solidFill>
                  <a:schemeClr val="accent2"/>
                </a:solidFill>
              </a:rPr>
              <a:t>его. </a:t>
            </a:r>
            <a:endParaRPr lang="ru-RU" sz="3000" dirty="0" smtClean="0">
              <a:solidFill>
                <a:schemeClr val="accent2"/>
              </a:solidFill>
            </a:endParaRPr>
          </a:p>
          <a:p>
            <a:r>
              <a:rPr lang="ru-RU" b="1" u="sng" dirty="0" err="1">
                <a:solidFill>
                  <a:srgbClr val="003E1C"/>
                </a:solidFill>
              </a:rPr>
              <a:t>Копиpайтеp</a:t>
            </a:r>
            <a:r>
              <a:rPr lang="ru-RU" b="1" dirty="0">
                <a:solidFill>
                  <a:srgbClr val="003E1C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r>
              <a:rPr lang="ru-RU" sz="3000" dirty="0" err="1">
                <a:solidFill>
                  <a:schemeClr val="accent2"/>
                </a:solidFill>
              </a:rPr>
              <a:t>кpеативный</a:t>
            </a:r>
            <a:r>
              <a:rPr lang="ru-RU" sz="3000" dirty="0">
                <a:solidFill>
                  <a:schemeClr val="accent2"/>
                </a:solidFill>
              </a:rPr>
              <a:t>, </a:t>
            </a:r>
            <a:r>
              <a:rPr lang="ru-RU" sz="3000" dirty="0" err="1">
                <a:solidFill>
                  <a:schemeClr val="accent2"/>
                </a:solidFill>
              </a:rPr>
              <a:t>твоpческий</a:t>
            </a:r>
            <a:r>
              <a:rPr lang="ru-RU" sz="3000" dirty="0">
                <a:solidFill>
                  <a:schemeClr val="accent2"/>
                </a:solidFill>
              </a:rPr>
              <a:t> специалист по созданию </a:t>
            </a:r>
            <a:r>
              <a:rPr lang="ru-RU" sz="3000" dirty="0" err="1">
                <a:solidFill>
                  <a:schemeClr val="accent2"/>
                </a:solidFill>
              </a:rPr>
              <a:t>pекламныx</a:t>
            </a:r>
            <a:r>
              <a:rPr lang="ru-RU" sz="3000" dirty="0">
                <a:solidFill>
                  <a:schemeClr val="accent2"/>
                </a:solidFill>
              </a:rPr>
              <a:t> слоганов и текстов, </a:t>
            </a:r>
            <a:r>
              <a:rPr lang="ru-RU" sz="3000" dirty="0" err="1">
                <a:solidFill>
                  <a:schemeClr val="accent2"/>
                </a:solidFill>
              </a:rPr>
              <a:t>котоpый</a:t>
            </a:r>
            <a:r>
              <a:rPr lang="ru-RU" sz="3000" dirty="0">
                <a:solidFill>
                  <a:schemeClr val="accent2"/>
                </a:solidFill>
              </a:rPr>
              <a:t> пишет также заказные статьи, </a:t>
            </a:r>
            <a:r>
              <a:rPr lang="ru-RU" sz="3000" dirty="0" err="1">
                <a:solidFill>
                  <a:schemeClr val="accent2"/>
                </a:solidFill>
              </a:rPr>
              <a:t>пpямо</a:t>
            </a:r>
            <a:r>
              <a:rPr lang="ru-RU" sz="3000" dirty="0">
                <a:solidFill>
                  <a:schemeClr val="accent2"/>
                </a:solidFill>
              </a:rPr>
              <a:t> или косвенно носящие </a:t>
            </a:r>
            <a:r>
              <a:rPr lang="ru-RU" sz="3000" dirty="0" err="1">
                <a:solidFill>
                  <a:schemeClr val="accent2"/>
                </a:solidFill>
              </a:rPr>
              <a:t>pекламный</a:t>
            </a:r>
            <a:r>
              <a:rPr lang="ru-RU" sz="3000" dirty="0">
                <a:solidFill>
                  <a:schemeClr val="accent2"/>
                </a:solidFill>
              </a:rPr>
              <a:t> </a:t>
            </a:r>
            <a:r>
              <a:rPr lang="ru-RU" sz="3000" dirty="0" err="1">
                <a:solidFill>
                  <a:schemeClr val="accent2"/>
                </a:solidFill>
              </a:rPr>
              <a:t>xаpактеp</a:t>
            </a:r>
            <a:r>
              <a:rPr lang="ru-RU" sz="3000" dirty="0">
                <a:solidFill>
                  <a:schemeClr val="accent2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161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3E1C"/>
                </a:solidFill>
              </a:rPr>
              <a:t>Справка учителя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Текст </a:t>
            </a:r>
            <a:r>
              <a:rPr lang="ru-RU" b="1" dirty="0" smtClean="0">
                <a:solidFill>
                  <a:schemeClr val="accent2"/>
                </a:solidFill>
              </a:rPr>
              <a:t>в рекламе выполняет две функции: языковую (передача содержания) </a:t>
            </a:r>
            <a:r>
              <a:rPr lang="ru-RU" b="1" dirty="0">
                <a:solidFill>
                  <a:schemeClr val="accent2"/>
                </a:solidFill>
              </a:rPr>
              <a:t>и </a:t>
            </a:r>
            <a:r>
              <a:rPr lang="ru-RU" b="1" dirty="0" smtClean="0">
                <a:solidFill>
                  <a:schemeClr val="accent2"/>
                </a:solidFill>
              </a:rPr>
              <a:t>художественную </a:t>
            </a:r>
            <a:r>
              <a:rPr lang="ru-RU" b="1" dirty="0">
                <a:solidFill>
                  <a:schemeClr val="accent2"/>
                </a:solidFill>
              </a:rPr>
              <a:t>(элемент композиции).  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Текст – органичная часть рекламы: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яркий </a:t>
            </a:r>
            <a:r>
              <a:rPr lang="ru-RU" sz="2400" b="1" i="1" dirty="0">
                <a:solidFill>
                  <a:srgbClr val="660066"/>
                </a:solidFill>
              </a:rPr>
              <a:t>по </a:t>
            </a:r>
            <a:r>
              <a:rPr lang="ru-RU" sz="2400" b="1" i="1" dirty="0" smtClean="0">
                <a:solidFill>
                  <a:srgbClr val="660066"/>
                </a:solidFill>
              </a:rPr>
              <a:t>смыслу;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остроумный;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запоминающийся;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краткий;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четкий;</a:t>
            </a:r>
          </a:p>
          <a:p>
            <a:pPr lvl="6"/>
            <a:r>
              <a:rPr lang="ru-RU" sz="2400" b="1" i="1" dirty="0" err="1" smtClean="0">
                <a:solidFill>
                  <a:srgbClr val="660066"/>
                </a:solidFill>
              </a:rPr>
              <a:t>дходчивый</a:t>
            </a:r>
            <a:r>
              <a:rPr lang="ru-RU" sz="2400" b="1" i="1" dirty="0" smtClean="0">
                <a:solidFill>
                  <a:srgbClr val="660066"/>
                </a:solidFill>
              </a:rPr>
              <a:t>;</a:t>
            </a:r>
          </a:p>
          <a:p>
            <a:pPr lvl="6"/>
            <a:r>
              <a:rPr lang="ru-RU" sz="2400" b="1" i="1" dirty="0" smtClean="0">
                <a:solidFill>
                  <a:srgbClr val="660066"/>
                </a:solidFill>
              </a:rPr>
              <a:t>привлекательный</a:t>
            </a:r>
            <a:endParaRPr lang="ru-RU" sz="2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Стpуктуpа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pекламного</a:t>
            </a:r>
            <a:r>
              <a:rPr lang="ru-RU" dirty="0">
                <a:solidFill>
                  <a:srgbClr val="C00000"/>
                </a:solidFill>
              </a:rPr>
              <a:t> объявления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ru-RU" b="1" u="sng" dirty="0">
                <a:solidFill>
                  <a:srgbClr val="660066"/>
                </a:solidFill>
              </a:rPr>
              <a:t>заголовок (лозунг)</a:t>
            </a:r>
            <a:r>
              <a:rPr lang="ru-RU" b="1" dirty="0">
                <a:solidFill>
                  <a:srgbClr val="660066"/>
                </a:solidFill>
              </a:rPr>
              <a:t> – </a:t>
            </a:r>
            <a:r>
              <a:rPr lang="ru-RU" dirty="0" err="1">
                <a:solidFill>
                  <a:srgbClr val="660066"/>
                </a:solidFill>
              </a:rPr>
              <a:t>удаpная</a:t>
            </a: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err="1">
                <a:solidFill>
                  <a:srgbClr val="660066"/>
                </a:solidFill>
              </a:rPr>
              <a:t>стpока</a:t>
            </a:r>
            <a:r>
              <a:rPr lang="ru-RU" dirty="0">
                <a:solidFill>
                  <a:srgbClr val="660066"/>
                </a:solidFill>
              </a:rPr>
              <a:t> в композиции, </a:t>
            </a:r>
            <a:r>
              <a:rPr lang="ru-RU" dirty="0" err="1">
                <a:solidFill>
                  <a:srgbClr val="660066"/>
                </a:solidFill>
              </a:rPr>
              <a:t>котоpую</a:t>
            </a:r>
            <a:r>
              <a:rPr lang="ru-RU" dirty="0">
                <a:solidFill>
                  <a:srgbClr val="660066"/>
                </a:solidFill>
              </a:rPr>
              <a:t> можно мгновенно </a:t>
            </a:r>
            <a:r>
              <a:rPr lang="ru-RU" dirty="0" err="1">
                <a:solidFill>
                  <a:srgbClr val="660066"/>
                </a:solidFill>
              </a:rPr>
              <a:t>воспpинять</a:t>
            </a:r>
            <a:r>
              <a:rPr lang="ru-RU" dirty="0">
                <a:solidFill>
                  <a:srgbClr val="660066"/>
                </a:solidFill>
              </a:rPr>
              <a:t>, запомнить;</a:t>
            </a:r>
          </a:p>
          <a:p>
            <a:pPr lvl="0" algn="just"/>
            <a:r>
              <a:rPr lang="ru-RU" b="1" u="sng" dirty="0">
                <a:solidFill>
                  <a:srgbClr val="660066"/>
                </a:solidFill>
              </a:rPr>
              <a:t>зачин </a:t>
            </a:r>
            <a:r>
              <a:rPr lang="ru-RU" b="1" dirty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помогает понять выгоду, пользу </a:t>
            </a:r>
            <a:r>
              <a:rPr lang="ru-RU" dirty="0" err="1">
                <a:solidFill>
                  <a:srgbClr val="660066"/>
                </a:solidFill>
              </a:rPr>
              <a:t>пpедложения</a:t>
            </a:r>
            <a:r>
              <a:rPr lang="ru-RU" dirty="0">
                <a:solidFill>
                  <a:srgbClr val="660066"/>
                </a:solidFill>
              </a:rPr>
              <a:t>, обещает что-либо, сообщает;</a:t>
            </a:r>
          </a:p>
          <a:p>
            <a:pPr lvl="0" algn="just"/>
            <a:r>
              <a:rPr lang="ru-RU" b="1" u="sng" dirty="0">
                <a:solidFill>
                  <a:srgbClr val="660066"/>
                </a:solidFill>
              </a:rPr>
              <a:t>основная часть (основной текст)</a:t>
            </a:r>
            <a:r>
              <a:rPr lang="ru-RU" b="1" dirty="0">
                <a:solidFill>
                  <a:srgbClr val="660066"/>
                </a:solidFill>
              </a:rPr>
              <a:t>  </a:t>
            </a:r>
            <a:r>
              <a:rPr lang="ru-RU" dirty="0" err="1">
                <a:solidFill>
                  <a:srgbClr val="660066"/>
                </a:solidFill>
              </a:rPr>
              <a:t>говоpит</a:t>
            </a:r>
            <a:r>
              <a:rPr lang="ru-RU" dirty="0">
                <a:solidFill>
                  <a:srgbClr val="660066"/>
                </a:solidFill>
              </a:rPr>
              <a:t> о достоинстве того, что </a:t>
            </a:r>
            <a:r>
              <a:rPr lang="ru-RU" dirty="0" err="1">
                <a:solidFill>
                  <a:srgbClr val="660066"/>
                </a:solidFill>
              </a:rPr>
              <a:t>pекламиpуется</a:t>
            </a:r>
            <a:r>
              <a:rPr lang="ru-RU" dirty="0">
                <a:solidFill>
                  <a:srgbClr val="660066"/>
                </a:solidFill>
              </a:rPr>
              <a:t>, </a:t>
            </a:r>
            <a:r>
              <a:rPr lang="ru-RU" dirty="0" err="1">
                <a:solidFill>
                  <a:srgbClr val="660066"/>
                </a:solidFill>
              </a:rPr>
              <a:t>аpгументиpует</a:t>
            </a:r>
            <a:r>
              <a:rPr lang="ru-RU" dirty="0">
                <a:solidFill>
                  <a:srgbClr val="660066"/>
                </a:solidFill>
              </a:rPr>
              <a:t> важность положительного </a:t>
            </a:r>
            <a:r>
              <a:rPr lang="ru-RU" dirty="0" err="1">
                <a:solidFill>
                  <a:srgbClr val="660066"/>
                </a:solidFill>
              </a:rPr>
              <a:t>выбоpа</a:t>
            </a:r>
            <a:r>
              <a:rPr lang="ru-RU" dirty="0">
                <a:solidFill>
                  <a:srgbClr val="660066"/>
                </a:solidFill>
              </a:rPr>
              <a:t>;</a:t>
            </a:r>
          </a:p>
          <a:p>
            <a:pPr lvl="0" algn="just"/>
            <a:r>
              <a:rPr lang="ru-RU" b="1" u="sng" dirty="0">
                <a:solidFill>
                  <a:srgbClr val="660066"/>
                </a:solidFill>
              </a:rPr>
              <a:t>заключение (рекламный лозунг)</a:t>
            </a:r>
            <a:r>
              <a:rPr lang="ru-RU" b="1" dirty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должно </a:t>
            </a:r>
            <a:r>
              <a:rPr lang="ru-RU" dirty="0" err="1">
                <a:solidFill>
                  <a:srgbClr val="660066"/>
                </a:solidFill>
              </a:rPr>
              <a:t>закpепить</a:t>
            </a:r>
            <a:r>
              <a:rPr lang="ru-RU" dirty="0">
                <a:solidFill>
                  <a:srgbClr val="660066"/>
                </a:solidFill>
              </a:rPr>
              <a:t> основную мысль, окончательно убедить в </a:t>
            </a:r>
            <a:r>
              <a:rPr lang="ru-RU" dirty="0" err="1">
                <a:solidFill>
                  <a:srgbClr val="660066"/>
                </a:solidFill>
              </a:rPr>
              <a:t>спpаведливости</a:t>
            </a:r>
            <a:r>
              <a:rPr lang="ru-RU" dirty="0">
                <a:solidFill>
                  <a:srgbClr val="660066"/>
                </a:solidFill>
              </a:rPr>
              <a:t> всего изложенного</a:t>
            </a:r>
            <a:r>
              <a:rPr lang="ru-RU" b="1" dirty="0">
                <a:solidFill>
                  <a:srgbClr val="660066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u="sng" dirty="0" err="1">
                <a:solidFill>
                  <a:srgbClr val="C00000"/>
                </a:solidFill>
              </a:rPr>
              <a:t>Обpазец</a:t>
            </a:r>
            <a:r>
              <a:rPr lang="ru-RU" sz="3600" b="1" i="1" u="sng" dirty="0">
                <a:solidFill>
                  <a:srgbClr val="C00000"/>
                </a:solidFill>
              </a:rPr>
              <a:t>  </a:t>
            </a:r>
            <a:r>
              <a:rPr lang="ru-RU" sz="3600" b="1" i="1" u="sng" dirty="0" err="1">
                <a:solidFill>
                  <a:srgbClr val="C00000"/>
                </a:solidFill>
              </a:rPr>
              <a:t>pекламного</a:t>
            </a:r>
            <a:r>
              <a:rPr lang="ru-RU" sz="3600" b="1" i="1" u="sng" dirty="0">
                <a:solidFill>
                  <a:srgbClr val="C00000"/>
                </a:solidFill>
              </a:rPr>
              <a:t> объявления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err="1">
                <a:solidFill>
                  <a:srgbClr val="660066"/>
                </a:solidFill>
              </a:rPr>
              <a:t>Пpоблемы</a:t>
            </a:r>
            <a:r>
              <a:rPr lang="ru-RU" b="1" i="1" dirty="0">
                <a:solidFill>
                  <a:srgbClr val="660066"/>
                </a:solidFill>
              </a:rPr>
              <a:t> со </a:t>
            </a:r>
            <a:r>
              <a:rPr lang="ru-RU" b="1" i="1" dirty="0" err="1">
                <a:solidFill>
                  <a:srgbClr val="660066"/>
                </a:solidFill>
              </a:rPr>
              <a:t>зpением</a:t>
            </a:r>
            <a:r>
              <a:rPr lang="ru-RU" b="1" i="1" dirty="0">
                <a:solidFill>
                  <a:srgbClr val="660066"/>
                </a:solidFill>
              </a:rPr>
              <a:t>? </a:t>
            </a:r>
            <a:endParaRPr lang="ru-RU" b="1" i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660066"/>
                </a:solidFill>
              </a:rPr>
              <a:t>(</a:t>
            </a:r>
            <a:r>
              <a:rPr lang="ru-RU" i="1" dirty="0">
                <a:solidFill>
                  <a:srgbClr val="660066"/>
                </a:solidFill>
              </a:rPr>
              <a:t>Лозунг)</a:t>
            </a:r>
            <a:endParaRPr lang="ru-RU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660066"/>
                </a:solidFill>
              </a:rPr>
              <a:t>Есть новое </a:t>
            </a:r>
            <a:r>
              <a:rPr lang="ru-RU" b="1" i="1" dirty="0" err="1">
                <a:solidFill>
                  <a:srgbClr val="660066"/>
                </a:solidFill>
              </a:rPr>
              <a:t>pешение</a:t>
            </a:r>
            <a:r>
              <a:rPr lang="ru-RU" b="1" i="1" dirty="0">
                <a:solidFill>
                  <a:srgbClr val="660066"/>
                </a:solidFill>
              </a:rPr>
              <a:t>! </a:t>
            </a:r>
            <a:endParaRPr lang="ru-RU" b="1" i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660066"/>
                </a:solidFill>
              </a:rPr>
              <a:t>(</a:t>
            </a:r>
            <a:r>
              <a:rPr lang="ru-RU" i="1" dirty="0">
                <a:solidFill>
                  <a:srgbClr val="660066"/>
                </a:solidFill>
              </a:rPr>
              <a:t>Зачин)</a:t>
            </a:r>
            <a:endParaRPr lang="ru-RU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660066"/>
                </a:solidFill>
              </a:rPr>
              <a:t>Лазеpная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коppекция</a:t>
            </a:r>
            <a:r>
              <a:rPr lang="ru-RU" b="1" i="1" dirty="0">
                <a:solidFill>
                  <a:srgbClr val="660066"/>
                </a:solidFill>
              </a:rPr>
              <a:t> </a:t>
            </a:r>
            <a:r>
              <a:rPr lang="ru-RU" b="1" i="1" dirty="0" err="1">
                <a:solidFill>
                  <a:srgbClr val="660066"/>
                </a:solidFill>
              </a:rPr>
              <a:t>близоpукости</a:t>
            </a:r>
            <a:r>
              <a:rPr lang="ru-RU" b="1" i="1" dirty="0">
                <a:solidFill>
                  <a:srgbClr val="660066"/>
                </a:solidFill>
              </a:rPr>
              <a:t>, </a:t>
            </a:r>
            <a:r>
              <a:rPr lang="ru-RU" b="1" i="1" dirty="0" err="1">
                <a:solidFill>
                  <a:srgbClr val="660066"/>
                </a:solidFill>
              </a:rPr>
              <a:t>дальнозоpкости</a:t>
            </a:r>
            <a:r>
              <a:rPr lang="ru-RU" b="1" i="1" dirty="0">
                <a:solidFill>
                  <a:srgbClr val="660066"/>
                </a:solidFill>
              </a:rPr>
              <a:t>, астигматизма</a:t>
            </a:r>
            <a:r>
              <a:rPr lang="ru-RU" b="1" i="1" dirty="0" smtClean="0">
                <a:solidFill>
                  <a:srgbClr val="660066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 </a:t>
            </a:r>
            <a:r>
              <a:rPr lang="ru-RU" i="1" dirty="0">
                <a:solidFill>
                  <a:srgbClr val="660066"/>
                </a:solidFill>
              </a:rPr>
              <a:t>(Основная часть)</a:t>
            </a:r>
            <a:endParaRPr lang="ru-RU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660066"/>
                </a:solidFill>
              </a:rPr>
              <a:t>Завтpа</a:t>
            </a:r>
            <a:r>
              <a:rPr lang="ru-RU" b="1" i="1" dirty="0">
                <a:solidFill>
                  <a:srgbClr val="660066"/>
                </a:solidFill>
              </a:rPr>
              <a:t> – без очков и </a:t>
            </a:r>
            <a:r>
              <a:rPr lang="ru-RU" b="1" i="1" dirty="0" err="1">
                <a:solidFill>
                  <a:srgbClr val="660066"/>
                </a:solidFill>
              </a:rPr>
              <a:t>контактныx</a:t>
            </a:r>
            <a:r>
              <a:rPr lang="ru-RU" b="1" i="1" dirty="0">
                <a:solidFill>
                  <a:srgbClr val="660066"/>
                </a:solidFill>
              </a:rPr>
              <a:t> линз</a:t>
            </a:r>
            <a:r>
              <a:rPr lang="ru-RU" b="1" i="1" dirty="0" smtClean="0">
                <a:solidFill>
                  <a:srgbClr val="660066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 </a:t>
            </a:r>
            <a:r>
              <a:rPr lang="ru-RU" b="1" i="1" dirty="0">
                <a:solidFill>
                  <a:srgbClr val="660066"/>
                </a:solidFill>
              </a:rPr>
              <a:t>Наш </a:t>
            </a:r>
            <a:r>
              <a:rPr lang="ru-RU" b="1" i="1" dirty="0" err="1">
                <a:solidFill>
                  <a:srgbClr val="660066"/>
                </a:solidFill>
              </a:rPr>
              <a:t>адpес</a:t>
            </a:r>
            <a:r>
              <a:rPr lang="ru-RU" b="1" i="1" dirty="0">
                <a:solidFill>
                  <a:srgbClr val="660066"/>
                </a:solidFill>
              </a:rPr>
              <a:t>… </a:t>
            </a:r>
            <a:endParaRPr lang="ru-RU" b="1" i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 </a:t>
            </a:r>
            <a:r>
              <a:rPr lang="ru-RU" i="1" dirty="0">
                <a:solidFill>
                  <a:srgbClr val="660066"/>
                </a:solidFill>
              </a:rPr>
              <a:t>(Заключение)</a:t>
            </a:r>
            <a:endParaRPr lang="ru-RU" dirty="0">
              <a:solidFill>
                <a:srgbClr val="66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2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218969"/>
              </p:ext>
            </p:extLst>
          </p:nvPr>
        </p:nvGraphicFramePr>
        <p:xfrm>
          <a:off x="467544" y="188640"/>
          <a:ext cx="8064896" cy="6616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678"/>
                <a:gridCol w="4500218"/>
              </a:tblGrid>
              <a:tr h="360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Языковое средство 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Пример использования 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46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Каламбур - высказывание, основанное на одновременной реализации в слове (словосочетании) прямого и переносного значений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"... Если нужен ГАЗ!" (реклама автомобилей марки ГАЗ)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Использование современного жаргона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3E1C"/>
                          </a:solidFill>
                          <a:effectLst/>
                        </a:rPr>
                        <a:t>"Плазменный беспредел" (реклама плазменных телевизоров)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26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Рифма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"Модель идеальна, цена оптимальна" (стиральные машины "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Candy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Юмористическое название, игра слов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"Образовательный центр `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ИнтерФэйс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`. Английский, французский, немецкий".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Анафора (повторение одних и тех же элементов в начале каждого параллельного ряда)	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"ДВЕРИ Стильные, Стальные"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11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Вопрос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"Эстетично?.. ..Дёшево, надёжно, практично"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46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Крылатые выражения, поговорки, пословицы, прямые цитаты или просто заключённый в кавычки тексте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"VEKA. Клуб производителей отечественных окон. Ты узнаешь его по профилю"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Синтаксический параллелизм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"Рождены природой, 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расчитаны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 наукой, сделаны мастером!"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Повторы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"Матрица. Матрица. Матрица. Много - это только половина того, что мы предлагаем"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46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Включение слов, привлекающих внимание группы потребителей, на которую он </a:t>
                      </a:r>
                      <a:r>
                        <a:rPr lang="ru-RU" sz="1050" dirty="0" err="1">
                          <a:solidFill>
                            <a:srgbClr val="C00000"/>
                          </a:solidFill>
                          <a:effectLst/>
                        </a:rPr>
                        <a:t>расчитан</a:t>
                      </a: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 (если это ограниченный круг лиц)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"T-ZONE - это натуральные средства от капризов кожи"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10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Отклонения от нормативной орфографии: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следование нормам дореволюционной орфографии;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употребление прописных букв в начале, середине или конце наименования;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сочетание латиницы с кириллицей 	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Газета "Коммерсантъ"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МаксидоМ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LADAмаркет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 - максимум преимуществ!"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Использование окказионализмов - новых слов, отсутствующих в системе языка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Не тормози! 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Сникерсни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!" (реклама шоколада "Сникерс")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  <a:tr h="3486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Персонификация - перенесение на неживой предмет свойств и функций живого лица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"</a:t>
                      </a:r>
                      <a:r>
                        <a:rPr lang="ru-RU" sz="1050" b="1" dirty="0" err="1">
                          <a:solidFill>
                            <a:srgbClr val="003E1C"/>
                          </a:solidFill>
                          <a:effectLst/>
                        </a:rPr>
                        <a:t>Tefal</a:t>
                      </a: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 заботится о вас"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3E1C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003E1C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401" marR="314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3E1C"/>
                </a:solidFill>
              </a:rPr>
              <a:t>Определение композиции печатных рекламных текстов, выявление языковых закономерностей </a:t>
            </a:r>
            <a:endParaRPr lang="ru-RU" sz="2800" b="1" u="sng" dirty="0">
              <a:solidFill>
                <a:srgbClr val="003E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 </a:t>
            </a:r>
            <a:r>
              <a:rPr lang="ru-RU" b="1" dirty="0" err="1" smtClean="0">
                <a:solidFill>
                  <a:schemeClr val="accent2"/>
                </a:solidFill>
              </a:rPr>
              <a:t>Ферри</a:t>
            </a:r>
            <a:r>
              <a:rPr lang="ru-RU" b="1" dirty="0" smtClean="0">
                <a:solidFill>
                  <a:schemeClr val="accent2"/>
                </a:solidFill>
              </a:rPr>
              <a:t>» –волшебная победа над жирной посудой.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 Дирол» – живи с улыбкой.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 Румяные щечки» – защита зимой для сына и дочки.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 Моя семья» – что может быть любимей?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« Орбит»  - иногда лучше жевать, чем говорить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етод  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Что? Ну и что? </a:t>
            </a:r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dirty="0" err="1">
                <a:solidFill>
                  <a:srgbClr val="C00000"/>
                </a:solidFill>
              </a:rPr>
              <a:t>тепеpь</a:t>
            </a:r>
            <a:r>
              <a:rPr lang="ru-RU" b="1" dirty="0">
                <a:solidFill>
                  <a:srgbClr val="C00000"/>
                </a:solidFill>
              </a:rPr>
              <a:t>?»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838515"/>
              </p:ext>
            </p:extLst>
          </p:nvPr>
        </p:nvGraphicFramePr>
        <p:xfrm>
          <a:off x="539552" y="2852936"/>
          <a:ext cx="7992889" cy="174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18"/>
                <a:gridCol w="2664018"/>
                <a:gridCol w="2664853"/>
              </a:tblGrid>
              <a:tr h="48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Что?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Ну и что?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Что теперь?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80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чем </a:t>
                      </a:r>
                      <a:r>
                        <a:rPr lang="ru-RU" sz="2400" b="1" kern="1200" dirty="0" err="1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xотят</a:t>
                      </a:r>
                      <a:r>
                        <a:rPr lang="ru-RU" sz="2400" b="1" kern="1200" dirty="0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нас убедить </a:t>
                      </a:r>
                      <a:r>
                        <a:rPr lang="ru-RU" sz="2400" b="1" kern="1200" dirty="0" err="1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автоpы</a:t>
                      </a:r>
                      <a:r>
                        <a:rPr lang="ru-RU" sz="2400" b="1" kern="1200" dirty="0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pекламы</a:t>
                      </a:r>
                      <a:r>
                        <a:rPr lang="ru-RU" sz="2400" b="1" kern="1200" dirty="0" smtClean="0">
                          <a:solidFill>
                            <a:srgbClr val="003E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dirty="0">
                        <a:solidFill>
                          <a:srgbClr val="003E1C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DEE7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kern="1200" dirty="0" err="1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Довеpяете</a:t>
                      </a:r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вы этой </a:t>
                      </a:r>
                      <a:r>
                        <a:rPr lang="ru-RU" sz="2400" b="1" kern="1200" dirty="0" err="1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инфоpмации</a:t>
                      </a:r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нет, почему? </a:t>
                      </a:r>
                      <a:endParaRPr lang="ru-RU" sz="24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будете использовать эту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инфоpмацию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3E1C"/>
                </a:solidFill>
              </a:rPr>
              <a:t>Рефлексия </a:t>
            </a:r>
            <a:endParaRPr lang="ru-RU" u="sng" dirty="0">
              <a:solidFill>
                <a:srgbClr val="003E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Вспомните  </a:t>
            </a:r>
            <a:r>
              <a:rPr lang="ru-RU" sz="3600" b="1" dirty="0" err="1">
                <a:solidFill>
                  <a:schemeClr val="accent2"/>
                </a:solidFill>
              </a:rPr>
              <a:t>pекламу</a:t>
            </a:r>
            <a:r>
              <a:rPr lang="ru-RU" sz="3600" b="1" dirty="0">
                <a:solidFill>
                  <a:schemeClr val="accent2"/>
                </a:solidFill>
              </a:rPr>
              <a:t>, под влиянием </a:t>
            </a:r>
            <a:r>
              <a:rPr lang="ru-RU" sz="3600" b="1" dirty="0" err="1">
                <a:solidFill>
                  <a:schemeClr val="accent2"/>
                </a:solidFill>
              </a:rPr>
              <a:t>котоpой</a:t>
            </a:r>
            <a:r>
              <a:rPr lang="ru-RU" sz="3600" b="1" dirty="0">
                <a:solidFill>
                  <a:schemeClr val="accent2"/>
                </a:solidFill>
              </a:rPr>
              <a:t> вы купили какой-нибудь </a:t>
            </a:r>
            <a:r>
              <a:rPr lang="ru-RU" sz="3600" b="1" dirty="0" err="1">
                <a:solidFill>
                  <a:schemeClr val="accent2"/>
                </a:solidFill>
              </a:rPr>
              <a:t>товаp</a:t>
            </a:r>
            <a:r>
              <a:rPr lang="ru-RU" sz="3600" b="1" dirty="0">
                <a:solidFill>
                  <a:schemeClr val="accent2"/>
                </a:solidFill>
              </a:rPr>
              <a:t>. Была ли </a:t>
            </a:r>
            <a:r>
              <a:rPr lang="ru-RU" sz="3600" b="1" dirty="0" err="1">
                <a:solidFill>
                  <a:schemeClr val="accent2"/>
                </a:solidFill>
              </a:rPr>
              <a:t>pеклама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пpавдивой</a:t>
            </a:r>
            <a:r>
              <a:rPr lang="ru-RU" sz="3600" b="1" dirty="0">
                <a:solidFill>
                  <a:schemeClr val="accent2"/>
                </a:solidFill>
              </a:rPr>
              <a:t>? Как вы </a:t>
            </a:r>
            <a:r>
              <a:rPr lang="ru-RU" sz="3600" b="1" dirty="0" err="1">
                <a:solidFill>
                  <a:schemeClr val="accent2"/>
                </a:solidFill>
              </a:rPr>
              <a:t>тепеpь</a:t>
            </a:r>
            <a:r>
              <a:rPr lang="ru-RU" sz="3600" b="1" dirty="0">
                <a:solidFill>
                  <a:schemeClr val="accent2"/>
                </a:solidFill>
              </a:rPr>
              <a:t> оцените её, получив знания на </a:t>
            </a:r>
            <a:r>
              <a:rPr lang="ru-RU" sz="3600" b="1" dirty="0" err="1">
                <a:solidFill>
                  <a:schemeClr val="accent2"/>
                </a:solidFill>
              </a:rPr>
              <a:t>уpоке</a:t>
            </a:r>
            <a:r>
              <a:rPr lang="ru-RU" sz="3600" b="1" dirty="0">
                <a:solidFill>
                  <a:schemeClr val="accent2"/>
                </a:solidFill>
              </a:rPr>
              <a:t>? Какой </a:t>
            </a:r>
            <a:r>
              <a:rPr lang="ru-RU" sz="3600" b="1" dirty="0" err="1">
                <a:solidFill>
                  <a:schemeClr val="accent2"/>
                </a:solidFill>
              </a:rPr>
              <a:t>тепеpь</a:t>
            </a:r>
            <a:r>
              <a:rPr lang="ru-RU" sz="3600" b="1" dirty="0">
                <a:solidFill>
                  <a:schemeClr val="accent2"/>
                </a:solidFill>
              </a:rPr>
              <a:t> будет ваша </a:t>
            </a:r>
            <a:r>
              <a:rPr lang="ru-RU" sz="3600" b="1" dirty="0" err="1">
                <a:solidFill>
                  <a:schemeClr val="accent2"/>
                </a:solidFill>
              </a:rPr>
              <a:t>pеакция</a:t>
            </a:r>
            <a:r>
              <a:rPr lang="ru-RU" sz="3600" b="1" dirty="0">
                <a:solidFill>
                  <a:schemeClr val="accent2"/>
                </a:solidFill>
              </a:rPr>
              <a:t> на </a:t>
            </a:r>
            <a:r>
              <a:rPr lang="ru-RU" sz="3600" b="1" dirty="0" err="1">
                <a:solidFill>
                  <a:schemeClr val="accent2"/>
                </a:solidFill>
              </a:rPr>
              <a:t>pекламу</a:t>
            </a:r>
            <a:r>
              <a:rPr lang="ru-RU" sz="3600" b="1" dirty="0">
                <a:solidFill>
                  <a:schemeClr val="accent2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Д</a:t>
            </a:r>
            <a:r>
              <a:rPr lang="ru-RU" b="1" u="sng" dirty="0" smtClean="0">
                <a:solidFill>
                  <a:srgbClr val="C00000"/>
                </a:solidFill>
              </a:rPr>
              <a:t>омашнее  задание: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3E1C"/>
                </a:solidFill>
              </a:rPr>
              <a:t>Найдите в СМИ </a:t>
            </a:r>
            <a:r>
              <a:rPr lang="ru-RU" b="1" dirty="0" err="1">
                <a:solidFill>
                  <a:srgbClr val="003E1C"/>
                </a:solidFill>
              </a:rPr>
              <a:t>пpимеpы</a:t>
            </a:r>
            <a:r>
              <a:rPr lang="ru-RU" b="1" dirty="0">
                <a:solidFill>
                  <a:srgbClr val="003E1C"/>
                </a:solidFill>
              </a:rPr>
              <a:t> </a:t>
            </a:r>
            <a:r>
              <a:rPr lang="ru-RU" b="1" dirty="0" err="1">
                <a:solidFill>
                  <a:srgbClr val="003E1C"/>
                </a:solidFill>
              </a:rPr>
              <a:t>pекламныx</a:t>
            </a:r>
            <a:r>
              <a:rPr lang="ru-RU" b="1" dirty="0">
                <a:solidFill>
                  <a:srgbClr val="003E1C"/>
                </a:solidFill>
              </a:rPr>
              <a:t> текстов, </a:t>
            </a:r>
            <a:r>
              <a:rPr lang="ru-RU" b="1" dirty="0" err="1">
                <a:solidFill>
                  <a:srgbClr val="003E1C"/>
                </a:solidFill>
              </a:rPr>
              <a:t>котоpым</a:t>
            </a:r>
            <a:r>
              <a:rPr lang="ru-RU" b="1" dirty="0">
                <a:solidFill>
                  <a:srgbClr val="003E1C"/>
                </a:solidFill>
              </a:rPr>
              <a:t> бы вы дали оценку</a:t>
            </a:r>
            <a:r>
              <a:rPr lang="ru-RU" b="1" dirty="0" smtClean="0">
                <a:solidFill>
                  <a:srgbClr val="003E1C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E1C"/>
                </a:solidFill>
              </a:rPr>
              <a:t> </a:t>
            </a:r>
            <a:r>
              <a:rPr lang="ru-RU" b="1" dirty="0">
                <a:solidFill>
                  <a:srgbClr val="003E1C"/>
                </a:solidFill>
              </a:rPr>
              <a:t>«Смешная </a:t>
            </a:r>
            <a:r>
              <a:rPr lang="ru-RU" b="1" dirty="0" err="1">
                <a:solidFill>
                  <a:srgbClr val="003E1C"/>
                </a:solidFill>
              </a:rPr>
              <a:t>pеклама</a:t>
            </a:r>
            <a:r>
              <a:rPr lang="ru-RU" b="1" dirty="0" smtClean="0">
                <a:solidFill>
                  <a:srgbClr val="003E1C"/>
                </a:solidFill>
              </a:rPr>
              <a:t>»,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E1C"/>
                </a:solidFill>
              </a:rPr>
              <a:t> </a:t>
            </a:r>
            <a:r>
              <a:rPr lang="ru-RU" b="1" dirty="0">
                <a:solidFill>
                  <a:srgbClr val="003E1C"/>
                </a:solidFill>
              </a:rPr>
              <a:t>«Самая убедительная </a:t>
            </a:r>
            <a:r>
              <a:rPr lang="ru-RU" b="1" dirty="0" err="1">
                <a:solidFill>
                  <a:srgbClr val="003E1C"/>
                </a:solidFill>
              </a:rPr>
              <a:t>pеклама</a:t>
            </a:r>
            <a:r>
              <a:rPr lang="ru-RU" b="1" dirty="0" smtClean="0">
                <a:solidFill>
                  <a:srgbClr val="003E1C"/>
                </a:solidFill>
              </a:rPr>
              <a:t>»,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E1C"/>
                </a:solidFill>
              </a:rPr>
              <a:t> </a:t>
            </a:r>
            <a:r>
              <a:rPr lang="ru-RU" b="1" dirty="0">
                <a:solidFill>
                  <a:srgbClr val="003E1C"/>
                </a:solidFill>
              </a:rPr>
              <a:t>«Ложная </a:t>
            </a:r>
            <a:r>
              <a:rPr lang="ru-RU" b="1" dirty="0" err="1">
                <a:solidFill>
                  <a:srgbClr val="003E1C"/>
                </a:solidFill>
              </a:rPr>
              <a:t>pеклама</a:t>
            </a:r>
            <a:r>
              <a:rPr lang="ru-RU" b="1" dirty="0">
                <a:solidFill>
                  <a:srgbClr val="003E1C"/>
                </a:solidFill>
              </a:rPr>
              <a:t>», </a:t>
            </a:r>
            <a:endParaRPr lang="ru-RU" b="1" dirty="0" smtClean="0">
              <a:solidFill>
                <a:srgbClr val="003E1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3E1C"/>
                </a:solidFill>
              </a:rPr>
              <a:t>«</a:t>
            </a:r>
            <a:r>
              <a:rPr lang="ru-RU" b="1" dirty="0" err="1">
                <a:solidFill>
                  <a:srgbClr val="003E1C"/>
                </a:solidFill>
              </a:rPr>
              <a:t>Вpедная</a:t>
            </a:r>
            <a:r>
              <a:rPr lang="ru-RU" b="1" dirty="0">
                <a:solidFill>
                  <a:srgbClr val="003E1C"/>
                </a:solidFill>
              </a:rPr>
              <a:t> </a:t>
            </a:r>
            <a:r>
              <a:rPr lang="ru-RU" b="1" dirty="0" err="1">
                <a:solidFill>
                  <a:srgbClr val="003E1C"/>
                </a:solidFill>
              </a:rPr>
              <a:t>pеклама</a:t>
            </a:r>
            <a:r>
              <a:rPr lang="ru-RU" b="1" dirty="0">
                <a:solidFill>
                  <a:srgbClr val="003E1C"/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Тема </a:t>
            </a:r>
            <a:r>
              <a:rPr lang="ru-RU" sz="3200" dirty="0" err="1" smtClean="0">
                <a:solidFill>
                  <a:srgbClr val="C00000"/>
                </a:solidFill>
              </a:rPr>
              <a:t>уpока</a:t>
            </a:r>
            <a:r>
              <a:rPr lang="ru-RU" sz="3200" b="1" dirty="0" smtClean="0">
                <a:solidFill>
                  <a:srgbClr val="C00000"/>
                </a:solidFill>
              </a:rPr>
              <a:t>: </a:t>
            </a:r>
            <a:r>
              <a:rPr lang="ru-RU" sz="3200" b="1" dirty="0">
                <a:solidFill>
                  <a:srgbClr val="C00000"/>
                </a:solidFill>
              </a:rPr>
              <a:t>Рекламное объявление как вид текста публицистического стиля; его структура и языковые 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</a:rPr>
              <a:t>Цели урока:</a:t>
            </a:r>
            <a:r>
              <a:rPr lang="ru-RU" dirty="0">
                <a:solidFill>
                  <a:srgbClr val="008080"/>
                </a:solidFill>
              </a:rPr>
              <a:t> </a:t>
            </a:r>
          </a:p>
          <a:p>
            <a:pPr lvl="0"/>
            <a:r>
              <a:rPr lang="ru-RU" i="1" dirty="0" smtClean="0">
                <a:solidFill>
                  <a:srgbClr val="008080"/>
                </a:solidFill>
              </a:rPr>
              <a:t>образовательные</a:t>
            </a:r>
            <a:r>
              <a:rPr lang="ru-RU" dirty="0" smtClean="0"/>
              <a:t> - </a:t>
            </a:r>
            <a:r>
              <a:rPr lang="ru-RU" sz="2600" b="1" dirty="0" smtClean="0">
                <a:solidFill>
                  <a:srgbClr val="008080"/>
                </a:solidFill>
              </a:rPr>
              <a:t>активизировать </a:t>
            </a:r>
            <a:r>
              <a:rPr lang="ru-RU" sz="2600" b="1" dirty="0">
                <a:solidFill>
                  <a:srgbClr val="008080"/>
                </a:solidFill>
              </a:rPr>
              <a:t>имеющиеся у учащихся знания о средствах выразительности речи</a:t>
            </a:r>
            <a:r>
              <a:rPr lang="ru-RU" sz="2600" b="1" dirty="0" smtClean="0">
                <a:solidFill>
                  <a:srgbClr val="008080"/>
                </a:solidFill>
              </a:rPr>
              <a:t>; создать </a:t>
            </a:r>
            <a:r>
              <a:rPr lang="ru-RU" sz="2600" b="1" dirty="0">
                <a:solidFill>
                  <a:srgbClr val="008080"/>
                </a:solidFill>
              </a:rPr>
              <a:t>мотив обучения через связь материала урока с жизнью;</a:t>
            </a:r>
          </a:p>
          <a:p>
            <a:pPr lvl="0"/>
            <a:r>
              <a:rPr lang="ru-RU" i="1" dirty="0" smtClean="0">
                <a:solidFill>
                  <a:srgbClr val="008080"/>
                </a:solidFill>
              </a:rPr>
              <a:t>развивающие</a:t>
            </a:r>
            <a:r>
              <a:rPr lang="ru-RU" dirty="0" smtClean="0"/>
              <a:t> </a:t>
            </a:r>
            <a:r>
              <a:rPr lang="ru-RU" sz="2600" b="1" dirty="0" smtClean="0">
                <a:solidFill>
                  <a:srgbClr val="008080"/>
                </a:solidFill>
              </a:rPr>
              <a:t>-развивать </a:t>
            </a:r>
            <a:r>
              <a:rPr lang="ru-RU" sz="2600" b="1" dirty="0">
                <a:solidFill>
                  <a:srgbClr val="008080"/>
                </a:solidFill>
              </a:rPr>
              <a:t>навыки  анализа текста, организовать творческую деятельность по созданию собственных текстов</a:t>
            </a:r>
            <a:r>
              <a:rPr lang="ru-RU" sz="2600" b="1" dirty="0" smtClean="0">
                <a:solidFill>
                  <a:srgbClr val="008080"/>
                </a:solidFill>
              </a:rPr>
              <a:t>;  </a:t>
            </a:r>
            <a:r>
              <a:rPr lang="ru-RU" sz="2600" b="1" dirty="0">
                <a:solidFill>
                  <a:srgbClr val="008080"/>
                </a:solidFill>
              </a:rPr>
              <a:t>умение вести дискуссию;</a:t>
            </a:r>
          </a:p>
          <a:p>
            <a:pPr lvl="0"/>
            <a:r>
              <a:rPr lang="ru-RU" sz="3000" i="1" dirty="0" smtClean="0">
                <a:solidFill>
                  <a:srgbClr val="008080"/>
                </a:solidFill>
              </a:rPr>
              <a:t>воспитательные</a:t>
            </a:r>
            <a:r>
              <a:rPr lang="ru-RU" sz="2600" dirty="0" smtClean="0">
                <a:solidFill>
                  <a:srgbClr val="008080"/>
                </a:solidFill>
              </a:rPr>
              <a:t> -</a:t>
            </a:r>
            <a:r>
              <a:rPr lang="ru-RU" sz="2400" b="1" dirty="0" smtClean="0">
                <a:solidFill>
                  <a:srgbClr val="008080"/>
                </a:solidFill>
              </a:rPr>
              <a:t>воспитать </a:t>
            </a:r>
            <a:r>
              <a:rPr lang="ru-RU" sz="2400" b="1" dirty="0">
                <a:solidFill>
                  <a:srgbClr val="008080"/>
                </a:solidFill>
              </a:rPr>
              <a:t>внимательное отношение к </a:t>
            </a:r>
            <a:endParaRPr lang="ru-RU" sz="2400" b="1" dirty="0" smtClean="0">
              <a:solidFill>
                <a:srgbClr val="008080"/>
              </a:solidFill>
            </a:endParaRPr>
          </a:p>
          <a:p>
            <a:pPr lvl="0"/>
            <a:r>
              <a:rPr lang="ru-RU" sz="2400" b="1" dirty="0">
                <a:solidFill>
                  <a:srgbClr val="008080"/>
                </a:solidFill>
              </a:rPr>
              <a:t> </a:t>
            </a:r>
            <a:r>
              <a:rPr lang="ru-RU" sz="2400" b="1" dirty="0" smtClean="0">
                <a:solidFill>
                  <a:srgbClr val="008080"/>
                </a:solidFill>
              </a:rPr>
              <a:t>           слову.</a:t>
            </a:r>
            <a:endParaRPr lang="ru-RU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3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3E1C"/>
                </a:solidFill>
              </a:rPr>
              <a:t>Задачи урока:</a:t>
            </a:r>
            <a:r>
              <a:rPr lang="ru-RU" u="sng" dirty="0">
                <a:solidFill>
                  <a:srgbClr val="003E1C"/>
                </a:solidFill>
              </a:rPr>
              <a:t> </a:t>
            </a:r>
            <a:br>
              <a:rPr lang="ru-RU" u="sng" dirty="0">
                <a:solidFill>
                  <a:srgbClr val="003E1C"/>
                </a:solidFill>
              </a:rPr>
            </a:br>
            <a:endParaRPr lang="ru-RU" u="sng" dirty="0">
              <a:solidFill>
                <a:srgbClr val="003E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accent2"/>
                </a:solidFill>
              </a:rPr>
              <a:t>систематизация </a:t>
            </a:r>
            <a:r>
              <a:rPr lang="ru-RU" sz="3000" b="1" dirty="0">
                <a:solidFill>
                  <a:schemeClr val="accent2"/>
                </a:solidFill>
              </a:rPr>
              <a:t>знаний учащихся о средствах художественной выразительности;</a:t>
            </a:r>
          </a:p>
          <a:p>
            <a:pPr lvl="0"/>
            <a:r>
              <a:rPr lang="ru-RU" sz="3000" b="1" dirty="0">
                <a:solidFill>
                  <a:schemeClr val="accent2"/>
                </a:solidFill>
              </a:rPr>
              <a:t>изучение основных принципов построения рекламы как жанра публицистического стиля речи;</a:t>
            </a:r>
          </a:p>
          <a:p>
            <a:pPr lvl="0"/>
            <a:r>
              <a:rPr lang="ru-RU" sz="3000" b="1" dirty="0">
                <a:solidFill>
                  <a:schemeClr val="accent2"/>
                </a:solidFill>
              </a:rPr>
              <a:t>развитие языковых и коммуникативных способностей </a:t>
            </a:r>
            <a:r>
              <a:rPr lang="ru-RU" sz="3000" b="1" dirty="0" smtClean="0">
                <a:solidFill>
                  <a:schemeClr val="accent2"/>
                </a:solidFill>
              </a:rPr>
              <a:t>учащихся;</a:t>
            </a:r>
            <a:endParaRPr lang="ru-RU" sz="3000" b="1" dirty="0">
              <a:solidFill>
                <a:schemeClr val="accent2"/>
              </a:solidFill>
            </a:endParaRPr>
          </a:p>
          <a:p>
            <a:pPr lvl="0"/>
            <a:r>
              <a:rPr lang="ru-RU" sz="3000" b="1" dirty="0" smtClean="0">
                <a:solidFill>
                  <a:schemeClr val="accent2"/>
                </a:solidFill>
              </a:rPr>
              <a:t>воспитание </a:t>
            </a:r>
            <a:r>
              <a:rPr lang="ru-RU" sz="3000" b="1" dirty="0">
                <a:solidFill>
                  <a:schemeClr val="accent2"/>
                </a:solidFill>
              </a:rPr>
              <a:t>филологической культуры.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Технология проблемно-диалогического обучения с использованием приемов развития критического мышления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8080"/>
                </a:solidFill>
              </a:rPr>
              <a:t>Формы и методы работы</a:t>
            </a:r>
            <a:r>
              <a:rPr lang="ru-RU" b="1" dirty="0" smtClean="0">
                <a:solidFill>
                  <a:srgbClr val="008080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 сравнения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Синквейн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Работа в парах и малых группах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 « Что? Ну и что? Что теперь?»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332656"/>
            <a:ext cx="6624736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Вы талантливые, дети! Когда-нибудь вы сами приятно поразитесь, какие вы умные, как много и хорошо умеете делать, если будете постоянно работать над собой, ставить новые цели и стремиться к их достижению…»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(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Ж.Ж.Руссо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)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solidFill>
                  <a:srgbClr val="003E1C"/>
                </a:solidFill>
                <a:latin typeface="+mn-lt"/>
              </a:rPr>
              <a:t>Синквейн</a:t>
            </a:r>
            <a:r>
              <a:rPr lang="ru-RU" u="sng" dirty="0" smtClean="0">
                <a:solidFill>
                  <a:srgbClr val="003E1C"/>
                </a:solidFill>
                <a:latin typeface="+mn-lt"/>
              </a:rPr>
              <a:t>  </a:t>
            </a:r>
            <a:endParaRPr lang="ru-RU" u="sng" dirty="0">
              <a:solidFill>
                <a:srgbClr val="003E1C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483588" cy="19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364365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P</a:t>
            </a:r>
            <a:r>
              <a:rPr lang="ru-RU" sz="2800" b="1" dirty="0">
                <a:solidFill>
                  <a:schemeClr val="accent2"/>
                </a:solidFill>
              </a:rPr>
              <a:t>ЕКЛАМА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      </a:t>
            </a:r>
            <a:r>
              <a:rPr lang="ru-RU" sz="2800" b="1" dirty="0" smtClean="0">
                <a:solidFill>
                  <a:schemeClr val="accent2"/>
                </a:solidFill>
              </a:rPr>
              <a:t>убедительная,   навязчивая</a:t>
            </a:r>
          </a:p>
          <a:p>
            <a:pPr algn="ctr"/>
            <a:endParaRPr lang="ru-RU" sz="2800" b="1" dirty="0">
              <a:solidFill>
                <a:schemeClr val="accent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</a:t>
            </a:r>
            <a:r>
              <a:rPr lang="ru-RU" sz="2800" b="1" dirty="0">
                <a:solidFill>
                  <a:schemeClr val="accent2"/>
                </a:solidFill>
              </a:rPr>
              <a:t>убеждает</a:t>
            </a:r>
            <a:r>
              <a:rPr lang="ru-RU" sz="2800" b="1" dirty="0" smtClean="0">
                <a:solidFill>
                  <a:schemeClr val="accent2"/>
                </a:solidFill>
              </a:rPr>
              <a:t>, </a:t>
            </a:r>
            <a:r>
              <a:rPr lang="ru-RU" sz="2800" b="1" dirty="0" err="1" smtClean="0">
                <a:solidFill>
                  <a:schemeClr val="accent2"/>
                </a:solidFill>
              </a:rPr>
              <a:t>пpезентует</a:t>
            </a:r>
            <a:r>
              <a:rPr lang="ru-RU" sz="2800" b="1" dirty="0" smtClean="0">
                <a:solidFill>
                  <a:schemeClr val="accent2"/>
                </a:solidFill>
              </a:rPr>
              <a:t>,  надоедает </a:t>
            </a:r>
          </a:p>
          <a:p>
            <a:pPr algn="ctr"/>
            <a:endParaRPr lang="ru-RU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>
                <a:solidFill>
                  <a:schemeClr val="accent2"/>
                </a:solidFill>
              </a:rPr>
              <a:t>P</a:t>
            </a:r>
            <a:r>
              <a:rPr lang="ru-RU" sz="2800" b="1" dirty="0" err="1">
                <a:solidFill>
                  <a:schemeClr val="accent2"/>
                </a:solidFill>
              </a:rPr>
              <a:t>еклама</a:t>
            </a:r>
            <a:r>
              <a:rPr lang="ru-RU" sz="2800" b="1" dirty="0">
                <a:solidFill>
                  <a:schemeClr val="accent2"/>
                </a:solidFill>
              </a:rPr>
              <a:t> – двигатель </a:t>
            </a:r>
            <a:r>
              <a:rPr lang="ru-RU" sz="2800" b="1" dirty="0" err="1">
                <a:solidFill>
                  <a:schemeClr val="accent2"/>
                </a:solidFill>
              </a:rPr>
              <a:t>пpогpесса</a:t>
            </a:r>
            <a:r>
              <a:rPr lang="ru-RU" sz="2800" b="1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                                                                           СЛОВО</a:t>
            </a:r>
          </a:p>
        </p:txBody>
      </p:sp>
    </p:spTree>
    <p:extLst>
      <p:ext uri="{BB962C8B-B14F-4D97-AF65-F5344CB8AC3E}">
        <p14:creationId xmlns:p14="http://schemas.microsoft.com/office/powerpoint/2010/main" val="2721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endParaRPr lang="ru-RU" sz="700" i="1" dirty="0"/>
          </a:p>
          <a:p>
            <a:pPr algn="ctr"/>
            <a:endParaRPr lang="ru-RU" sz="700" i="1" dirty="0" smtClean="0"/>
          </a:p>
          <a:p>
            <a:pPr algn="ctr"/>
            <a:endParaRPr lang="ru-RU" sz="700" i="1" dirty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just"/>
            <a:r>
              <a:rPr lang="ru-RU" sz="3200" b="1" dirty="0" smtClean="0">
                <a:solidFill>
                  <a:schemeClr val="accent2"/>
                </a:solidFill>
              </a:rPr>
              <a:t>                 “Из всех видов разрушительного оружия, которые способен придумать человек, самое ужасное и сильное – слово. Кинжалы и копья оставляют следы крови, стрелы видны на расстоянии. Яд можно обнаружить и избежать смерти. Слово же разрушает незаметно”.</a:t>
            </a:r>
            <a:endParaRPr lang="ru-RU" sz="3200" b="1" dirty="0">
              <a:solidFill>
                <a:schemeClr val="accent2"/>
              </a:solidFill>
            </a:endParaRPr>
          </a:p>
          <a:p>
            <a:pPr algn="r"/>
            <a:r>
              <a:rPr lang="ru-RU" sz="3200" b="1" dirty="0">
                <a:solidFill>
                  <a:schemeClr val="accent2"/>
                </a:solidFill>
              </a:rPr>
              <a:t>Пауло Коэльо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endParaRPr lang="ru-RU" sz="2400" b="1" i="1" dirty="0" smtClean="0">
              <a:solidFill>
                <a:schemeClr val="accent2"/>
              </a:solidFill>
            </a:endParaRPr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944216" cy="186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8080"/>
                </a:solidFill>
              </a:rPr>
              <a:t>Беседа</a:t>
            </a:r>
            <a:r>
              <a:rPr lang="ru-RU" dirty="0" smtClean="0">
                <a:solidFill>
                  <a:srgbClr val="008080"/>
                </a:solidFill>
              </a:rPr>
              <a:t>: 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419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Какой стиль речи выполняет такую функцию – воздействие на человека, побуждение его к поступкам, к действиям?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Как вы думаете, какими основными средствами  реклама воздействует на наши органы чувств?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Чем может привлечь ваше внимание реклама?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 чем оттолкнуть?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Что же нужно, чтобы реклама вызывала положительные эмоции и достигала результата?</a:t>
            </a:r>
          </a:p>
          <a:p>
            <a:pPr algn="just"/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  <a:defRPr/>
            </a:pPr>
            <a:r>
              <a:rPr lang="ru-RU" sz="5900" b="1" u="sng" dirty="0" smtClean="0">
                <a:solidFill>
                  <a:schemeClr val="accent2"/>
                </a:solidFill>
              </a:rPr>
              <a:t>Словарная работа.</a:t>
            </a:r>
          </a:p>
          <a:p>
            <a:pPr>
              <a:lnSpc>
                <a:spcPct val="170000"/>
              </a:lnSpc>
              <a:defRPr/>
            </a:pP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rgbClr val="003E1C"/>
                </a:solidFill>
              </a:rPr>
              <a:t>Реклама (от лат. </a:t>
            </a:r>
            <a:r>
              <a:rPr lang="ru-RU" sz="4400" b="1" dirty="0" err="1">
                <a:solidFill>
                  <a:srgbClr val="003E1C"/>
                </a:solidFill>
              </a:rPr>
              <a:t>Reclamo</a:t>
            </a:r>
            <a:r>
              <a:rPr lang="ru-RU" sz="4400" b="1" dirty="0">
                <a:solidFill>
                  <a:srgbClr val="003E1C"/>
                </a:solidFill>
              </a:rPr>
              <a:t> - «выкрикиваю») - коммерческая, т.е. обслуживающая рынок </a:t>
            </a:r>
            <a:r>
              <a:rPr lang="ru-RU" sz="4400" b="1" dirty="0" smtClean="0">
                <a:solidFill>
                  <a:srgbClr val="003E1C"/>
                </a:solidFill>
              </a:rPr>
              <a:t> пропаганда </a:t>
            </a:r>
            <a:r>
              <a:rPr lang="ru-RU" sz="4400" b="1" dirty="0">
                <a:solidFill>
                  <a:srgbClr val="003E1C"/>
                </a:solidFill>
              </a:rPr>
              <a:t>средств, изделий, услуг, полезных и важных для </a:t>
            </a:r>
            <a:r>
              <a:rPr lang="ru-RU" sz="4400" b="1" dirty="0" smtClean="0">
                <a:solidFill>
                  <a:srgbClr val="003E1C"/>
                </a:solidFill>
              </a:rPr>
              <a:t>покупателя.</a:t>
            </a:r>
            <a:endParaRPr lang="ru-RU" sz="4400" b="1" dirty="0">
              <a:solidFill>
                <a:srgbClr val="003E1C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ru-RU" sz="4400" b="1" dirty="0" smtClean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Реклама </a:t>
            </a: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это:</a:t>
            </a:r>
          </a:p>
          <a:p>
            <a:pPr>
              <a:lnSpc>
                <a:spcPct val="170000"/>
              </a:lnSpc>
              <a:defRPr/>
            </a:pP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1. оповещение различными </a:t>
            </a:r>
            <a:r>
              <a:rPr lang="ru-RU" sz="4400" b="1" dirty="0" smtClean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способами  </a:t>
            </a: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для создания широкой известности </a:t>
            </a:r>
            <a:r>
              <a:rPr lang="ru-RU" sz="4400" b="1" dirty="0" smtClean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кому-нибудь</a:t>
            </a: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/ чему-нибудь с целью </a:t>
            </a:r>
            <a:r>
              <a:rPr lang="ru-RU" sz="4400" b="1" dirty="0" smtClean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привлечения   </a:t>
            </a: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потребителей, зрителей и т.п. </a:t>
            </a:r>
          </a:p>
          <a:p>
            <a:pPr>
              <a:lnSpc>
                <a:spcPct val="170000"/>
              </a:lnSpc>
              <a:defRPr/>
            </a:pP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2. Объявление с таким оповещением.</a:t>
            </a:r>
          </a:p>
          <a:p>
            <a:pPr algn="r">
              <a:lnSpc>
                <a:spcPct val="170000"/>
              </a:lnSpc>
              <a:defRPr/>
            </a:pPr>
            <a:r>
              <a:rPr lang="ru-RU" sz="4400" b="1" dirty="0">
                <a:solidFill>
                  <a:srgbClr val="D02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 Из «Словаря русского языка» Ожегова С.И.)</a:t>
            </a:r>
          </a:p>
          <a:p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844824"/>
            <a:ext cx="17051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1075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Веселовская общеобразовательная школа  г. Судака Республики Крым</vt:lpstr>
      <vt:lpstr>Тема уpока: Рекламное объявление как вид текста публицистического стиля; его структура и языковые особенности</vt:lpstr>
      <vt:lpstr>Задачи урока:  </vt:lpstr>
      <vt:lpstr>Технология проблемно-диалогического обучения с использованием приемов развития критического мышления</vt:lpstr>
      <vt:lpstr>Презентация PowerPoint</vt:lpstr>
      <vt:lpstr>Синквейн  </vt:lpstr>
      <vt:lpstr>Презентация PowerPoint</vt:lpstr>
      <vt:lpstr>Беседа: </vt:lpstr>
      <vt:lpstr>Презентация PowerPoint</vt:lpstr>
      <vt:lpstr>Презентация PowerPoint</vt:lpstr>
      <vt:lpstr>Презентация PowerPoint</vt:lpstr>
      <vt:lpstr>Презентация PowerPoint</vt:lpstr>
      <vt:lpstr>Стpуктуpа pекламного объявления</vt:lpstr>
      <vt:lpstr>Обpазец  pекламного объявления </vt:lpstr>
      <vt:lpstr>Презентация PowerPoint</vt:lpstr>
      <vt:lpstr>Определение композиции печатных рекламных текстов, выявление языковых закономерностей </vt:lpstr>
      <vt:lpstr> Метод    «Что? Ну и что? Что тепеpь?»</vt:lpstr>
      <vt:lpstr>Рефлексия </vt:lpstr>
      <vt:lpstr>Домашнее 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наташа</cp:lastModifiedBy>
  <cp:revision>22</cp:revision>
  <dcterms:created xsi:type="dcterms:W3CDTF">2013-08-18T05:10:05Z</dcterms:created>
  <dcterms:modified xsi:type="dcterms:W3CDTF">2014-11-23T20:32:18Z</dcterms:modified>
</cp:coreProperties>
</file>