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68" r:id="rId15"/>
    <p:sldId id="270" r:id="rId16"/>
    <p:sldId id="271"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576" autoAdjust="0"/>
  </p:normalViewPr>
  <p:slideViewPr>
    <p:cSldViewPr>
      <p:cViewPr varScale="1">
        <p:scale>
          <a:sx n="73" d="100"/>
          <a:sy n="73" d="100"/>
        </p:scale>
        <p:origin x="-5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C90CD1D6-C794-4B5B-82AA-4806B5A67B49}" type="datetimeFigureOut">
              <a:rPr lang="ru-RU" smtClean="0"/>
              <a:t>09.02.2014</a:t>
            </a:fld>
            <a:endParaRPr lang="ru-RU"/>
          </a:p>
        </p:txBody>
      </p:sp>
      <p:sp>
        <p:nvSpPr>
          <p:cNvPr id="17" name="Нижний колонтитул 16"/>
          <p:cNvSpPr>
            <a:spLocks noGrp="1"/>
          </p:cNvSpPr>
          <p:nvPr>
            <p:ph type="ftr" sz="quarter" idx="11"/>
          </p:nvPr>
        </p:nvSpPr>
        <p:spPr/>
        <p:txBody>
          <a:bodyPr/>
          <a:lstStyle>
            <a:extLst/>
          </a:lstStyle>
          <a:p>
            <a:endParaRPr lang="ru-RU"/>
          </a:p>
        </p:txBody>
      </p:sp>
      <p:sp>
        <p:nvSpPr>
          <p:cNvPr id="29" name="Номер слайда 28"/>
          <p:cNvSpPr>
            <a:spLocks noGrp="1"/>
          </p:cNvSpPr>
          <p:nvPr>
            <p:ph type="sldNum" sz="quarter" idx="12"/>
          </p:nvPr>
        </p:nvSpPr>
        <p:spPr/>
        <p:txBody>
          <a:bodyPr/>
          <a:lstStyle>
            <a:extLst/>
          </a:lstStyle>
          <a:p>
            <a:fld id="{BE5ADCCF-D231-4684-933C-B7895E35C070}" type="slidenum">
              <a:rPr lang="ru-RU" smtClean="0"/>
              <a:t>‹#›</a:t>
            </a:fld>
            <a:endParaRPr lang="ru-RU"/>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90CD1D6-C794-4B5B-82AA-4806B5A67B49}" type="datetimeFigureOut">
              <a:rPr lang="ru-RU" smtClean="0"/>
              <a:t>09.02.2014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E5ADCCF-D231-4684-933C-B7895E35C07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90CD1D6-C794-4B5B-82AA-4806B5A67B49}" type="datetimeFigureOut">
              <a:rPr lang="ru-RU" smtClean="0"/>
              <a:t>09.02.2014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E5ADCCF-D231-4684-933C-B7895E35C07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90CD1D6-C794-4B5B-82AA-4806B5A67B49}" type="datetimeFigureOut">
              <a:rPr lang="ru-RU" smtClean="0"/>
              <a:t>09.02.2014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E5ADCCF-D231-4684-933C-B7895E35C07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C90CD1D6-C794-4B5B-82AA-4806B5A67B49}" type="datetimeFigureOut">
              <a:rPr lang="ru-RU" smtClean="0"/>
              <a:t>09.02.2014</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E5ADCCF-D231-4684-933C-B7895E35C070}" type="slidenum">
              <a:rPr lang="ru-RU" smtClean="0"/>
              <a:t>‹#›</a:t>
            </a:fld>
            <a:endParaRPr lang="ru-RU"/>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90CD1D6-C794-4B5B-82AA-4806B5A67B49}" type="datetimeFigureOut">
              <a:rPr lang="ru-RU" smtClean="0"/>
              <a:t>09.02.2014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E5ADCCF-D231-4684-933C-B7895E35C07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90CD1D6-C794-4B5B-82AA-4806B5A67B49}" type="datetimeFigureOut">
              <a:rPr lang="ru-RU" smtClean="0"/>
              <a:t>09.02.2014</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E5ADCCF-D231-4684-933C-B7895E35C070}" type="slidenum">
              <a:rPr lang="ru-RU" smtClean="0"/>
              <a:t>‹#›</a:t>
            </a:fld>
            <a:endParaRPr lang="ru-RU"/>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C90CD1D6-C794-4B5B-82AA-4806B5A67B49}" type="datetimeFigureOut">
              <a:rPr lang="ru-RU" smtClean="0"/>
              <a:t>09.02.2014</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E5ADCCF-D231-4684-933C-B7895E35C07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C90CD1D6-C794-4B5B-82AA-4806B5A67B49}" type="datetimeFigureOut">
              <a:rPr lang="ru-RU" smtClean="0"/>
              <a:t>09.02.2014</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E5ADCCF-D231-4684-933C-B7895E35C07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90CD1D6-C794-4B5B-82AA-4806B5A67B49}" type="datetimeFigureOut">
              <a:rPr lang="ru-RU" smtClean="0"/>
              <a:t>09.02.2014</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E5ADCCF-D231-4684-933C-B7895E35C07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C90CD1D6-C794-4B5B-82AA-4806B5A67B49}" type="datetimeFigureOut">
              <a:rPr lang="ru-RU" smtClean="0"/>
              <a:t>09.02.2014</a:t>
            </a:fld>
            <a:endParaRPr lang="ru-RU"/>
          </a:p>
        </p:txBody>
      </p:sp>
      <p:sp>
        <p:nvSpPr>
          <p:cNvPr id="6" name="Нижний колонтитул 5"/>
          <p:cNvSpPr>
            <a:spLocks noGrp="1"/>
          </p:cNvSpPr>
          <p:nvPr>
            <p:ph type="ftr" sz="quarter" idx="11"/>
          </p:nvPr>
        </p:nvSpPr>
        <p:spPr>
          <a:xfrm>
            <a:off x="914400" y="55499"/>
            <a:ext cx="5562600" cy="365125"/>
          </a:xfrm>
        </p:spPr>
        <p:txBody>
          <a:bodyPr/>
          <a:lstStyle>
            <a:extLst/>
          </a:lstStyle>
          <a:p>
            <a:endParaRPr lang="ru-RU"/>
          </a:p>
        </p:txBody>
      </p:sp>
      <p:sp>
        <p:nvSpPr>
          <p:cNvPr id="7" name="Номер слайда 6"/>
          <p:cNvSpPr>
            <a:spLocks noGrp="1"/>
          </p:cNvSpPr>
          <p:nvPr>
            <p:ph type="sldNum" sz="quarter" idx="12"/>
          </p:nvPr>
        </p:nvSpPr>
        <p:spPr>
          <a:xfrm>
            <a:off x="8610600" y="55499"/>
            <a:ext cx="457200" cy="365125"/>
          </a:xfrm>
        </p:spPr>
        <p:txBody>
          <a:bodyPr/>
          <a:lstStyle>
            <a:extLst/>
          </a:lstStyle>
          <a:p>
            <a:fld id="{BE5ADCCF-D231-4684-933C-B7895E35C07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C90CD1D6-C794-4B5B-82AA-4806B5A67B49}" type="datetimeFigureOut">
              <a:rPr lang="ru-RU" smtClean="0"/>
              <a:t>09.02.2014</a:t>
            </a:fld>
            <a:endParaRPr lang="ru-RU"/>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ru-RU"/>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BE5ADCCF-D231-4684-933C-B7895E35C07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modernlib.ru/" TargetMode="External"/><Relationship Id="rId2" Type="http://schemas.openxmlformats.org/officeDocument/2006/relationships/hyperlink" Target="http://dohcolonoc.ru/" TargetMode="External"/><Relationship Id="rId1" Type="http://schemas.openxmlformats.org/officeDocument/2006/relationships/slideLayout" Target="../slideLayouts/slideLayout2.xml"/><Relationship Id="rId4" Type="http://schemas.openxmlformats.org/officeDocument/2006/relationships/hyperlink" Target="http://nsportal.r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pPr algn="ctr"/>
            <a:r>
              <a:rPr lang="ru-RU" sz="3200" dirty="0" smtClean="0">
                <a:solidFill>
                  <a:schemeClr val="tx1"/>
                </a:solidFill>
              </a:rPr>
              <a:t>Методика обучения дошкольников </a:t>
            </a:r>
            <a:r>
              <a:rPr lang="ru-RU" sz="3200" dirty="0" smtClean="0">
                <a:solidFill>
                  <a:schemeClr val="tx1"/>
                </a:solidFill>
                <a:latin typeface="Arial" charset="0"/>
              </a:rPr>
              <a:t/>
            </a:r>
            <a:br>
              <a:rPr lang="ru-RU" sz="3200" dirty="0" smtClean="0">
                <a:solidFill>
                  <a:schemeClr val="tx1"/>
                </a:solidFill>
                <a:latin typeface="Arial" charset="0"/>
              </a:rPr>
            </a:br>
            <a:r>
              <a:rPr lang="ru-RU" sz="3200" dirty="0" smtClean="0">
                <a:solidFill>
                  <a:schemeClr val="tx1"/>
                </a:solidFill>
              </a:rPr>
              <a:t>рисования </a:t>
            </a:r>
            <a:r>
              <a:rPr lang="ru-RU" sz="3200" dirty="0" smtClean="0">
                <a:solidFill>
                  <a:schemeClr val="tx1"/>
                </a:solidFill>
              </a:rPr>
              <a:t>домов</a:t>
            </a:r>
            <a:r>
              <a:rPr lang="ru-RU" sz="3200" dirty="0" smtClean="0">
                <a:solidFill>
                  <a:schemeClr val="tx1"/>
                </a:solidFill>
                <a:latin typeface="Arial" charset="0"/>
              </a:rPr>
              <a:t/>
            </a:r>
            <a:br>
              <a:rPr lang="ru-RU" sz="3200" dirty="0" smtClean="0">
                <a:solidFill>
                  <a:schemeClr val="tx1"/>
                </a:solidFill>
                <a:latin typeface="Arial" charset="0"/>
              </a:rPr>
            </a:br>
            <a:r>
              <a:rPr lang="ru-RU" sz="3200" dirty="0" smtClean="0">
                <a:solidFill>
                  <a:schemeClr val="tx1"/>
                </a:solidFill>
              </a:rPr>
              <a:t> в разных </a:t>
            </a:r>
            <a:r>
              <a:rPr lang="ru-RU" sz="3200" dirty="0" smtClean="0">
                <a:solidFill>
                  <a:schemeClr val="tx1"/>
                </a:solidFill>
                <a:latin typeface="Arial" charset="0"/>
              </a:rPr>
              <a:t/>
            </a:r>
            <a:br>
              <a:rPr lang="ru-RU" sz="3200" dirty="0" smtClean="0">
                <a:solidFill>
                  <a:schemeClr val="tx1"/>
                </a:solidFill>
                <a:latin typeface="Arial" charset="0"/>
              </a:rPr>
            </a:br>
            <a:r>
              <a:rPr lang="ru-RU" sz="3200" dirty="0" smtClean="0">
                <a:solidFill>
                  <a:schemeClr val="tx1"/>
                </a:solidFill>
              </a:rPr>
              <a:t>возрастных группах</a:t>
            </a:r>
            <a:endParaRPr lang="ru-RU" sz="3200" dirty="0">
              <a:solidFill>
                <a:schemeClr val="tx1"/>
              </a:solidFill>
            </a:endParaRPr>
          </a:p>
        </p:txBody>
      </p:sp>
      <p:sp>
        <p:nvSpPr>
          <p:cNvPr id="3" name="Подзаголовок 2"/>
          <p:cNvSpPr>
            <a:spLocks noGrp="1"/>
          </p:cNvSpPr>
          <p:nvPr>
            <p:ph type="subTitle" idx="1"/>
          </p:nvPr>
        </p:nvSpPr>
        <p:spPr/>
        <p:txBody>
          <a:bodyPr/>
          <a:lstStyle/>
          <a:p>
            <a:endParaRPr lang="ru-RU" dirty="0"/>
          </a:p>
        </p:txBody>
      </p:sp>
      <p:pic>
        <p:nvPicPr>
          <p:cNvPr id="1026" name="Picture 2" descr="C:\Users\Я\Desktop\f42b8c2ca5.jpg"/>
          <p:cNvPicPr>
            <a:picLocks noChangeAspect="1" noChangeArrowheads="1"/>
          </p:cNvPicPr>
          <p:nvPr/>
        </p:nvPicPr>
        <p:blipFill>
          <a:blip r:embed="rId2" cstate="print"/>
          <a:srcRect/>
          <a:stretch>
            <a:fillRect/>
          </a:stretch>
        </p:blipFill>
        <p:spPr bwMode="auto">
          <a:xfrm>
            <a:off x="2195736" y="476672"/>
            <a:ext cx="4964410" cy="3394583"/>
          </a:xfrm>
          <a:prstGeom prst="rect">
            <a:avLst/>
          </a:prstGeom>
          <a:noFill/>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Старшая группа</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Учить детей создавать сюжетные композиции как на темы окружающей жизни, так и на темы литературных произведений: сказок, рассказов, стихотворений, </a:t>
            </a:r>
            <a:r>
              <a:rPr lang="ru-RU" dirty="0" err="1" smtClean="0"/>
              <a:t>потешек</a:t>
            </a:r>
            <a:r>
              <a:rPr lang="ru-RU" dirty="0" smtClean="0"/>
              <a:t> («Кого встретил колобок», «Два жадных медвежонка», «Где обедал воробей?» и др.). Развивать композиционные умения, учить располагать изображения на полосе внизу листа, по всему листу.</a:t>
            </a:r>
          </a:p>
          <a:p>
            <a:r>
              <a:rPr lang="ru-RU" dirty="0" smtClean="0"/>
              <a:t>Обращать внимание детей на соотношение по величине разных предметов, объектов в сюжете (дома большие, деревья высокие и низкие; люди меньше домов, но больше растущих на лугу цветов). Учить располагать на рисунке предметы, загораживающие друг друга (стоящий впереди предмет, частично загораживает предмет, стоящий сзади).</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plus(in)">
                                      <p:cBhvr>
                                        <p:cTn id="14" dur="20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plus(in)">
                                      <p:cBhvr>
                                        <p:cTn id="19"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Домики трех поросят</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Программное содержание: учить детей рисовать картинку по сказке, передавать характерные особенности предмета, используя разные технические средства (простой карандаш, восковые мелки), разные способы рисования линий, закрашивания рисунка. Закреплять умение хорошо располагать изображение на листе. Развивать эстетическое восприятие, воображение. </a:t>
            </a:r>
          </a:p>
          <a:p>
            <a:r>
              <a:rPr lang="ru-RU" dirty="0" smtClean="0"/>
              <a:t>Методика проведения занятия: вспомнить с детьми, какие домики построили три поросенка. Поговорить о характерных особенностях каждого. Уточнить с детьми, как рисовать домики, чтобы было видно, что они из разных материалов. Уточнить, что все домики имеют стены, крышу, окошки. По мере выполнения изображения, предложить нарисовать лес, траву, цветы. Напомнить, как использовать разные материалы и характер штрихов для создания выразительного  образа.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grpId="1" nodeType="clickEffect">
                                  <p:stCondLst>
                                    <p:cond delay="0"/>
                                  </p:stCondLst>
                                  <p:iterate type="lt">
                                    <p:tmPct val="0"/>
                                  </p:iterate>
                                  <p:childTnLst>
                                    <p:set>
                                      <p:cBhvr>
                                        <p:cTn id="25" dur="1" fill="hold">
                                          <p:stCondLst>
                                            <p:cond delay="0"/>
                                          </p:stCondLst>
                                        </p:cTn>
                                        <p:tgtEl>
                                          <p:spTgt spid="3">
                                            <p:txEl>
                                              <p:pRg st="0" end="0"/>
                                            </p:txEl>
                                          </p:spTgt>
                                        </p:tgtEl>
                                        <p:attrNameLst>
                                          <p:attrName>style.visibility</p:attrName>
                                        </p:attrNameLst>
                                      </p:cBhvr>
                                      <p:to>
                                        <p:strVal val="visible"/>
                                      </p:to>
                                    </p:set>
                                    <p:animEffect transition="in" filter="barn(inHorizontal)">
                                      <p:cBhvr>
                                        <p:cTn id="26" dur="500"/>
                                        <p:tgtEl>
                                          <p:spTgt spid="3">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6" fill="hold" grpId="1" nodeType="clickEffect">
                                  <p:stCondLst>
                                    <p:cond delay="0"/>
                                  </p:stCondLst>
                                  <p:iterate type="lt">
                                    <p:tmPct val="0"/>
                                  </p:iterate>
                                  <p:childTnLst>
                                    <p:set>
                                      <p:cBhvr>
                                        <p:cTn id="30" dur="1" fill="hold">
                                          <p:stCondLst>
                                            <p:cond delay="0"/>
                                          </p:stCondLst>
                                        </p:cTn>
                                        <p:tgtEl>
                                          <p:spTgt spid="3">
                                            <p:txEl>
                                              <p:pRg st="1" end="1"/>
                                            </p:txEl>
                                          </p:spTgt>
                                        </p:tgtEl>
                                        <p:attrNameLst>
                                          <p:attrName>style.visibility</p:attrName>
                                        </p:attrNameLst>
                                      </p:cBhvr>
                                      <p:to>
                                        <p:strVal val="visible"/>
                                      </p:to>
                                    </p:set>
                                    <p:animEffect transition="in" filter="barn(inHorizontal)">
                                      <p:cBhvr>
                                        <p:cTn id="31" dur="500"/>
                                        <p:tgtEl>
                                          <p:spTgt spid="3">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2" nodeType="clickEffect">
                                  <p:stCondLst>
                                    <p:cond delay="0"/>
                                  </p:stCondLst>
                                  <p:iterate type="lt">
                                    <p:tmPct val="0"/>
                                  </p:iterate>
                                  <p:childTnLst>
                                    <p:set>
                                      <p:cBhvr>
                                        <p:cTn id="35" dur="1" fill="hold">
                                          <p:stCondLst>
                                            <p:cond delay="0"/>
                                          </p:stCondLst>
                                        </p:cTn>
                                        <p:tgtEl>
                                          <p:spTgt spid="3">
                                            <p:txEl>
                                              <p:pRg st="0" end="0"/>
                                            </p:txEl>
                                          </p:spTgt>
                                        </p:tgtEl>
                                        <p:attrNameLst>
                                          <p:attrName>style.visibility</p:attrName>
                                        </p:attrNameLst>
                                      </p:cBhvr>
                                      <p:to>
                                        <p:strVal val="visible"/>
                                      </p:to>
                                    </p:set>
                                    <p:anim calcmode="lin" valueType="num">
                                      <p:cBhvr additive="base">
                                        <p:cTn id="36"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2" nodeType="clickEffect">
                                  <p:stCondLst>
                                    <p:cond delay="0"/>
                                  </p:stCondLst>
                                  <p:iterate type="lt">
                                    <p:tmPct val="0"/>
                                  </p:iterate>
                                  <p:childTnLst>
                                    <p:set>
                                      <p:cBhvr>
                                        <p:cTn id="41" dur="1" fill="hold">
                                          <p:stCondLst>
                                            <p:cond delay="0"/>
                                          </p:stCondLst>
                                        </p:cTn>
                                        <p:tgtEl>
                                          <p:spTgt spid="3">
                                            <p:txEl>
                                              <p:pRg st="1" end="1"/>
                                            </p:txEl>
                                          </p:spTgt>
                                        </p:tgtEl>
                                        <p:attrNameLst>
                                          <p:attrName>style.visibility</p:attrName>
                                        </p:attrNameLst>
                                      </p:cBhvr>
                                      <p:to>
                                        <p:strVal val="visible"/>
                                      </p:to>
                                    </p:set>
                                    <p:anim calcmode="lin" valueType="num">
                                      <p:cBhvr additive="base">
                                        <p:cTn id="4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3" grpId="2"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a7ecb7f1a016e392298ee1f514f39d52.jpg"/>
          <p:cNvPicPr>
            <a:picLocks noGrp="1" noChangeAspect="1"/>
          </p:cNvPicPr>
          <p:nvPr>
            <p:ph idx="1"/>
          </p:nvPr>
        </p:nvPicPr>
        <p:blipFill>
          <a:blip r:embed="rId2" cstate="print"/>
          <a:stretch>
            <a:fillRect/>
          </a:stretch>
        </p:blipFill>
        <p:spPr>
          <a:xfrm>
            <a:off x="2047875" y="2184400"/>
            <a:ext cx="5505450" cy="37719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Город вечером</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Программное содержание: учить детей передавать картину вечернего города, его цветовой колорит. Закреплять умение оформлять свой замысел, композиционно располагать изображение на листе бумаги. Развивать эстетические чувства. Учить детей оценивать выразительное решение темы.</a:t>
            </a:r>
          </a:p>
          <a:p>
            <a:r>
              <a:rPr lang="ru-RU" dirty="0" smtClean="0"/>
              <a:t>Методика проведения занятия: предложить детям вспомнить, каким бывает город вечером: как он освещен, как выглядят дома. Обсудить цветовое решение рисунка. При анализе направлять внимание детей на выбор рисунков, интересных по композиции (дома разных пропорций, хорошо расположены на листе), по цвету (выразительно передан колорит вечернего города)</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plus(in)">
                                      <p:cBhvr>
                                        <p:cTn id="12" dur="20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plus(in)">
                                      <p:cBhvr>
                                        <p:cTn id="1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Подготовительная группа</a:t>
            </a:r>
            <a:endParaRPr lang="ru-RU" dirty="0"/>
          </a:p>
        </p:txBody>
      </p:sp>
      <p:sp>
        <p:nvSpPr>
          <p:cNvPr id="3" name="Содержимое 2"/>
          <p:cNvSpPr>
            <a:spLocks noGrp="1"/>
          </p:cNvSpPr>
          <p:nvPr>
            <p:ph idx="1"/>
          </p:nvPr>
        </p:nvSpPr>
        <p:spPr/>
        <p:txBody>
          <a:bodyPr>
            <a:normAutofit fontScale="92500" lnSpcReduction="10000"/>
          </a:bodyPr>
          <a:lstStyle/>
          <a:p>
            <a:r>
              <a:rPr lang="ru-RU" dirty="0" smtClean="0"/>
              <a:t>Продолжать учить детей размещать изображения на листе в соответствии с их реальным расположением (</a:t>
            </a:r>
            <a:r>
              <a:rPr lang="ru-RU" dirty="0" smtClean="0"/>
              <a:t>ближе </a:t>
            </a:r>
            <a:r>
              <a:rPr lang="ru-RU" dirty="0" smtClean="0"/>
              <a:t>или дальше от рисующего; ближе к нижнему краю листа – передний план или дальше от него – задний план); передавать различия в величине изображаемых предметов (дерево высокое, цветок ниже дерева; воробышек маленький, ворона большая и т. п.). Формировать умение строить композицию рисунка; передавать движения людей и животных.</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sergantova-02.jpg"/>
          <p:cNvPicPr>
            <a:picLocks noGrp="1" noChangeAspect="1"/>
          </p:cNvPicPr>
          <p:nvPr>
            <p:ph idx="1"/>
          </p:nvPr>
        </p:nvPicPr>
        <p:blipFill>
          <a:blip r:embed="rId2" cstate="print"/>
          <a:stretch>
            <a:fillRect/>
          </a:stretch>
        </p:blipFill>
        <p:spPr>
          <a:xfrm>
            <a:off x="1753985" y="1784350"/>
            <a:ext cx="6093229" cy="4572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Л</a:t>
            </a:r>
            <a:r>
              <a:rPr lang="ru-RU" dirty="0" smtClean="0"/>
              <a:t>итература</a:t>
            </a:r>
            <a:endParaRPr lang="ru-RU" dirty="0"/>
          </a:p>
        </p:txBody>
      </p:sp>
      <p:sp>
        <p:nvSpPr>
          <p:cNvPr id="3" name="Содержимое 2"/>
          <p:cNvSpPr>
            <a:spLocks noGrp="1"/>
          </p:cNvSpPr>
          <p:nvPr>
            <p:ph idx="1"/>
          </p:nvPr>
        </p:nvSpPr>
        <p:spPr/>
        <p:txBody>
          <a:bodyPr>
            <a:normAutofit lnSpcReduction="10000"/>
          </a:bodyPr>
          <a:lstStyle/>
          <a:p>
            <a:r>
              <a:rPr lang="ru-RU" sz="3200" dirty="0" smtClean="0"/>
              <a:t>. Т.С. Комарова «Изобразительная деятельность в детском саду» – </a:t>
            </a:r>
            <a:r>
              <a:rPr lang="ru-RU" sz="3200" dirty="0" err="1" smtClean="0"/>
              <a:t>М.:Мозаика-Синтез</a:t>
            </a:r>
            <a:r>
              <a:rPr lang="ru-RU" sz="3200" dirty="0" smtClean="0"/>
              <a:t>, </a:t>
            </a:r>
            <a:r>
              <a:rPr lang="ru-RU" sz="3200" dirty="0" smtClean="0"/>
              <a:t>2008</a:t>
            </a:r>
          </a:p>
          <a:p>
            <a:r>
              <a:rPr lang="ru-RU" sz="3200" dirty="0" smtClean="0"/>
              <a:t>Т.С. Комарова «Занятия по изобразительной деятельности в детском саду» - М.: «</a:t>
            </a:r>
            <a:r>
              <a:rPr lang="ru-RU" sz="3200" dirty="0" err="1" smtClean="0"/>
              <a:t>Просвящение</a:t>
            </a:r>
            <a:r>
              <a:rPr lang="ru-RU" sz="3200" dirty="0" smtClean="0"/>
              <a:t>», 1981</a:t>
            </a:r>
          </a:p>
          <a:p>
            <a:r>
              <a:rPr lang="ru-RU" sz="3200" dirty="0" smtClean="0"/>
              <a:t>Интернет-ресурсы: </a:t>
            </a:r>
            <a:r>
              <a:rPr lang="en-US" sz="3200" dirty="0" smtClean="0">
                <a:hlinkClick r:id="rId2"/>
              </a:rPr>
              <a:t>http://dohcolonoc.ru</a:t>
            </a:r>
            <a:r>
              <a:rPr lang="en-US" sz="3200" dirty="0" smtClean="0">
                <a:hlinkClick r:id="rId2"/>
              </a:rPr>
              <a:t>/</a:t>
            </a:r>
            <a:r>
              <a:rPr lang="ru-RU" sz="3200" dirty="0" smtClean="0"/>
              <a:t>, </a:t>
            </a:r>
            <a:r>
              <a:rPr lang="en-US" sz="3200" dirty="0" smtClean="0">
                <a:hlinkClick r:id="rId3"/>
              </a:rPr>
              <a:t>http://modernlib.ru</a:t>
            </a:r>
            <a:r>
              <a:rPr lang="en-US" sz="3200" dirty="0" smtClean="0">
                <a:hlinkClick r:id="rId3"/>
              </a:rPr>
              <a:t>/</a:t>
            </a:r>
            <a:r>
              <a:rPr lang="ru-RU" sz="3200" dirty="0" smtClean="0"/>
              <a:t>, </a:t>
            </a:r>
            <a:r>
              <a:rPr lang="en-US" sz="3200" dirty="0" smtClean="0">
                <a:hlinkClick r:id="rId4"/>
              </a:rPr>
              <a:t>http://nsportal.ru</a:t>
            </a:r>
            <a:r>
              <a:rPr lang="en-US" sz="3200" dirty="0" smtClean="0">
                <a:hlinkClick r:id="rId4"/>
              </a:rPr>
              <a:t>/</a:t>
            </a:r>
            <a:r>
              <a:rPr lang="ru-RU" sz="3200" dirty="0" smtClean="0"/>
              <a:t>. </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grpId="0" nodeType="clickEffect">
                                  <p:stCondLst>
                                    <p:cond delay="0"/>
                                  </p:stCondLst>
                                  <p:iterate type="lt">
                                    <p:tmPct val="10000"/>
                                  </p:iterate>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grpId="0" nodeType="clickEffect">
                                  <p:stCondLst>
                                    <p:cond delay="0"/>
                                  </p:stCondLst>
                                  <p:iterate type="lt">
                                    <p:tmPct val="10000"/>
                                  </p:iterate>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grpId="0" nodeType="clickEffect">
                                  <p:stCondLst>
                                    <p:cond delay="0"/>
                                  </p:stCondLst>
                                  <p:iterate type="lt">
                                    <p:tmPct val="10000"/>
                                  </p:iterate>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000"/>
                                        <p:tgtEl>
                                          <p:spTgt spid="3">
                                            <p:txEl>
                                              <p:pRg st="2" end="2"/>
                                            </p:txEl>
                                          </p:spTgt>
                                        </p:tgtEl>
                                      </p:cBhvr>
                                    </p:animEffect>
                                    <p:anim calcmode="lin" valueType="num">
                                      <p:cBhvr>
                                        <p:cTn id="27"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8"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1" nodeType="clickEffect">
                                  <p:stCondLst>
                                    <p:cond delay="0"/>
                                  </p:stCondLst>
                                  <p:iterate type="lt">
                                    <p:tmPct val="0"/>
                                  </p:iterate>
                                  <p:childTnLst>
                                    <p:set>
                                      <p:cBhvr>
                                        <p:cTn id="32" dur="1" fill="hold">
                                          <p:stCondLst>
                                            <p:cond delay="0"/>
                                          </p:stCondLst>
                                        </p:cTn>
                                        <p:tgtEl>
                                          <p:spTgt spid="3">
                                            <p:txEl>
                                              <p:pRg st="0" end="0"/>
                                            </p:txEl>
                                          </p:spTgt>
                                        </p:tgtEl>
                                        <p:attrNameLst>
                                          <p:attrName>style.visibility</p:attrName>
                                        </p:attrNameLst>
                                      </p:cBhvr>
                                      <p:to>
                                        <p:strVal val="visible"/>
                                      </p:to>
                                    </p:set>
                                    <p:animEffect transition="in" filter="diamond(in)">
                                      <p:cBhvr>
                                        <p:cTn id="33" dur="2000"/>
                                        <p:tgtEl>
                                          <p:spTgt spid="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8" presetClass="entr" presetSubtype="16" fill="hold" grpId="1" nodeType="clickEffect">
                                  <p:stCondLst>
                                    <p:cond delay="0"/>
                                  </p:stCondLst>
                                  <p:iterate type="lt">
                                    <p:tmPct val="0"/>
                                  </p:iterate>
                                  <p:childTnLst>
                                    <p:set>
                                      <p:cBhvr>
                                        <p:cTn id="37" dur="1" fill="hold">
                                          <p:stCondLst>
                                            <p:cond delay="0"/>
                                          </p:stCondLst>
                                        </p:cTn>
                                        <p:tgtEl>
                                          <p:spTgt spid="3">
                                            <p:txEl>
                                              <p:pRg st="1" end="1"/>
                                            </p:txEl>
                                          </p:spTgt>
                                        </p:tgtEl>
                                        <p:attrNameLst>
                                          <p:attrName>style.visibility</p:attrName>
                                        </p:attrNameLst>
                                      </p:cBhvr>
                                      <p:to>
                                        <p:strVal val="visible"/>
                                      </p:to>
                                    </p:set>
                                    <p:animEffect transition="in" filter="diamond(in)">
                                      <p:cBhvr>
                                        <p:cTn id="38" dur="2000"/>
                                        <p:tgtEl>
                                          <p:spTgt spid="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1" nodeType="clickEffect">
                                  <p:stCondLst>
                                    <p:cond delay="0"/>
                                  </p:stCondLst>
                                  <p:iterate type="lt">
                                    <p:tmPct val="0"/>
                                  </p:iterate>
                                  <p:childTnLst>
                                    <p:set>
                                      <p:cBhvr>
                                        <p:cTn id="42" dur="1" fill="hold">
                                          <p:stCondLst>
                                            <p:cond delay="0"/>
                                          </p:stCondLst>
                                        </p:cTn>
                                        <p:tgtEl>
                                          <p:spTgt spid="3">
                                            <p:txEl>
                                              <p:pRg st="2" end="2"/>
                                            </p:txEl>
                                          </p:spTgt>
                                        </p:tgtEl>
                                        <p:attrNameLst>
                                          <p:attrName>style.visibility</p:attrName>
                                        </p:attrNameLst>
                                      </p:cBhvr>
                                      <p:to>
                                        <p:strVal val="visible"/>
                                      </p:to>
                                    </p:set>
                                    <p:animEffect transition="in" filter="diamond(in)">
                                      <p:cBhvr>
                                        <p:cTn id="4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b="1" dirty="0" smtClean="0"/>
              <a:t>Аннотация</a:t>
            </a:r>
            <a:br>
              <a:rPr lang="ru-RU" b="1" dirty="0" smtClean="0"/>
            </a:br>
            <a:endParaRPr lang="ru-RU" dirty="0"/>
          </a:p>
        </p:txBody>
      </p:sp>
      <p:sp>
        <p:nvSpPr>
          <p:cNvPr id="3" name="Содержимое 2"/>
          <p:cNvSpPr>
            <a:spLocks noGrp="1"/>
          </p:cNvSpPr>
          <p:nvPr>
            <p:ph idx="1"/>
          </p:nvPr>
        </p:nvSpPr>
        <p:spPr/>
        <p:txBody>
          <a:bodyPr>
            <a:normAutofit fontScale="92500" lnSpcReduction="20000"/>
          </a:bodyPr>
          <a:lstStyle/>
          <a:p>
            <a:pPr>
              <a:buNone/>
            </a:pPr>
            <a:r>
              <a:rPr lang="ru-RU" sz="3200" dirty="0" smtClean="0"/>
              <a:t>     Данная </a:t>
            </a:r>
            <a:r>
              <a:rPr lang="ru-RU" sz="3200" dirty="0" smtClean="0"/>
              <a:t>презентация представляет собой методические рекомендации по обучению дошкольников рисованию </a:t>
            </a:r>
            <a:r>
              <a:rPr lang="ru-RU" sz="3200" dirty="0" smtClean="0"/>
              <a:t>домов </a:t>
            </a:r>
            <a:r>
              <a:rPr lang="ru-RU" sz="3200" dirty="0" smtClean="0"/>
              <a:t>в разных возрастных группах  к</a:t>
            </a:r>
            <a:r>
              <a:rPr lang="en-US" sz="3200" dirty="0" smtClean="0"/>
              <a:t> </a:t>
            </a:r>
            <a:r>
              <a:rPr lang="ru-RU" sz="3200" dirty="0" smtClean="0"/>
              <a:t> </a:t>
            </a:r>
            <a:r>
              <a:rPr lang="ru-RU" sz="3200" dirty="0" smtClean="0">
                <a:latin typeface="Arial" charset="0"/>
              </a:rPr>
              <a:t> </a:t>
            </a:r>
            <a:r>
              <a:rPr lang="ru-RU" sz="3200" i="1" dirty="0" smtClean="0">
                <a:latin typeface="Arial" charset="0"/>
              </a:rPr>
              <a:t>«Основной общеобразовательной программе  МДОБУ «Детский сад№3  г.Волхов».</a:t>
            </a:r>
          </a:p>
          <a:p>
            <a:pPr>
              <a:buNone/>
            </a:pPr>
            <a:r>
              <a:rPr lang="ru-RU" sz="3200" b="1" dirty="0" smtClean="0"/>
              <a:t>    Цель </a:t>
            </a:r>
            <a:r>
              <a:rPr lang="ru-RU" sz="3200" b="1" dirty="0" smtClean="0"/>
              <a:t>методической разработки</a:t>
            </a:r>
            <a:r>
              <a:rPr lang="ru-RU" sz="3200" dirty="0" smtClean="0"/>
              <a:t> – раскрыть особенности методики по обучению рисованию </a:t>
            </a:r>
            <a:r>
              <a:rPr lang="ru-RU" sz="3200" dirty="0" smtClean="0"/>
              <a:t>домов </a:t>
            </a:r>
            <a:r>
              <a:rPr lang="ru-RU" sz="3200" dirty="0" smtClean="0"/>
              <a:t>детей дошкольного возраста на разных возрастных этапах дошкольного детства.</a:t>
            </a:r>
          </a:p>
          <a:p>
            <a:endParaRPr lang="ru-R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Первая младшая группа</a:t>
            </a:r>
            <a:endParaRPr lang="ru-RU" dirty="0"/>
          </a:p>
        </p:txBody>
      </p:sp>
      <p:sp>
        <p:nvSpPr>
          <p:cNvPr id="3" name="Содержимое 2"/>
          <p:cNvSpPr>
            <a:spLocks noGrp="1"/>
          </p:cNvSpPr>
          <p:nvPr>
            <p:ph idx="1"/>
          </p:nvPr>
        </p:nvSpPr>
        <p:spPr/>
        <p:txBody>
          <a:bodyPr>
            <a:normAutofit fontScale="77500" lnSpcReduction="20000"/>
          </a:bodyPr>
          <a:lstStyle/>
          <a:p>
            <a:r>
              <a:rPr lang="ru-RU" dirty="0" smtClean="0"/>
              <a:t>Прежде всего сама деятельность воспитателя является наглядной основой. Ребенок следит за рисунком воспитателя и начинает подражать ему.</a:t>
            </a:r>
            <a:br>
              <a:rPr lang="ru-RU" dirty="0" smtClean="0"/>
            </a:br>
            <a:r>
              <a:rPr lang="ru-RU" dirty="0" smtClean="0"/>
              <a:t> </a:t>
            </a:r>
            <a:r>
              <a:rPr lang="ru-RU" dirty="0" smtClean="0"/>
              <a:t>У ребенка, наблюдающего за тем, как создается рисунок, развивается и способность видеть особенности формы, цвета в плоскостном их изображении. Но одного подражания недостаточно для развития способности самостоятельно мыслить, изображать, свободно использовать приобретенные навыки. Поэтому приемы обучения детей также последовательно усложняются</a:t>
            </a:r>
            <a:r>
              <a:rPr lang="ru-RU" dirty="0" smtClean="0"/>
              <a:t>.</a:t>
            </a:r>
            <a:r>
              <a:rPr lang="ru-RU" dirty="0" smtClean="0"/>
              <a:t>  </a:t>
            </a:r>
            <a:r>
              <a:rPr lang="ru-RU" dirty="0" smtClean="0"/>
              <a:t>Рекомендуется </a:t>
            </a:r>
            <a:r>
              <a:rPr lang="ru-RU" dirty="0" smtClean="0"/>
              <a:t>постепенное вовлечение детей в совместный процесс рисования с воспитателем, когда ребенок дорисовывает начатую им </a:t>
            </a:r>
            <a:r>
              <a:rPr lang="ru-RU" dirty="0" smtClean="0"/>
              <a:t>работу – дорисовывает заборчик около дома или траву, дым из трубы и т.д.</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Вторая младшая группа</a:t>
            </a:r>
            <a:endParaRPr lang="ru-RU" dirty="0"/>
          </a:p>
        </p:txBody>
      </p:sp>
      <p:sp>
        <p:nvSpPr>
          <p:cNvPr id="3" name="Содержимое 2"/>
          <p:cNvSpPr>
            <a:spLocks noGrp="1"/>
          </p:cNvSpPr>
          <p:nvPr>
            <p:ph idx="1"/>
          </p:nvPr>
        </p:nvSpPr>
        <p:spPr/>
        <p:txBody>
          <a:bodyPr>
            <a:normAutofit/>
          </a:bodyPr>
          <a:lstStyle/>
          <a:p>
            <a:r>
              <a:rPr lang="ru-RU" dirty="0" smtClean="0"/>
              <a:t>Учить изображать простые предметы, рисовать прямые линии (короткие, длинные) в разных направлениях, перекрещивать их (полоски, ленточки, дорожки, заборчик, клетчатый платочек и др.). Подводить детей к изображению предметов разной формы (округлая, прямоугольная) и предметов, состоящих из комбинации разных форм и </a:t>
            </a:r>
            <a:r>
              <a:rPr lang="ru-RU" dirty="0" smtClean="0"/>
              <a:t>линий.</a:t>
            </a:r>
            <a:endParaRPr lang="ru-RU" dirty="0" smtClean="0"/>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Рисование дома</a:t>
            </a:r>
            <a:endParaRPr lang="ru-RU" dirty="0"/>
          </a:p>
        </p:txBody>
      </p:sp>
      <p:sp>
        <p:nvSpPr>
          <p:cNvPr id="3" name="Содержимое 2"/>
          <p:cNvSpPr>
            <a:spLocks noGrp="1"/>
          </p:cNvSpPr>
          <p:nvPr>
            <p:ph idx="1"/>
          </p:nvPr>
        </p:nvSpPr>
        <p:spPr/>
        <p:txBody>
          <a:bodyPr>
            <a:normAutofit fontScale="70000" lnSpcReduction="20000"/>
          </a:bodyPr>
          <a:lstStyle/>
          <a:p>
            <a:r>
              <a:rPr lang="ru-RU" dirty="0" smtClean="0"/>
              <a:t>Рисование дома комментируем так же, как строим его из строителя.</a:t>
            </a:r>
          </a:p>
          <a:p>
            <a:r>
              <a:rPr lang="ru-RU" dirty="0" smtClean="0"/>
              <a:t>Необходима жёлтая и красная краска, широкая кисточка.</a:t>
            </a:r>
          </a:p>
          <a:p>
            <a:r>
              <a:rPr lang="ru-RU" dirty="0" smtClean="0"/>
              <a:t>Объяснение:</a:t>
            </a:r>
          </a:p>
          <a:p>
            <a:r>
              <a:rPr lang="ru-RU" dirty="0" smtClean="0"/>
              <a:t>Начинаю рисовать дом с пола – провожу </a:t>
            </a:r>
            <a:r>
              <a:rPr lang="ru-RU" dirty="0" smtClean="0"/>
              <a:t>красной </a:t>
            </a:r>
            <a:r>
              <a:rPr lang="ru-RU" dirty="0" smtClean="0"/>
              <a:t>краской прямую линию слева – направо. Теперь построю у дома стены – сначала одну – проведу линию сверху до пола, а теперь вторую (показ). Стены готовы. Теперь рисую потолок – соединю стены прямой линией слева – направо. Закрашу домик. Теперь буду строить крышу у домика. Её я буду рисовать </a:t>
            </a:r>
            <a:r>
              <a:rPr lang="ru-RU" dirty="0" smtClean="0"/>
              <a:t>желтой </a:t>
            </a:r>
            <a:r>
              <a:rPr lang="ru-RU" dirty="0" smtClean="0"/>
              <a:t>краской. Чтобы крыша хорошо держалась поставлю балку – проведу линию </a:t>
            </a:r>
            <a:r>
              <a:rPr lang="ru-RU" dirty="0" err="1" smtClean="0"/>
              <a:t>сверху-вниз</a:t>
            </a:r>
            <a:r>
              <a:rPr lang="ru-RU" dirty="0" smtClean="0"/>
              <a:t> к потолку (показ). Теперь построю крышу от балки, вот так (показ). Закрашу крышу дома красной краской. Когда дети научатся достаточно хорошо рисовать дом, балку можно не рисовать.</a:t>
            </a:r>
          </a:p>
          <a:p>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linds(horizont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linds(horizont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linds(horizont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linds(horizontal)">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Содержимое 5" descr="Фото-0033.jpg"/>
          <p:cNvPicPr>
            <a:picLocks noGrp="1" noChangeAspect="1"/>
          </p:cNvPicPr>
          <p:nvPr>
            <p:ph idx="1"/>
          </p:nvPr>
        </p:nvPicPr>
        <p:blipFill>
          <a:blip r:embed="rId2" cstate="print"/>
          <a:stretch>
            <a:fillRect/>
          </a:stretch>
        </p:blipFill>
        <p:spPr>
          <a:xfrm>
            <a:off x="1752600" y="1784350"/>
            <a:ext cx="6096000" cy="457200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Средняя группа</a:t>
            </a:r>
            <a:endParaRPr lang="ru-RU" dirty="0"/>
          </a:p>
        </p:txBody>
      </p:sp>
      <p:sp>
        <p:nvSpPr>
          <p:cNvPr id="3" name="Содержимое 2"/>
          <p:cNvSpPr>
            <a:spLocks noGrp="1"/>
          </p:cNvSpPr>
          <p:nvPr>
            <p:ph idx="1"/>
          </p:nvPr>
        </p:nvSpPr>
        <p:spPr/>
        <p:txBody>
          <a:bodyPr/>
          <a:lstStyle/>
          <a:p>
            <a:r>
              <a:rPr lang="ru-RU" dirty="0" smtClean="0"/>
              <a:t>Продолжать формировать у детей умение рисовать отдельные предметы и создавать сюжетные композиции, повторяя </a:t>
            </a:r>
            <a:r>
              <a:rPr lang="ru-RU" dirty="0" smtClean="0"/>
              <a:t>изображение </a:t>
            </a:r>
            <a:r>
              <a:rPr lang="ru-RU" dirty="0" smtClean="0"/>
              <a:t>одних и тех же </a:t>
            </a:r>
            <a:r>
              <a:rPr lang="ru-RU" dirty="0" smtClean="0"/>
              <a:t>предметов. </a:t>
            </a:r>
            <a:r>
              <a:rPr lang="ru-RU" dirty="0" smtClean="0"/>
              <a:t>Формировать и закреплять представления о форме предметов (круглая, овальная, квадратная, прямоугольная, треугольная), величине, расположении частей.</a:t>
            </a:r>
            <a:endParaRPr lang="ru-RU"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Дом для зайчика</a:t>
            </a:r>
            <a:endParaRPr lang="ru-RU" dirty="0"/>
          </a:p>
        </p:txBody>
      </p:sp>
      <p:sp>
        <p:nvSpPr>
          <p:cNvPr id="3" name="Содержимое 2"/>
          <p:cNvSpPr>
            <a:spLocks noGrp="1"/>
          </p:cNvSpPr>
          <p:nvPr>
            <p:ph idx="1"/>
          </p:nvPr>
        </p:nvSpPr>
        <p:spPr/>
        <p:txBody>
          <a:bodyPr>
            <a:normAutofit fontScale="47500" lnSpcReduction="20000"/>
          </a:bodyPr>
          <a:lstStyle/>
          <a:p>
            <a:r>
              <a:rPr lang="ru-RU" dirty="0" smtClean="0"/>
              <a:t>Программное содержание. Закреплять умение детей рисовать большие и маленькие предметы, состоящие из квадрата и треугольника. Продолжать учить составлять сюжетную композицию. Воспитывать отзывчивое отношение к окружающим.</a:t>
            </a:r>
          </a:p>
          <a:p>
            <a:r>
              <a:rPr lang="ru-RU" dirty="0" smtClean="0"/>
              <a:t>Оборудование. Иллюстрации к сказке «</a:t>
            </a:r>
            <a:r>
              <a:rPr lang="ru-RU" dirty="0" err="1" smtClean="0"/>
              <a:t>Заюшкина</a:t>
            </a:r>
            <a:r>
              <a:rPr lang="ru-RU" dirty="0" smtClean="0"/>
              <a:t>  избушка», альбомные листы, </a:t>
            </a:r>
            <a:r>
              <a:rPr lang="ru-RU" dirty="0" smtClean="0"/>
              <a:t> акварельные краски, толстая и тонкая кисточка</a:t>
            </a:r>
            <a:endParaRPr lang="ru-RU" dirty="0" smtClean="0"/>
          </a:p>
          <a:p>
            <a:r>
              <a:rPr lang="ru-RU" dirty="0" smtClean="0"/>
              <a:t>Ход занятия</a:t>
            </a:r>
            <a:r>
              <a:rPr lang="ru-RU" dirty="0" smtClean="0"/>
              <a:t>. Беседа по содержанию сказки «</a:t>
            </a:r>
            <a:r>
              <a:rPr lang="ru-RU" dirty="0" err="1" smtClean="0"/>
              <a:t>Заюшкина</a:t>
            </a:r>
            <a:r>
              <a:rPr lang="ru-RU" dirty="0" smtClean="0"/>
              <a:t> избушка», ответы детей, затем сравнение одноэтажных и много этажных домов (сходства и различия)</a:t>
            </a:r>
            <a:endParaRPr lang="ru-RU" dirty="0" smtClean="0"/>
          </a:p>
          <a:p>
            <a:r>
              <a:rPr lang="ru-RU" dirty="0" smtClean="0"/>
              <a:t> Сначала рисуем дом зайчика, он коричневый, потому что деревянный. Рисуем квадрат и треугольник сверху в левой части листа, воспитатель показывает, дети сначала прорисовывают в воздухе, затем на листе. Так же нарисуем дом лисы,  будем рисовать голубой краской, потому что он изо льда. Аналогично, воспитатель показывает, дети рисуют. Затем можно предложить нарисовать зайца и лису.  </a:t>
            </a:r>
            <a:endParaRPr lang="ru-RU" dirty="0" smtClean="0"/>
          </a:p>
          <a:p>
            <a:r>
              <a:rPr lang="ru-RU" dirty="0" smtClean="0"/>
              <a:t>Физкультминутка.</a:t>
            </a:r>
          </a:p>
          <a:p>
            <a:r>
              <a:rPr lang="ru-RU" dirty="0" smtClean="0"/>
              <a:t>На поляне дом стоит (Дети изображают дом)</a:t>
            </a:r>
          </a:p>
          <a:p>
            <a:r>
              <a:rPr lang="ru-RU" dirty="0" smtClean="0"/>
              <a:t>Ну а к дому путь закрыт  (Правая и левая руки повёрнуты ладонями к себе,                                                              Средние пальцы соприкасаются с друг  другом, большие пальцы вверх ворота).                                                              </a:t>
            </a:r>
          </a:p>
          <a:p>
            <a:r>
              <a:rPr lang="ru-RU" dirty="0" smtClean="0"/>
              <a:t>Мы ворота открываем  (Ладони разворачиваем параллельно друг другу).</a:t>
            </a:r>
          </a:p>
          <a:p>
            <a:r>
              <a:rPr lang="ru-RU" dirty="0" smtClean="0"/>
              <a:t>В этот домик приглашаем. (Дети изображают дом). </a:t>
            </a:r>
          </a:p>
          <a:p>
            <a:r>
              <a:rPr lang="ru-RU" dirty="0" smtClean="0"/>
              <a:t>Дети рисуют дом.  </a:t>
            </a:r>
            <a:r>
              <a:rPr lang="ru-RU" dirty="0" smtClean="0"/>
              <a:t>Выставка работ, обсуждение результатов.</a:t>
            </a:r>
            <a:endParaRPr lang="ru-RU"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heckerboard(across)">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checkerboard(across)">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checkerboard(across)">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checkerboard(across)">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checkerboard(across)">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checkerboard(across)">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checkerboard(across)">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checkerboard(across)">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checkerboard(across)">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ca6b0a77955b32b52656fe8fbc01e1fb.jpg"/>
          <p:cNvPicPr>
            <a:picLocks noGrp="1" noChangeAspect="1"/>
          </p:cNvPicPr>
          <p:nvPr>
            <p:ph idx="1"/>
          </p:nvPr>
        </p:nvPicPr>
        <p:blipFill>
          <a:blip r:embed="rId2" cstate="print"/>
          <a:stretch>
            <a:fillRect/>
          </a:stretch>
        </p:blipFill>
        <p:spPr>
          <a:xfrm>
            <a:off x="2043112" y="2003425"/>
            <a:ext cx="5514975" cy="41338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етро">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Метро">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Метро">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251</TotalTime>
  <Words>990</Words>
  <Application>Microsoft Office PowerPoint</Application>
  <PresentationFormat>Экран (4:3)</PresentationFormat>
  <Paragraphs>41</Paragraphs>
  <Slides>16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16</vt:i4>
      </vt:variant>
    </vt:vector>
  </HeadingPairs>
  <TitlesOfParts>
    <vt:vector size="17" baseType="lpstr">
      <vt:lpstr>Метро</vt:lpstr>
      <vt:lpstr>Методика обучения дошкольников  рисования домов  в разных  возрастных группах</vt:lpstr>
      <vt:lpstr>Аннотация </vt:lpstr>
      <vt:lpstr>Первая младшая группа</vt:lpstr>
      <vt:lpstr>Вторая младшая группа</vt:lpstr>
      <vt:lpstr>Рисование дома</vt:lpstr>
      <vt:lpstr>Слайд 6</vt:lpstr>
      <vt:lpstr>Средняя группа</vt:lpstr>
      <vt:lpstr>Дом для зайчика</vt:lpstr>
      <vt:lpstr>Слайд 9</vt:lpstr>
      <vt:lpstr>Старшая группа</vt:lpstr>
      <vt:lpstr>Домики трех поросят</vt:lpstr>
      <vt:lpstr>Слайд 12</vt:lpstr>
      <vt:lpstr>Город вечером</vt:lpstr>
      <vt:lpstr>Подготовительная группа</vt:lpstr>
      <vt:lpstr>Слайд 15</vt:lpstr>
      <vt:lpstr>Литература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Методика обучения дошкольников  рисования домов  в разных  возрастных группах</dc:title>
  <dc:creator>Я</dc:creator>
  <cp:lastModifiedBy>Я</cp:lastModifiedBy>
  <cp:revision>26</cp:revision>
  <dcterms:created xsi:type="dcterms:W3CDTF">2014-02-09T13:39:55Z</dcterms:created>
  <dcterms:modified xsi:type="dcterms:W3CDTF">2014-02-09T17:51:04Z</dcterms:modified>
</cp:coreProperties>
</file>