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6" r:id="rId2"/>
    <p:sldId id="270" r:id="rId3"/>
    <p:sldId id="267" r:id="rId4"/>
    <p:sldId id="263" r:id="rId5"/>
    <p:sldId id="264" r:id="rId6"/>
    <p:sldId id="269" r:id="rId7"/>
    <p:sldId id="271" r:id="rId8"/>
    <p:sldId id="272" r:id="rId9"/>
    <p:sldId id="273" r:id="rId10"/>
    <p:sldId id="274" r:id="rId11"/>
    <p:sldId id="275" r:id="rId12"/>
    <p:sldId id="276" r:id="rId13"/>
    <p:sldId id="277" r:id="rId14"/>
    <p:sldId id="280" r:id="rId15"/>
    <p:sldId id="281" r:id="rId16"/>
    <p:sldId id="282" r:id="rId17"/>
    <p:sldId id="278" r:id="rId18"/>
    <p:sldId id="279" r:id="rId19"/>
    <p:sldId id="283" r:id="rId2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5D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3" autoAdjust="0"/>
    <p:restoredTop sz="94660"/>
  </p:normalViewPr>
  <p:slideViewPr>
    <p:cSldViewPr>
      <p:cViewPr varScale="1">
        <p:scale>
          <a:sx n="65" d="100"/>
          <a:sy n="65" d="100"/>
        </p:scale>
        <p:origin x="-1482" y="-102"/>
      </p:cViewPr>
      <p:guideLst>
        <p:guide orient="horz" pos="2160"/>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EAE3C3-8158-4C4B-9C00-B595E911D610}" type="datetimeFigureOut">
              <a:rPr lang="ru-RU" smtClean="0"/>
              <a:pPr/>
              <a:t>14.04.2015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6EB55D-3139-4F38-94B2-6B501597943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C6EB55D-3139-4F38-94B2-6B501597943B}"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556932"/>
            <a:ext cx="8424088" cy="1260000"/>
          </a:xfrm>
        </p:spPr>
        <p:txBody>
          <a:bodyPr/>
          <a:lstStyle>
            <a:lvl1pPr>
              <a:defRPr sz="8000" b="0">
                <a:solidFill>
                  <a:schemeClr val="bg2">
                    <a:lumMod val="25000"/>
                  </a:schemeClr>
                </a:solidFill>
                <a:effectLst/>
                <a:latin typeface="Cassandra" pitchFamily="66" charset="0"/>
                <a:ea typeface="Arial Unicode MS" pitchFamily="34" charset="-128"/>
                <a:cs typeface="Arial" pitchFamily="34" charset="0"/>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407180" y="3528591"/>
            <a:ext cx="6400800" cy="1260000"/>
          </a:xfrm>
        </p:spPr>
        <p:txBody>
          <a:bodyPr/>
          <a:lstStyle>
            <a:lvl1pPr marL="0" indent="0" algn="ctr">
              <a:buNone/>
              <a:defRPr sz="3600" i="1">
                <a:solidFill>
                  <a:schemeClr val="bg2">
                    <a:lumMod val="25000"/>
                  </a:schemeClr>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6241" y="296652"/>
            <a:ext cx="7920000" cy="900113"/>
          </a:xfrm>
        </p:spPr>
        <p:txBody>
          <a:bodyPr/>
          <a:lstStyle>
            <a:lvl1pPr>
              <a:defRPr sz="6000" b="0">
                <a:solidFill>
                  <a:schemeClr val="bg2">
                    <a:lumMod val="25000"/>
                  </a:schemeClr>
                </a:solidFill>
                <a:latin typeface="Cassandra" pitchFamily="66" charset="0"/>
              </a:defRPr>
            </a:lvl1pPr>
          </a:lstStyle>
          <a:p>
            <a:r>
              <a:rPr lang="ru-RU" dirty="0" smtClean="0"/>
              <a:t>Образец заголовка</a:t>
            </a:r>
            <a:endParaRPr lang="ru-RU" dirty="0"/>
          </a:p>
        </p:txBody>
      </p:sp>
      <p:sp>
        <p:nvSpPr>
          <p:cNvPr id="3" name="Содержимое 2"/>
          <p:cNvSpPr>
            <a:spLocks noGrp="1"/>
          </p:cNvSpPr>
          <p:nvPr>
            <p:ph idx="1"/>
          </p:nvPr>
        </p:nvSpPr>
        <p:spPr>
          <a:xfrm>
            <a:off x="935596" y="1593342"/>
            <a:ext cx="7920000" cy="4428000"/>
          </a:xfrm>
        </p:spPr>
        <p:txBody>
          <a:bodyPr/>
          <a:lstStyle>
            <a:lvl1pPr>
              <a:defRPr>
                <a:solidFill>
                  <a:schemeClr val="bg2">
                    <a:lumMod val="25000"/>
                  </a:schemeClr>
                </a:solidFill>
                <a:latin typeface="+mj-lt"/>
              </a:defRPr>
            </a:lvl1pPr>
            <a:lvl2pPr>
              <a:defRPr>
                <a:solidFill>
                  <a:schemeClr val="bg2">
                    <a:lumMod val="25000"/>
                  </a:schemeClr>
                </a:solidFill>
                <a:latin typeface="+mj-lt"/>
              </a:defRPr>
            </a:lvl2pPr>
            <a:lvl3pPr>
              <a:defRPr>
                <a:solidFill>
                  <a:schemeClr val="bg2">
                    <a:lumMod val="25000"/>
                  </a:schemeClr>
                </a:solidFill>
                <a:latin typeface="+mj-lt"/>
              </a:defRPr>
            </a:lvl3pPr>
          </a:lstStyle>
          <a:p>
            <a:pPr lvl="0"/>
            <a:r>
              <a:rPr lang="ru-RU" dirty="0" smtClean="0"/>
              <a:t>Образец текста</a:t>
            </a:r>
          </a:p>
          <a:p>
            <a:pPr lvl="1"/>
            <a:r>
              <a:rPr lang="ru-RU" dirty="0" smtClean="0"/>
              <a:t>Второй уровень</a:t>
            </a:r>
          </a:p>
          <a:p>
            <a:pPr lvl="2"/>
            <a:r>
              <a:rPr lang="ru-RU" dirty="0" smtClean="0"/>
              <a:t>Третий уровень</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5596" y="296652"/>
            <a:ext cx="7920000" cy="900113"/>
          </a:xfrm>
        </p:spPr>
        <p:txBody>
          <a:bodyPr/>
          <a:lstStyle>
            <a:lvl1pPr>
              <a:defRPr sz="6000" b="0" baseline="0">
                <a:solidFill>
                  <a:schemeClr val="bg2">
                    <a:lumMod val="25000"/>
                  </a:schemeClr>
                </a:solidFill>
                <a:latin typeface="Cassandra" pitchFamily="66" charset="0"/>
              </a:defRPr>
            </a:lvl1pPr>
          </a:lstStyle>
          <a:p>
            <a:r>
              <a:rPr lang="ru-RU" dirty="0" smtClean="0"/>
              <a:t>Образец заголовка</a:t>
            </a:r>
            <a:endParaRPr lang="ru-RU" dirty="0"/>
          </a:p>
        </p:txBody>
      </p:sp>
      <p:sp>
        <p:nvSpPr>
          <p:cNvPr id="5" name="Текст 4"/>
          <p:cNvSpPr>
            <a:spLocks noGrp="1"/>
          </p:cNvSpPr>
          <p:nvPr>
            <p:ph type="body" sz="quarter" idx="10"/>
          </p:nvPr>
        </p:nvSpPr>
        <p:spPr>
          <a:xfrm>
            <a:off x="935596" y="1593342"/>
            <a:ext cx="7920000" cy="4248000"/>
          </a:xfrm>
        </p:spPr>
        <p:txBody>
          <a:bodyPr/>
          <a:lstStyle>
            <a:lvl1pPr marL="0" indent="0">
              <a:buNone/>
              <a:defRPr>
                <a:solidFill>
                  <a:schemeClr val="bg2">
                    <a:lumMod val="25000"/>
                  </a:schemeClr>
                </a:solidFill>
                <a:latin typeface="+mj-lt"/>
              </a:defRPr>
            </a:lvl1pPr>
            <a:lvl2pPr marL="108000" indent="0">
              <a:buNone/>
              <a:defRPr/>
            </a:lvl2pPr>
            <a:lvl3pPr marL="108000" indent="0">
              <a:buNone/>
              <a:defRPr/>
            </a:lvl3pPr>
          </a:lstStyle>
          <a:p>
            <a:pPr lvl="0"/>
            <a:r>
              <a:rPr lang="ru-RU" dirty="0"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Заголовок и спис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5596" y="296652"/>
            <a:ext cx="7920000" cy="900113"/>
          </a:xfrm>
        </p:spPr>
        <p:txBody>
          <a:bodyPr/>
          <a:lstStyle>
            <a:lvl1pPr>
              <a:defRPr sz="6000" b="0">
                <a:solidFill>
                  <a:schemeClr val="bg2">
                    <a:lumMod val="25000"/>
                  </a:schemeClr>
                </a:solidFill>
                <a:latin typeface="Cassandra" pitchFamily="66" charset="0"/>
              </a:defRPr>
            </a:lvl1pPr>
          </a:lstStyle>
          <a:p>
            <a:r>
              <a:rPr lang="ru-RU" dirty="0" smtClean="0"/>
              <a:t>Образец заголовка</a:t>
            </a:r>
            <a:endParaRPr lang="ru-RU" dirty="0"/>
          </a:p>
        </p:txBody>
      </p:sp>
      <p:sp>
        <p:nvSpPr>
          <p:cNvPr id="5" name="Текст 4"/>
          <p:cNvSpPr>
            <a:spLocks noGrp="1"/>
          </p:cNvSpPr>
          <p:nvPr>
            <p:ph type="body" sz="quarter" idx="10"/>
          </p:nvPr>
        </p:nvSpPr>
        <p:spPr>
          <a:xfrm>
            <a:off x="935596" y="1593342"/>
            <a:ext cx="7920000" cy="4428000"/>
          </a:xfrm>
        </p:spPr>
        <p:txBody>
          <a:bodyPr/>
          <a:lstStyle>
            <a:lvl1pPr marL="342000" indent="-342000">
              <a:buSzPct val="80000"/>
              <a:buFont typeface="Wingdings 2" pitchFamily="18" charset="2"/>
              <a:buChar char="·"/>
              <a:defRPr>
                <a:solidFill>
                  <a:schemeClr val="bg2">
                    <a:lumMod val="25000"/>
                  </a:schemeClr>
                </a:solidFill>
                <a:latin typeface="+mj-lt"/>
              </a:defRPr>
            </a:lvl1pPr>
            <a:lvl2pPr marL="741600" indent="-284400">
              <a:buSzPct val="80000"/>
              <a:buFont typeface="Wingdings" pitchFamily="2" charset="2"/>
              <a:buChar char="§"/>
              <a:defRPr>
                <a:solidFill>
                  <a:schemeClr val="bg2">
                    <a:lumMod val="25000"/>
                  </a:schemeClr>
                </a:solidFill>
                <a:latin typeface="+mj-lt"/>
              </a:defRPr>
            </a:lvl2pPr>
            <a:lvl3pPr marL="1144800" indent="-230400">
              <a:buSzPct val="80000"/>
              <a:buFont typeface="Arial" pitchFamily="34" charset="0"/>
              <a:buChar char="•"/>
              <a:defRPr>
                <a:solidFill>
                  <a:schemeClr val="bg2">
                    <a:lumMod val="25000"/>
                  </a:schemeClr>
                </a:solidFill>
                <a:latin typeface="+mj-lt"/>
              </a:defRPr>
            </a:lvl3pPr>
            <a:lvl4pPr>
              <a:buFont typeface="Wingdings 2" pitchFamily="18" charset="2"/>
              <a:buChar char="·"/>
              <a:defRPr>
                <a:solidFill>
                  <a:schemeClr val="bg2">
                    <a:lumMod val="25000"/>
                  </a:schemeClr>
                </a:solidFill>
              </a:defRPr>
            </a:lvl4pPr>
            <a:lvl5pPr>
              <a:buFont typeface="Wingdings 2" pitchFamily="18" charset="2"/>
              <a:buChar char="·"/>
              <a:defRPr>
                <a:solidFill>
                  <a:schemeClr val="bg2">
                    <a:lumMod val="2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5596" y="296652"/>
            <a:ext cx="7920000" cy="900113"/>
          </a:xfrm>
        </p:spPr>
        <p:txBody>
          <a:bodyPr/>
          <a:lstStyle>
            <a:lvl1pPr>
              <a:defRPr sz="6000" b="0">
                <a:solidFill>
                  <a:schemeClr val="bg2">
                    <a:lumMod val="25000"/>
                  </a:schemeClr>
                </a:solidFill>
                <a:latin typeface="Cassandra" pitchFamily="66" charset="0"/>
              </a:defRPr>
            </a:lvl1pPr>
          </a:lstStyle>
          <a:p>
            <a:r>
              <a:rPr lang="ru-RU" dirty="0" smtClean="0"/>
              <a:t>Образец заголовка</a:t>
            </a:r>
            <a:endParaRPr lang="ru-RU" dirty="0"/>
          </a:p>
        </p:txBody>
      </p:sp>
      <p:sp>
        <p:nvSpPr>
          <p:cNvPr id="3" name="Содержимое 2"/>
          <p:cNvSpPr>
            <a:spLocks noGrp="1"/>
          </p:cNvSpPr>
          <p:nvPr>
            <p:ph sz="half" idx="1"/>
          </p:nvPr>
        </p:nvSpPr>
        <p:spPr>
          <a:xfrm>
            <a:off x="935596" y="1592796"/>
            <a:ext cx="3780000" cy="4428000"/>
          </a:xfrm>
        </p:spPr>
        <p:txBody>
          <a:bodyPr/>
          <a:lstStyle>
            <a:lvl1pPr>
              <a:defRPr sz="3200">
                <a:solidFill>
                  <a:schemeClr val="bg2">
                    <a:lumMod val="25000"/>
                  </a:schemeClr>
                </a:solidFill>
                <a:latin typeface="+mj-lt"/>
              </a:defRPr>
            </a:lvl1pPr>
            <a:lvl2pPr>
              <a:defRPr sz="2800">
                <a:solidFill>
                  <a:schemeClr val="bg2">
                    <a:lumMod val="25000"/>
                  </a:schemeClr>
                </a:solidFill>
                <a:latin typeface="+mj-lt"/>
              </a:defRPr>
            </a:lvl2pPr>
            <a:lvl3pPr>
              <a:defRPr sz="2400">
                <a:solidFill>
                  <a:schemeClr val="bg2">
                    <a:lumMod val="25000"/>
                  </a:schemeClr>
                </a:solidFill>
                <a:latin typeface="+mj-lt"/>
              </a:defRPr>
            </a:lvl3pPr>
            <a:lvl4pPr>
              <a:defRPr sz="1800"/>
            </a:lvl4pPr>
            <a:lvl5pPr>
              <a:defRPr sz="18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p:txBody>
      </p:sp>
      <p:sp>
        <p:nvSpPr>
          <p:cNvPr id="4" name="Содержимое 3"/>
          <p:cNvSpPr>
            <a:spLocks noGrp="1"/>
          </p:cNvSpPr>
          <p:nvPr>
            <p:ph sz="half" idx="2"/>
          </p:nvPr>
        </p:nvSpPr>
        <p:spPr>
          <a:xfrm>
            <a:off x="5076056" y="1592796"/>
            <a:ext cx="3780000" cy="4428000"/>
          </a:xfrm>
        </p:spPr>
        <p:txBody>
          <a:bodyPr/>
          <a:lstStyle>
            <a:lvl1pPr>
              <a:defRPr sz="3200">
                <a:solidFill>
                  <a:schemeClr val="bg2">
                    <a:lumMod val="25000"/>
                  </a:schemeClr>
                </a:solidFill>
                <a:latin typeface="+mj-lt"/>
              </a:defRPr>
            </a:lvl1pPr>
            <a:lvl2pPr>
              <a:defRPr sz="2800">
                <a:solidFill>
                  <a:schemeClr val="bg2">
                    <a:lumMod val="25000"/>
                  </a:schemeClr>
                </a:solidFill>
                <a:latin typeface="+mj-lt"/>
              </a:defRPr>
            </a:lvl2pPr>
            <a:lvl3pPr>
              <a:defRPr sz="2400">
                <a:solidFill>
                  <a:schemeClr val="bg2">
                    <a:lumMod val="25000"/>
                  </a:schemeClr>
                </a:solidFill>
                <a:latin typeface="+mj-lt"/>
              </a:defRPr>
            </a:lvl3pPr>
            <a:lvl4pPr>
              <a:defRPr sz="1800"/>
            </a:lvl4pPr>
            <a:lvl5pPr>
              <a:defRPr sz="18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971550" y="296863"/>
            <a:ext cx="7920038" cy="900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971550" y="1631950"/>
            <a:ext cx="7920038" cy="44275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p:txBody>
      </p:sp>
    </p:spTree>
  </p:cSld>
  <p:clrMap bg1="lt1" tx1="dk1" bg2="lt2" tx2="dk2" accent1="accent1" accent2="accent2" accent3="accent3" accent4="accent4" accent5="accent5" accent6="accent6" hlink="hlink" folHlink="folHlink"/>
  <p:sldLayoutIdLst>
    <p:sldLayoutId id="2147483724" r:id="rId1"/>
    <p:sldLayoutId id="2147483719" r:id="rId2"/>
    <p:sldLayoutId id="2147483720" r:id="rId3"/>
    <p:sldLayoutId id="2147483721" r:id="rId4"/>
    <p:sldLayoutId id="2147483722" r:id="rId5"/>
    <p:sldLayoutId id="2147483723" r:id="rId6"/>
  </p:sldLayoutIdLst>
  <p:txStyles>
    <p:titleStyle>
      <a:lvl1pPr algn="ctr" rtl="0" eaLnBrk="0" fontAlgn="base" hangingPunct="0">
        <a:spcBef>
          <a:spcPct val="0"/>
        </a:spcBef>
        <a:spcAft>
          <a:spcPct val="0"/>
        </a:spcAft>
        <a:defRPr sz="6000" kern="1200">
          <a:solidFill>
            <a:srgbClr val="4A452A"/>
          </a:solidFill>
          <a:latin typeface="Cassandra" pitchFamily="66" charset="0"/>
          <a:ea typeface="+mj-ea"/>
          <a:cs typeface="Arial" pitchFamily="34" charset="0"/>
        </a:defRPr>
      </a:lvl1pPr>
      <a:lvl2pPr algn="ctr" rtl="0" eaLnBrk="0" fontAlgn="base" hangingPunct="0">
        <a:spcBef>
          <a:spcPct val="0"/>
        </a:spcBef>
        <a:spcAft>
          <a:spcPct val="0"/>
        </a:spcAft>
        <a:defRPr sz="6000">
          <a:solidFill>
            <a:srgbClr val="4A452A"/>
          </a:solidFill>
          <a:latin typeface="Cassandra" pitchFamily="66" charset="0"/>
          <a:cs typeface="Arial" charset="0"/>
        </a:defRPr>
      </a:lvl2pPr>
      <a:lvl3pPr algn="ctr" rtl="0" eaLnBrk="0" fontAlgn="base" hangingPunct="0">
        <a:spcBef>
          <a:spcPct val="0"/>
        </a:spcBef>
        <a:spcAft>
          <a:spcPct val="0"/>
        </a:spcAft>
        <a:defRPr sz="6000">
          <a:solidFill>
            <a:srgbClr val="4A452A"/>
          </a:solidFill>
          <a:latin typeface="Cassandra" pitchFamily="66" charset="0"/>
          <a:cs typeface="Arial" charset="0"/>
        </a:defRPr>
      </a:lvl3pPr>
      <a:lvl4pPr algn="ctr" rtl="0" eaLnBrk="0" fontAlgn="base" hangingPunct="0">
        <a:spcBef>
          <a:spcPct val="0"/>
        </a:spcBef>
        <a:spcAft>
          <a:spcPct val="0"/>
        </a:spcAft>
        <a:defRPr sz="6000">
          <a:solidFill>
            <a:srgbClr val="4A452A"/>
          </a:solidFill>
          <a:latin typeface="Cassandra" pitchFamily="66" charset="0"/>
          <a:cs typeface="Arial" charset="0"/>
        </a:defRPr>
      </a:lvl4pPr>
      <a:lvl5pPr algn="ctr" rtl="0" eaLnBrk="0" fontAlgn="base" hangingPunct="0">
        <a:spcBef>
          <a:spcPct val="0"/>
        </a:spcBef>
        <a:spcAft>
          <a:spcPct val="0"/>
        </a:spcAft>
        <a:defRPr sz="6000">
          <a:solidFill>
            <a:srgbClr val="4A452A"/>
          </a:solidFill>
          <a:latin typeface="Cassandra" pitchFamily="66" charset="0"/>
          <a:cs typeface="Arial" charset="0"/>
        </a:defRPr>
      </a:lvl5pPr>
      <a:lvl6pPr marL="457200" algn="ctr" rtl="0" fontAlgn="base">
        <a:spcBef>
          <a:spcPct val="0"/>
        </a:spcBef>
        <a:spcAft>
          <a:spcPct val="0"/>
        </a:spcAft>
        <a:defRPr sz="4000">
          <a:solidFill>
            <a:srgbClr val="17375E"/>
          </a:solidFill>
          <a:latin typeface="Arial" charset="0"/>
          <a:cs typeface="Arial" charset="0"/>
        </a:defRPr>
      </a:lvl6pPr>
      <a:lvl7pPr marL="914400" algn="ctr" rtl="0" fontAlgn="base">
        <a:spcBef>
          <a:spcPct val="0"/>
        </a:spcBef>
        <a:spcAft>
          <a:spcPct val="0"/>
        </a:spcAft>
        <a:defRPr sz="4000">
          <a:solidFill>
            <a:srgbClr val="17375E"/>
          </a:solidFill>
          <a:latin typeface="Arial" charset="0"/>
          <a:cs typeface="Arial" charset="0"/>
        </a:defRPr>
      </a:lvl7pPr>
      <a:lvl8pPr marL="1371600" algn="ctr" rtl="0" fontAlgn="base">
        <a:spcBef>
          <a:spcPct val="0"/>
        </a:spcBef>
        <a:spcAft>
          <a:spcPct val="0"/>
        </a:spcAft>
        <a:defRPr sz="4000">
          <a:solidFill>
            <a:srgbClr val="17375E"/>
          </a:solidFill>
          <a:latin typeface="Arial" charset="0"/>
          <a:cs typeface="Arial" charset="0"/>
        </a:defRPr>
      </a:lvl8pPr>
      <a:lvl9pPr marL="1828800" algn="ctr" rtl="0" fontAlgn="base">
        <a:spcBef>
          <a:spcPct val="0"/>
        </a:spcBef>
        <a:spcAft>
          <a:spcPct val="0"/>
        </a:spcAft>
        <a:defRPr sz="4000">
          <a:solidFill>
            <a:srgbClr val="17375E"/>
          </a:solidFill>
          <a:latin typeface="Arial" charset="0"/>
          <a:cs typeface="Arial" charset="0"/>
        </a:defRPr>
      </a:lvl9pPr>
    </p:titleStyle>
    <p:bodyStyle>
      <a:lvl1pPr marL="342900" indent="-342900" algn="l" rtl="0" eaLnBrk="0" fontAlgn="base" hangingPunct="0">
        <a:spcBef>
          <a:spcPct val="20000"/>
        </a:spcBef>
        <a:spcAft>
          <a:spcPct val="0"/>
        </a:spcAft>
        <a:buFont typeface="Wingdings 2" pitchFamily="18" charset="2"/>
        <a:buChar char="·"/>
        <a:defRPr sz="3200" kern="1200">
          <a:solidFill>
            <a:srgbClr val="4A452A"/>
          </a:solidFill>
          <a:latin typeface="+mj-lt"/>
          <a:ea typeface="+mn-ea"/>
          <a:cs typeface="Arial" pitchFamily="34" charset="0"/>
        </a:defRPr>
      </a:lvl1pPr>
      <a:lvl2pPr marL="742950" indent="-285750" algn="l" rtl="0" eaLnBrk="0" fontAlgn="base" hangingPunct="0">
        <a:spcBef>
          <a:spcPct val="20000"/>
        </a:spcBef>
        <a:spcAft>
          <a:spcPct val="0"/>
        </a:spcAft>
        <a:buFont typeface="Wingdings" pitchFamily="2" charset="2"/>
        <a:buChar char="§"/>
        <a:defRPr sz="2800" kern="1200">
          <a:solidFill>
            <a:srgbClr val="4A452A"/>
          </a:solidFill>
          <a:latin typeface="+mj-lt"/>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4A452A"/>
          </a:solidFill>
          <a:latin typeface="+mj-lt"/>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7375E"/>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7375E"/>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2519772" y="2744924"/>
            <a:ext cx="6400800" cy="1258887"/>
          </a:xfrm>
        </p:spPr>
        <p:txBody>
          <a:bodyPr/>
          <a:lstStyle/>
          <a:p>
            <a:pPr algn="r">
              <a:defRPr/>
            </a:pPr>
            <a:r>
              <a:rPr lang="ru-RU" sz="2500" dirty="0" smtClean="0">
                <a:solidFill>
                  <a:schemeClr val="tx2">
                    <a:lumMod val="50000"/>
                  </a:schemeClr>
                </a:solidFill>
              </a:rPr>
              <a:t>подготовила </a:t>
            </a:r>
          </a:p>
          <a:p>
            <a:pPr algn="r">
              <a:defRPr/>
            </a:pPr>
            <a:r>
              <a:rPr lang="ru-RU" sz="2500" dirty="0" smtClean="0">
                <a:solidFill>
                  <a:schemeClr val="tx2">
                    <a:lumMod val="50000"/>
                  </a:schemeClr>
                </a:solidFill>
              </a:rPr>
              <a:t>Вишнякова Ольга Юрьевна</a:t>
            </a:r>
          </a:p>
          <a:p>
            <a:pPr algn="r">
              <a:defRPr/>
            </a:pPr>
            <a:r>
              <a:rPr lang="ru-RU" sz="2500" dirty="0" smtClean="0">
                <a:solidFill>
                  <a:schemeClr val="tx2">
                    <a:lumMod val="50000"/>
                  </a:schemeClr>
                </a:solidFill>
              </a:rPr>
              <a:t>педагог-психолог</a:t>
            </a:r>
          </a:p>
          <a:p>
            <a:pPr algn="r">
              <a:defRPr/>
            </a:pPr>
            <a:r>
              <a:rPr lang="ru-RU" sz="2500" dirty="0" smtClean="0">
                <a:solidFill>
                  <a:schemeClr val="tx2">
                    <a:lumMod val="50000"/>
                  </a:schemeClr>
                </a:solidFill>
              </a:rPr>
              <a:t> МКОУ «Парфеньевская СОШ»</a:t>
            </a:r>
          </a:p>
          <a:p>
            <a:pPr algn="r">
              <a:defRPr/>
            </a:pPr>
            <a:r>
              <a:rPr lang="ru-RU" sz="2500" dirty="0" err="1" smtClean="0">
                <a:solidFill>
                  <a:schemeClr val="tx2">
                    <a:lumMod val="50000"/>
                  </a:schemeClr>
                </a:solidFill>
              </a:rPr>
              <a:t>Парфеньевского</a:t>
            </a:r>
            <a:r>
              <a:rPr lang="ru-RU" sz="2500" dirty="0" smtClean="0">
                <a:solidFill>
                  <a:schemeClr val="tx2">
                    <a:lumMod val="50000"/>
                  </a:schemeClr>
                </a:solidFill>
              </a:rPr>
              <a:t> муниципального района Костромской области</a:t>
            </a:r>
            <a:endParaRPr lang="ru-RU" sz="2500" dirty="0">
              <a:solidFill>
                <a:schemeClr val="tx2">
                  <a:lumMod val="50000"/>
                </a:schemeClr>
              </a:solidFill>
            </a:endParaRPr>
          </a:p>
        </p:txBody>
      </p:sp>
      <p:sp>
        <p:nvSpPr>
          <p:cNvPr id="6" name="Заголовок 5"/>
          <p:cNvSpPr>
            <a:spLocks noGrp="1"/>
          </p:cNvSpPr>
          <p:nvPr>
            <p:ph type="ctrTitle"/>
          </p:nvPr>
        </p:nvSpPr>
        <p:spPr>
          <a:xfrm>
            <a:off x="359532" y="1772816"/>
            <a:ext cx="8424088" cy="1260000"/>
          </a:xfrm>
        </p:spPr>
        <p:txBody>
          <a:bodyPr/>
          <a:lstStyle/>
          <a:p>
            <a:r>
              <a:rPr lang="ru-RU" sz="4000" dirty="0" smtClean="0">
                <a:solidFill>
                  <a:srgbClr val="002060"/>
                </a:solidFill>
              </a:rPr>
              <a:t>«Работа педагога-психолога с детьми с ОВЗ, обусловленными ЗПР в условия введения ФГОС, </a:t>
            </a:r>
            <a:br>
              <a:rPr lang="ru-RU" sz="4000" dirty="0" smtClean="0">
                <a:solidFill>
                  <a:srgbClr val="002060"/>
                </a:solidFill>
              </a:rPr>
            </a:br>
            <a:r>
              <a:rPr lang="ru-RU" sz="4000" dirty="0" smtClean="0">
                <a:solidFill>
                  <a:srgbClr val="002060"/>
                </a:solidFill>
              </a:rPr>
              <a:t>по программе «Гимнастика Мозга»</a:t>
            </a:r>
            <a:r>
              <a:rPr lang="ru-RU" sz="4800" dirty="0" smtClean="0">
                <a:solidFill>
                  <a:srgbClr val="002060"/>
                </a:solidFill>
              </a:rPr>
              <a:t/>
            </a:r>
            <a:br>
              <a:rPr lang="ru-RU" sz="4800" dirty="0" smtClean="0">
                <a:solidFill>
                  <a:srgbClr val="002060"/>
                </a:solidFill>
              </a:rPr>
            </a:br>
            <a:r>
              <a:rPr lang="ru-RU" sz="4800" dirty="0" smtClean="0"/>
              <a:t/>
            </a:r>
            <a:br>
              <a:rPr lang="ru-RU" sz="4800" dirty="0" smtClean="0"/>
            </a:br>
            <a:endParaRPr lang="ru-RU"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quarter" idx="10"/>
          </p:nvPr>
        </p:nvSpPr>
        <p:spPr>
          <a:xfrm>
            <a:off x="647564" y="296652"/>
            <a:ext cx="7920000" cy="4248000"/>
          </a:xfrm>
        </p:spPr>
        <p:txBody>
          <a:bodyPr/>
          <a:lstStyle/>
          <a:p>
            <a:pPr algn="ctr"/>
            <a:r>
              <a:rPr lang="ru-RU" sz="2400" b="1" dirty="0" smtClean="0">
                <a:solidFill>
                  <a:srgbClr val="002060"/>
                </a:solidFill>
              </a:rPr>
              <a:t>В программе «Гимнастика Мозга» собран  ряд специальных упражнений. Каждое упражнение выполняется по 1-2 минуте, что не требует много времени. Их можно выполнять в различном порядке и сочетании. Также все упражнения, используемые в данной программе, складываются в  «Балансы», которые направлены на тренировку определенных способностей, качеств, функций человека.  </a:t>
            </a:r>
          </a:p>
          <a:p>
            <a:pPr algn="ctr"/>
            <a:r>
              <a:rPr lang="ru-RU" sz="2400" b="1" dirty="0" smtClean="0">
                <a:solidFill>
                  <a:srgbClr val="002060"/>
                </a:solidFill>
              </a:rPr>
              <a:t>Перечень балансов: 1.Баланс зрения. 2. Баланс слуха. 3. Баланс письма. 4. Улучшение орфографии. 5. Улучшение правописания. 6. Увеличение скорости и навыков чтения. 7. Улучшение мыслительной деятельности, математических способностей и др. </a:t>
            </a:r>
          </a:p>
          <a:p>
            <a:pPr algn="ctr"/>
            <a:r>
              <a:rPr lang="ru-RU" sz="2400" b="1" dirty="0" smtClean="0">
                <a:solidFill>
                  <a:srgbClr val="002060"/>
                </a:solidFill>
              </a:rPr>
              <a:t>В каждый баланс входит определенное количество упражнений,   развитие тех или иных способностей.</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24644"/>
            <a:ext cx="8712968" cy="900113"/>
          </a:xfrm>
        </p:spPr>
        <p:txBody>
          <a:bodyPr/>
          <a:lstStyle/>
          <a:p>
            <a:r>
              <a:rPr lang="ru-RU" sz="4400" dirty="0" smtClean="0">
                <a:solidFill>
                  <a:srgbClr val="C00000"/>
                </a:solidFill>
              </a:rPr>
              <a:t>Упражнения «Гимнастика Мозга»</a:t>
            </a:r>
            <a:endParaRPr lang="ru-RU" sz="4400" dirty="0">
              <a:solidFill>
                <a:srgbClr val="C00000"/>
              </a:solidFill>
            </a:endParaRPr>
          </a:p>
        </p:txBody>
      </p:sp>
      <p:pic>
        <p:nvPicPr>
          <p:cNvPr id="19457" name="Picture 1"/>
          <p:cNvPicPr>
            <a:picLocks noChangeAspect="1" noChangeArrowheads="1"/>
          </p:cNvPicPr>
          <p:nvPr/>
        </p:nvPicPr>
        <p:blipFill>
          <a:blip r:embed="rId2" cstate="print"/>
          <a:srcRect/>
          <a:stretch>
            <a:fillRect/>
          </a:stretch>
        </p:blipFill>
        <p:spPr bwMode="auto">
          <a:xfrm>
            <a:off x="323528" y="1016732"/>
            <a:ext cx="1116124" cy="2347528"/>
          </a:xfrm>
          <a:prstGeom prst="rect">
            <a:avLst/>
          </a:prstGeom>
          <a:noFill/>
          <a:ln w="9525">
            <a:noFill/>
            <a:miter lim="800000"/>
            <a:headEnd/>
            <a:tailEnd/>
          </a:ln>
          <a:effectLst/>
        </p:spPr>
      </p:pic>
      <p:pic>
        <p:nvPicPr>
          <p:cNvPr id="19458" name="Picture 2"/>
          <p:cNvPicPr>
            <a:picLocks noChangeAspect="1" noChangeArrowheads="1"/>
          </p:cNvPicPr>
          <p:nvPr/>
        </p:nvPicPr>
        <p:blipFill>
          <a:blip r:embed="rId3" cstate="print"/>
          <a:srcRect/>
          <a:stretch>
            <a:fillRect/>
          </a:stretch>
        </p:blipFill>
        <p:spPr bwMode="auto">
          <a:xfrm>
            <a:off x="1115616" y="2348880"/>
            <a:ext cx="962274" cy="2394992"/>
          </a:xfrm>
          <a:prstGeom prst="rect">
            <a:avLst/>
          </a:prstGeom>
          <a:noFill/>
          <a:ln w="9525">
            <a:noFill/>
            <a:miter lim="800000"/>
            <a:headEnd/>
            <a:tailEnd/>
          </a:ln>
          <a:effectLst/>
        </p:spPr>
      </p:pic>
      <p:pic>
        <p:nvPicPr>
          <p:cNvPr id="19459" name="Picture 3"/>
          <p:cNvPicPr>
            <a:picLocks noChangeAspect="1" noChangeArrowheads="1"/>
          </p:cNvPicPr>
          <p:nvPr/>
        </p:nvPicPr>
        <p:blipFill>
          <a:blip r:embed="rId4" cstate="print"/>
          <a:srcRect/>
          <a:stretch>
            <a:fillRect/>
          </a:stretch>
        </p:blipFill>
        <p:spPr bwMode="auto">
          <a:xfrm>
            <a:off x="1907704" y="4113076"/>
            <a:ext cx="1118509" cy="2420734"/>
          </a:xfrm>
          <a:prstGeom prst="rect">
            <a:avLst/>
          </a:prstGeom>
          <a:noFill/>
          <a:ln w="9525">
            <a:noFill/>
            <a:miter lim="800000"/>
            <a:headEnd/>
            <a:tailEnd/>
          </a:ln>
          <a:effectLst/>
        </p:spPr>
      </p:pic>
      <p:pic>
        <p:nvPicPr>
          <p:cNvPr id="19460" name="Picture 4"/>
          <p:cNvPicPr>
            <a:picLocks noChangeAspect="1" noChangeArrowheads="1"/>
          </p:cNvPicPr>
          <p:nvPr/>
        </p:nvPicPr>
        <p:blipFill>
          <a:blip r:embed="rId5" cstate="print"/>
          <a:srcRect/>
          <a:stretch>
            <a:fillRect/>
          </a:stretch>
        </p:blipFill>
        <p:spPr bwMode="auto">
          <a:xfrm>
            <a:off x="7956376" y="908720"/>
            <a:ext cx="1011005" cy="2603048"/>
          </a:xfrm>
          <a:prstGeom prst="rect">
            <a:avLst/>
          </a:prstGeom>
          <a:noFill/>
          <a:ln w="9525">
            <a:noFill/>
            <a:miter lim="800000"/>
            <a:headEnd/>
            <a:tailEnd/>
          </a:ln>
          <a:effectLst/>
        </p:spPr>
      </p:pic>
      <p:pic>
        <p:nvPicPr>
          <p:cNvPr id="19461" name="Picture 5"/>
          <p:cNvPicPr>
            <a:picLocks noChangeAspect="1" noChangeArrowheads="1"/>
          </p:cNvPicPr>
          <p:nvPr/>
        </p:nvPicPr>
        <p:blipFill>
          <a:blip r:embed="rId6" cstate="print"/>
          <a:srcRect/>
          <a:stretch>
            <a:fillRect/>
          </a:stretch>
        </p:blipFill>
        <p:spPr bwMode="auto">
          <a:xfrm>
            <a:off x="7236296" y="2888940"/>
            <a:ext cx="1096931" cy="2232248"/>
          </a:xfrm>
          <a:prstGeom prst="rect">
            <a:avLst/>
          </a:prstGeom>
          <a:noFill/>
          <a:ln w="9525">
            <a:noFill/>
            <a:miter lim="800000"/>
            <a:headEnd/>
            <a:tailEnd/>
          </a:ln>
          <a:effectLst/>
        </p:spPr>
      </p:pic>
      <p:pic>
        <p:nvPicPr>
          <p:cNvPr id="19462" name="Picture 6" descr="C:\Users\Ольга\Desktop\оаботафотопарф\CIMG1611.JPG"/>
          <p:cNvPicPr>
            <a:picLocks noChangeAspect="1" noChangeArrowheads="1"/>
          </p:cNvPicPr>
          <p:nvPr/>
        </p:nvPicPr>
        <p:blipFill>
          <a:blip r:embed="rId7" cstate="print"/>
          <a:srcRect/>
          <a:stretch>
            <a:fillRect/>
          </a:stretch>
        </p:blipFill>
        <p:spPr bwMode="auto">
          <a:xfrm>
            <a:off x="6552220" y="4509120"/>
            <a:ext cx="998473" cy="2142105"/>
          </a:xfrm>
          <a:prstGeom prst="rect">
            <a:avLst/>
          </a:prstGeom>
          <a:noFill/>
        </p:spPr>
      </p:pic>
      <p:sp>
        <p:nvSpPr>
          <p:cNvPr id="19463" name="Rectangle 7"/>
          <p:cNvSpPr>
            <a:spLocks noChangeArrowheads="1"/>
          </p:cNvSpPr>
          <p:nvPr/>
        </p:nvSpPr>
        <p:spPr bwMode="auto">
          <a:xfrm>
            <a:off x="3023828" y="1022249"/>
            <a:ext cx="3492388"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1"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Перекрестный шаг – активность</a:t>
            </a:r>
            <a:r>
              <a:rPr kumimoji="0" lang="ru-RU" sz="1400" b="1" i="0"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lang="ru-RU" sz="1400" b="1" dirty="0" smtClean="0">
                <a:latin typeface="Arial" pitchFamily="34" charset="0"/>
                <a:ea typeface="Times New Roman" pitchFamily="18" charset="0"/>
                <a:cs typeface="Arial" pitchFamily="34" charset="0"/>
              </a:rPr>
              <a:t>К</a:t>
            </a: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аждое утро, день и вечер желательно делать «Перекрестные шаги».Это может быть обычный шаг, но в такт движению левой ногой нужно коснуться ее правой рукой, и наоборот. В ходе несложных движений, пересекается серединная линия ела и включаются тонкие нейрофизиологические процессы. Упражнение улучшает внимание и координацию движений и синхронизирует работу обоих полушарий.</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ладонью правой руки коснуться колена поднятой левой ноги (и наоборот)</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выполнить тоже самое, но касаясь колена локтем.</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выполнить тоже самое, касаясь пятки ноги позади себя.</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4608004" y="368660"/>
            <a:ext cx="1152128" cy="2555215"/>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cstate="print"/>
          <a:srcRect/>
          <a:stretch>
            <a:fillRect/>
          </a:stretch>
        </p:blipFill>
        <p:spPr bwMode="auto">
          <a:xfrm>
            <a:off x="4572000" y="3573016"/>
            <a:ext cx="1185663" cy="2840517"/>
          </a:xfrm>
          <a:prstGeom prst="rect">
            <a:avLst/>
          </a:prstGeom>
          <a:noFill/>
          <a:ln w="9525">
            <a:noFill/>
            <a:miter lim="800000"/>
            <a:headEnd/>
            <a:tailEnd/>
          </a:ln>
          <a:effectLst/>
        </p:spPr>
      </p:pic>
      <p:pic>
        <p:nvPicPr>
          <p:cNvPr id="18436" name="Picture 4"/>
          <p:cNvPicPr>
            <a:picLocks noChangeAspect="1" noChangeArrowheads="1"/>
          </p:cNvPicPr>
          <p:nvPr/>
        </p:nvPicPr>
        <p:blipFill>
          <a:blip r:embed="rId4" cstate="print"/>
          <a:srcRect/>
          <a:stretch>
            <a:fillRect/>
          </a:stretch>
        </p:blipFill>
        <p:spPr bwMode="auto">
          <a:xfrm>
            <a:off x="323528" y="3609020"/>
            <a:ext cx="1316843" cy="2935052"/>
          </a:xfrm>
          <a:prstGeom prst="rect">
            <a:avLst/>
          </a:prstGeom>
          <a:noFill/>
          <a:ln w="9525">
            <a:noFill/>
            <a:miter lim="800000"/>
            <a:headEnd/>
            <a:tailEnd/>
          </a:ln>
          <a:effectLst/>
        </p:spPr>
      </p:pic>
      <p:pic>
        <p:nvPicPr>
          <p:cNvPr id="18437" name="Picture 5"/>
          <p:cNvPicPr>
            <a:picLocks noChangeAspect="1" noChangeArrowheads="1"/>
          </p:cNvPicPr>
          <p:nvPr/>
        </p:nvPicPr>
        <p:blipFill>
          <a:blip r:embed="rId5" cstate="print"/>
          <a:srcRect/>
          <a:stretch>
            <a:fillRect/>
          </a:stretch>
        </p:blipFill>
        <p:spPr bwMode="auto">
          <a:xfrm>
            <a:off x="251520" y="224644"/>
            <a:ext cx="1478414" cy="3024336"/>
          </a:xfrm>
          <a:prstGeom prst="rect">
            <a:avLst/>
          </a:prstGeom>
          <a:noFill/>
          <a:ln w="9525">
            <a:noFill/>
            <a:miter lim="800000"/>
            <a:headEnd/>
            <a:tailEnd/>
          </a:ln>
          <a:effectLst/>
        </p:spPr>
      </p:pic>
      <p:sp>
        <p:nvSpPr>
          <p:cNvPr id="18438" name="Rectangle 6"/>
          <p:cNvSpPr>
            <a:spLocks noChangeArrowheads="1"/>
          </p:cNvSpPr>
          <p:nvPr/>
        </p:nvSpPr>
        <p:spPr bwMode="auto">
          <a:xfrm>
            <a:off x="1943708" y="944724"/>
            <a:ext cx="2520280"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5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Ленивые восьмерки»</a:t>
            </a:r>
            <a:endParaRPr kumimoji="0" lang="ru-RU" sz="15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5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Разные варианты: ручкой, рукой, обеими руками, носом, всем корпусом, одновременно с руками и т.п. «Восьмерка» похожа на знак бесконечности, выводится из центра влево и вверх, выполняется по три раза каждой рукой. Делать упражнение нужно медленно, плавно, осознанно описывая движение по большое траектории. Глазами непрерывно следите за большим пальцем руки. Упражнение снимает усталость с глаз и напряжение в мышцах шеи и боль в спине.</a:t>
            </a:r>
            <a:endParaRPr kumimoji="0" lang="ru-RU" sz="150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Стрелка влево 9"/>
          <p:cNvSpPr/>
          <p:nvPr/>
        </p:nvSpPr>
        <p:spPr>
          <a:xfrm>
            <a:off x="2303748" y="440668"/>
            <a:ext cx="1044116" cy="4680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940152" y="1376772"/>
            <a:ext cx="2879812" cy="4801314"/>
          </a:xfrm>
          <a:prstGeom prst="rect">
            <a:avLst/>
          </a:prstGeom>
        </p:spPr>
        <p:txBody>
          <a:bodyPr wrap="square">
            <a:spAutoFit/>
          </a:bodyPr>
          <a:lstStyle/>
          <a:p>
            <a:r>
              <a:rPr lang="ru-RU" b="1" dirty="0" smtClean="0"/>
              <a:t>«Сова»:</a:t>
            </a:r>
            <a:r>
              <a:rPr lang="ru-RU" dirty="0" smtClean="0"/>
              <a:t> одну руку положить на другое плечо и с силой оттянуть или натянуть мышцу, голова отпущена вниз. Глубокий вдох и на выдох голову плавно повернуть в любую сторону. Амплитуда поворота как можно больше, взгляд по кругу и за спину. Вдох второй делается, кода взгляд у плеча, выдох – поворот головы к другому плечу, взгляд одновременно скользит по кругу.</a:t>
            </a:r>
            <a:endParaRPr lang="ru-RU" dirty="0"/>
          </a:p>
        </p:txBody>
      </p:sp>
      <p:sp>
        <p:nvSpPr>
          <p:cNvPr id="9" name="Стрелка влево 8"/>
          <p:cNvSpPr/>
          <p:nvPr/>
        </p:nvSpPr>
        <p:spPr>
          <a:xfrm>
            <a:off x="6300192" y="620688"/>
            <a:ext cx="1260140"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2" cstate="print"/>
          <a:srcRect/>
          <a:stretch>
            <a:fillRect/>
          </a:stretch>
        </p:blipFill>
        <p:spPr bwMode="auto">
          <a:xfrm>
            <a:off x="71438" y="71438"/>
            <a:ext cx="1304925" cy="4267200"/>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cstate="print"/>
          <a:srcRect/>
          <a:stretch>
            <a:fillRect/>
          </a:stretch>
        </p:blipFill>
        <p:spPr bwMode="auto">
          <a:xfrm>
            <a:off x="1115616" y="2096852"/>
            <a:ext cx="1438896" cy="3979168"/>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cstate="print"/>
          <a:srcRect/>
          <a:stretch>
            <a:fillRect/>
          </a:stretch>
        </p:blipFill>
        <p:spPr bwMode="auto">
          <a:xfrm>
            <a:off x="2519772" y="3933056"/>
            <a:ext cx="1776848" cy="2744924"/>
          </a:xfrm>
          <a:prstGeom prst="rect">
            <a:avLst/>
          </a:prstGeom>
          <a:noFill/>
          <a:ln w="9525">
            <a:noFill/>
            <a:miter lim="800000"/>
            <a:headEnd/>
            <a:tailEnd/>
          </a:ln>
          <a:effectLst/>
        </p:spPr>
      </p:pic>
      <p:sp>
        <p:nvSpPr>
          <p:cNvPr id="7169" name="Rectangle 1"/>
          <p:cNvSpPr>
            <a:spLocks noChangeArrowheads="1"/>
          </p:cNvSpPr>
          <p:nvPr/>
        </p:nvSpPr>
        <p:spPr bwMode="auto">
          <a:xfrm>
            <a:off x="2627784" y="260648"/>
            <a:ext cx="288032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«Поза Кука»: </a:t>
            </a: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создает гармонизацию.</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Сидя одна нога положена на колено другой ноги, правая рука на щиколотку, левая держит носок левой ноги.</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Дыхание: вдох через нос, язык у верхнего неба, выдох через рот, язык идет вниз с легким присвистом, как бы издается звук «</a:t>
            </a:r>
            <a:r>
              <a:rPr kumimoji="0" lang="ru-RU" sz="14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ы</a:t>
            </a: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Стоя: ноги перекрещены, руки перекрещены, вывернуты «наизнанку», прижаты на уровне груди. Дыхание в том же режиме.</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2"/>
          <p:cNvPicPr>
            <a:picLocks noChangeAspect="1" noChangeArrowheads="1"/>
          </p:cNvPicPr>
          <p:nvPr/>
        </p:nvPicPr>
        <p:blipFill>
          <a:blip r:embed="rId5" cstate="print"/>
          <a:srcRect/>
          <a:stretch>
            <a:fillRect/>
          </a:stretch>
        </p:blipFill>
        <p:spPr bwMode="auto">
          <a:xfrm>
            <a:off x="7848364" y="260648"/>
            <a:ext cx="1116837" cy="3248980"/>
          </a:xfrm>
          <a:prstGeom prst="rect">
            <a:avLst/>
          </a:prstGeom>
          <a:noFill/>
          <a:ln w="9525">
            <a:noFill/>
            <a:miter lim="800000"/>
            <a:headEnd/>
            <a:tailEnd/>
          </a:ln>
          <a:effectLst/>
        </p:spPr>
      </p:pic>
      <p:pic>
        <p:nvPicPr>
          <p:cNvPr id="7" name="Picture 3"/>
          <p:cNvPicPr>
            <a:picLocks noChangeAspect="1" noChangeArrowheads="1"/>
          </p:cNvPicPr>
          <p:nvPr/>
        </p:nvPicPr>
        <p:blipFill>
          <a:blip r:embed="rId6" cstate="print"/>
          <a:srcRect/>
          <a:stretch>
            <a:fillRect/>
          </a:stretch>
        </p:blipFill>
        <p:spPr bwMode="auto">
          <a:xfrm>
            <a:off x="7344308" y="3969060"/>
            <a:ext cx="1586265" cy="2556284"/>
          </a:xfrm>
          <a:prstGeom prst="rect">
            <a:avLst/>
          </a:prstGeom>
          <a:noFill/>
          <a:ln w="9525">
            <a:noFill/>
            <a:miter lim="800000"/>
            <a:headEnd/>
            <a:tailEnd/>
          </a:ln>
          <a:effectLst/>
        </p:spPr>
      </p:pic>
      <p:sp>
        <p:nvSpPr>
          <p:cNvPr id="8" name="Rectangle 1"/>
          <p:cNvSpPr>
            <a:spLocks noChangeArrowheads="1"/>
          </p:cNvSpPr>
          <p:nvPr/>
        </p:nvSpPr>
        <p:spPr bwMode="auto">
          <a:xfrm>
            <a:off x="5256076" y="3897052"/>
            <a:ext cx="1908212" cy="27392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«Слон»:</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одна рука – это «хобот», ухо с той же стороны положить на плечо как можно плотнее. Хоботом рисовать «ленивые восьмерки» три раза. Руку поменять, повторить движение.</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Стрелка влево 8"/>
          <p:cNvSpPr/>
          <p:nvPr/>
        </p:nvSpPr>
        <p:spPr>
          <a:xfrm>
            <a:off x="1475656" y="33265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право 10"/>
          <p:cNvSpPr/>
          <p:nvPr/>
        </p:nvSpPr>
        <p:spPr>
          <a:xfrm>
            <a:off x="6264188" y="324898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ChangeAspect="1" noChangeArrowheads="1"/>
          </p:cNvPicPr>
          <p:nvPr/>
        </p:nvPicPr>
        <p:blipFill>
          <a:blip r:embed="rId2" cstate="print"/>
          <a:srcRect/>
          <a:stretch>
            <a:fillRect/>
          </a:stretch>
        </p:blipFill>
        <p:spPr bwMode="auto">
          <a:xfrm>
            <a:off x="7380312" y="296651"/>
            <a:ext cx="1548172" cy="4503775"/>
          </a:xfrm>
          <a:prstGeom prst="rect">
            <a:avLst/>
          </a:prstGeom>
          <a:noFill/>
          <a:ln w="9525">
            <a:noFill/>
            <a:miter lim="800000"/>
            <a:headEnd/>
            <a:tailEnd/>
          </a:ln>
          <a:effectLst/>
        </p:spPr>
      </p:pic>
      <p:pic>
        <p:nvPicPr>
          <p:cNvPr id="26629" name="Picture 5"/>
          <p:cNvPicPr>
            <a:picLocks noChangeAspect="1" noChangeArrowheads="1"/>
          </p:cNvPicPr>
          <p:nvPr/>
        </p:nvPicPr>
        <p:blipFill>
          <a:blip r:embed="rId3" cstate="print"/>
          <a:srcRect/>
          <a:stretch>
            <a:fillRect/>
          </a:stretch>
        </p:blipFill>
        <p:spPr bwMode="auto">
          <a:xfrm>
            <a:off x="7308304" y="2522268"/>
            <a:ext cx="1440160" cy="4057808"/>
          </a:xfrm>
          <a:prstGeom prst="rect">
            <a:avLst/>
          </a:prstGeom>
          <a:noFill/>
          <a:ln w="9525">
            <a:noFill/>
            <a:miter lim="800000"/>
            <a:headEnd/>
            <a:tailEnd/>
          </a:ln>
          <a:effectLst/>
        </p:spPr>
      </p:pic>
      <p:sp>
        <p:nvSpPr>
          <p:cNvPr id="8" name="Прямоугольник 7"/>
          <p:cNvSpPr/>
          <p:nvPr/>
        </p:nvSpPr>
        <p:spPr>
          <a:xfrm>
            <a:off x="323528" y="296652"/>
            <a:ext cx="6516724" cy="5909310"/>
          </a:xfrm>
          <a:prstGeom prst="rect">
            <a:avLst/>
          </a:prstGeom>
        </p:spPr>
        <p:txBody>
          <a:bodyPr wrap="square">
            <a:spAutoFit/>
          </a:bodyPr>
          <a:lstStyle/>
          <a:p>
            <a:r>
              <a:rPr lang="ru-RU" b="1" dirty="0" smtClean="0"/>
              <a:t>«Энергетический зевок»</a:t>
            </a:r>
            <a:r>
              <a:rPr lang="ru-RU" dirty="0" smtClean="0"/>
              <a:t>: указательные пальцы ставятся на жевательные мышцы в области верхнечелюстного сустава и несколько раз массируют эти точки. Этот сустав находится прямо перед ушным отверстием и является суставом, соединяющим верхнюю и нижнюю челюсти. Через этот сустав проходят стволы пяти  основных черепных нервов, которые собирают сенсорную информацию от всего лица, глаз, рта при жевании и воспроизведении звуков. Когда мы находимся в состоянии стресса, наша челюсть часто сжимается, и передача импульсов через эту область снижается. Энергетические зевки расслабляют все лицо. Если у детей возникают проблемы с чтением, возможной причиной является то, что их глаза работают несогласованно. Из-за стресса дети также могут плохо слышать. Напряжение в челюстно-височном суставе, может мешать им разговаривать, что также отражается а мышлении.  «ЭЗ» оказывают позитивное действие. Благодаря расслаблению мышц и облегчению функционирования нервов челюстно-височного сустава, улучшаются все связанные с ним функции.</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359532" y="476672"/>
            <a:ext cx="1401244" cy="3356992"/>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cstate="print"/>
          <a:srcRect/>
          <a:stretch>
            <a:fillRect/>
          </a:stretch>
        </p:blipFill>
        <p:spPr bwMode="auto">
          <a:xfrm>
            <a:off x="755576" y="2060848"/>
            <a:ext cx="1465877" cy="2880320"/>
          </a:xfrm>
          <a:prstGeom prst="rect">
            <a:avLst/>
          </a:prstGeom>
          <a:noFill/>
          <a:ln w="9525">
            <a:noFill/>
            <a:miter lim="800000"/>
            <a:headEnd/>
            <a:tailEnd/>
          </a:ln>
          <a:effectLst/>
        </p:spPr>
      </p:pic>
      <p:pic>
        <p:nvPicPr>
          <p:cNvPr id="27652" name="Picture 4"/>
          <p:cNvPicPr>
            <a:picLocks noChangeAspect="1" noChangeArrowheads="1"/>
          </p:cNvPicPr>
          <p:nvPr/>
        </p:nvPicPr>
        <p:blipFill>
          <a:blip r:embed="rId4" cstate="print"/>
          <a:srcRect/>
          <a:stretch>
            <a:fillRect/>
          </a:stretch>
        </p:blipFill>
        <p:spPr bwMode="auto">
          <a:xfrm>
            <a:off x="1475656" y="3573016"/>
            <a:ext cx="1352320" cy="2844316"/>
          </a:xfrm>
          <a:prstGeom prst="rect">
            <a:avLst/>
          </a:prstGeom>
          <a:noFill/>
          <a:ln w="9525">
            <a:noFill/>
            <a:miter lim="800000"/>
            <a:headEnd/>
            <a:tailEnd/>
          </a:ln>
          <a:effectLst/>
        </p:spPr>
      </p:pic>
      <p:pic>
        <p:nvPicPr>
          <p:cNvPr id="7" name="Picture 1" descr="C:\Users\Ольга\Desktop\оаботафотопарф\CIMG1597.JPG"/>
          <p:cNvPicPr>
            <a:picLocks noChangeAspect="1" noChangeArrowheads="1"/>
          </p:cNvPicPr>
          <p:nvPr/>
        </p:nvPicPr>
        <p:blipFill>
          <a:blip r:embed="rId5" cstate="print"/>
          <a:srcRect/>
          <a:stretch>
            <a:fillRect/>
          </a:stretch>
        </p:blipFill>
        <p:spPr bwMode="auto">
          <a:xfrm>
            <a:off x="7560332" y="296651"/>
            <a:ext cx="1257438" cy="3028667"/>
          </a:xfrm>
          <a:prstGeom prst="rect">
            <a:avLst/>
          </a:prstGeom>
          <a:noFill/>
        </p:spPr>
      </p:pic>
      <p:sp>
        <p:nvSpPr>
          <p:cNvPr id="5121" name="Rectangle 1"/>
          <p:cNvSpPr>
            <a:spLocks noChangeArrowheads="1"/>
          </p:cNvSpPr>
          <p:nvPr/>
        </p:nvSpPr>
        <p:spPr bwMode="auto">
          <a:xfrm>
            <a:off x="2843808" y="476382"/>
            <a:ext cx="244827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«Чуха»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Упражнение для разминки: рук на уровне груди согнуты в локтях, движении поочередные, как в детской игре «паровозик», ноги полусогнуты. Вдох носом(язык поднят к верхнему небу), на выдохе – громко произносится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чух</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чух</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чух</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до тех пор, пока весь воздух не выйдет из легких.</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Стрелка влево 7"/>
          <p:cNvSpPr/>
          <p:nvPr/>
        </p:nvSpPr>
        <p:spPr>
          <a:xfrm>
            <a:off x="1799692" y="908720"/>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148064" y="2780928"/>
            <a:ext cx="2988332" cy="3785652"/>
          </a:xfrm>
          <a:prstGeom prst="rect">
            <a:avLst/>
          </a:prstGeom>
        </p:spPr>
        <p:txBody>
          <a:bodyPr wrap="square">
            <a:spAutoFit/>
          </a:bodyPr>
          <a:lstStyle/>
          <a:p>
            <a:r>
              <a:rPr lang="ru-RU" sz="1600" b="1" dirty="0" smtClean="0"/>
              <a:t>«Мозговая шапочка»:</a:t>
            </a:r>
            <a:r>
              <a:rPr lang="ru-RU" sz="1600" dirty="0" smtClean="0"/>
              <a:t> пальцами левой руки взять за кончик правого уха или ушной раковины, и , потягивая, разворачивать к лицу по всей поверхности. Или: одновременно обеими руками за уши с противоположных сторон. Выполнять поочередно большой – указательный, большой – мизинец, большой – безымянный, большой – средний пальцами.</a:t>
            </a:r>
            <a:endParaRPr lang="ru-RU" sz="1600" dirty="0"/>
          </a:p>
        </p:txBody>
      </p:sp>
      <p:sp>
        <p:nvSpPr>
          <p:cNvPr id="10" name="Стрелка вправо 9"/>
          <p:cNvSpPr/>
          <p:nvPr/>
        </p:nvSpPr>
        <p:spPr>
          <a:xfrm>
            <a:off x="6552220" y="19168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215516" y="173541"/>
            <a:ext cx="8712460"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600" b="1" i="1" u="sng" dirty="0" smtClean="0">
                <a:latin typeface="Arial" pitchFamily="34" charset="0"/>
                <a:cs typeface="Arial" pitchFamily="34" charset="0"/>
              </a:rPr>
              <a:t>Балансы, используемые на коррекционно-развивающих занятиях с детьми </a:t>
            </a:r>
            <a:r>
              <a:rPr lang="ru-RU" sz="1600" b="1" i="1" u="sng" dirty="0" smtClean="0">
                <a:latin typeface="Arial" pitchFamily="34" charset="0"/>
                <a:cs typeface="Arial" pitchFamily="34" charset="0"/>
              </a:rPr>
              <a:t>с задержкой психического развития</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1" i="1" u="sng"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Баланс слуха </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ctr" defTabSz="914400" rtl="0" eaLnBrk="0" fontAlgn="base" latinLnBrk="0" hangingPunct="0">
              <a:lnSpc>
                <a:spcPct val="100000"/>
              </a:lnSpc>
              <a:spcBef>
                <a:spcPct val="0"/>
              </a:spcBef>
              <a:spcAft>
                <a:spcPct val="0"/>
              </a:spcAft>
              <a:buClrTx/>
              <a:buSzTx/>
              <a:buFontTx/>
              <a:buAutoNum type="arabicPeriod"/>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Дыхание- настрой,     2. Упражнение «Слон»    </a:t>
            </a:r>
          </a:p>
          <a:p>
            <a:pPr marL="342900" marR="0" lvl="0" indent="-342900" algn="ctr" defTabSz="914400" rtl="0" eaLnBrk="0" fontAlgn="base" latinLnBrk="0" hangingPunct="0">
              <a:lnSpc>
                <a:spcPct val="100000"/>
              </a:lnSpc>
              <a:spcBef>
                <a:spcPct val="0"/>
              </a:spcBef>
              <a:spcAft>
                <a:spcPct val="0"/>
              </a:spcAft>
              <a:buClrTx/>
              <a:buSzTx/>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Упражнение «Сова»    4. «Мозговая шапочка»</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Баланс письма </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Настрой</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Симметричные рисунки, выполненные одновременно обеими руками (круг, бабочка и др.)</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«Алфавитные восьмерки» </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«Энергетический зевок»</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Баланс для улучшения правописания и орфографии</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«Слон»       2.»Сова»     3. «Мозговая шапочка»</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Баланс для улучшения навыков чтения</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Ленивые восьмерки»</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Перекрестный шаг</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На расслабление во время чтения (покачивание головой, шея расслаблена, голова слегка опущена, легкое покачивание)</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«Энергетический зевок»</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5.Брюшное дыхание (рука на животе последить за дыханием)</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5)Баланс для улучшения математических способностей</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«Слон»   2. «Сова»    3. Качание головой</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6) Баланс для понимания вопросов</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Перекрестный шаг     2. «Мозговая шапочка» </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«Слон»         4.Поза Кука</a:t>
            </a:r>
            <a:endParaRPr kumimoji="0" lang="ru-R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Ольга\Desktop\оаботафотопарф\CIMG1569.JPG"/>
          <p:cNvPicPr>
            <a:picLocks noChangeAspect="1" noChangeArrowheads="1"/>
          </p:cNvPicPr>
          <p:nvPr/>
        </p:nvPicPr>
        <p:blipFill>
          <a:blip r:embed="rId2" cstate="print"/>
          <a:srcRect/>
          <a:stretch>
            <a:fillRect/>
          </a:stretch>
        </p:blipFill>
        <p:spPr bwMode="auto">
          <a:xfrm>
            <a:off x="7200292" y="3897052"/>
            <a:ext cx="1609210" cy="2772792"/>
          </a:xfrm>
          <a:prstGeom prst="rect">
            <a:avLst/>
          </a:prstGeom>
          <a:noFill/>
        </p:spPr>
      </p:pic>
      <p:pic>
        <p:nvPicPr>
          <p:cNvPr id="3074" name="Picture 2" descr="C:\Users\Ольга\Desktop\оаботафотопарф\CIMG1571.JPG"/>
          <p:cNvPicPr>
            <a:picLocks noChangeAspect="1" noChangeArrowheads="1"/>
          </p:cNvPicPr>
          <p:nvPr/>
        </p:nvPicPr>
        <p:blipFill>
          <a:blip r:embed="rId3" cstate="print"/>
          <a:srcRect/>
          <a:stretch>
            <a:fillRect/>
          </a:stretch>
        </p:blipFill>
        <p:spPr bwMode="auto">
          <a:xfrm>
            <a:off x="7020272" y="368660"/>
            <a:ext cx="1833116" cy="2253492"/>
          </a:xfrm>
          <a:prstGeom prst="rect">
            <a:avLst/>
          </a:prstGeom>
          <a:noFill/>
        </p:spPr>
      </p:pic>
      <p:sp>
        <p:nvSpPr>
          <p:cNvPr id="5" name="Прямоугольник 4"/>
          <p:cNvSpPr/>
          <p:nvPr/>
        </p:nvSpPr>
        <p:spPr>
          <a:xfrm>
            <a:off x="2286000" y="335846"/>
            <a:ext cx="4572000" cy="6186309"/>
          </a:xfrm>
          <a:prstGeom prst="rect">
            <a:avLst/>
          </a:prstGeom>
        </p:spPr>
        <p:txBody>
          <a:bodyPr>
            <a:spAutoFit/>
          </a:bodyPr>
          <a:lstStyle/>
          <a:p>
            <a:r>
              <a:rPr lang="ru-RU" b="1" dirty="0" smtClean="0">
                <a:solidFill>
                  <a:srgbClr val="002060"/>
                </a:solidFill>
              </a:rPr>
              <a:t>Данные упражнения, я ежедневно использую в своей работе. Занятия с детьми с ОВЗ, в основном дети ЗПР, проходят следующим образом, в начале занятия мы обязательно делаем массаж рук, специальными мячиками , затем разминаем пальчики, делаем упражнения на развитие мелкой моторики, затем выполняем пробу Н.И </a:t>
            </a:r>
            <a:r>
              <a:rPr lang="ru-RU" b="1" dirty="0" err="1" smtClean="0">
                <a:solidFill>
                  <a:srgbClr val="002060"/>
                </a:solidFill>
              </a:rPr>
              <a:t>Озерецкого</a:t>
            </a:r>
            <a:r>
              <a:rPr lang="ru-RU" b="1" dirty="0" smtClean="0">
                <a:solidFill>
                  <a:srgbClr val="002060"/>
                </a:solidFill>
              </a:rPr>
              <a:t> на динамический </a:t>
            </a:r>
            <a:r>
              <a:rPr lang="ru-RU" b="1" dirty="0" err="1" smtClean="0">
                <a:solidFill>
                  <a:srgbClr val="002060"/>
                </a:solidFill>
              </a:rPr>
              <a:t>праксис</a:t>
            </a:r>
            <a:r>
              <a:rPr lang="ru-RU" b="1" dirty="0" smtClean="0">
                <a:solidFill>
                  <a:srgbClr val="002060"/>
                </a:solidFill>
              </a:rPr>
              <a:t> «Кулак—ребро—ладонь». И только потом переходим к выполнению упражнений по программе «Гимнастика Мозга». Занятия длятся в зависимости от возраста обучающихся и рекомендаций ПМПК. В основном 1 классы 10 минут, 2-3 классы 15 минут, 4 классы 15-20 минут. За время занятия мы успеваем изучить </a:t>
            </a:r>
            <a:r>
              <a:rPr lang="ru-RU" b="1" dirty="0" err="1" smtClean="0">
                <a:solidFill>
                  <a:srgbClr val="002060"/>
                </a:solidFill>
              </a:rPr>
              <a:t>и\или</a:t>
            </a:r>
            <a:r>
              <a:rPr lang="ru-RU" b="1" dirty="0" smtClean="0">
                <a:solidFill>
                  <a:srgbClr val="002060"/>
                </a:solidFill>
              </a:rPr>
              <a:t> отработать один баланс. </a:t>
            </a:r>
            <a:endParaRPr lang="ru-RU" b="1" dirty="0">
              <a:solidFill>
                <a:srgbClr val="002060"/>
              </a:solidFill>
            </a:endParaRPr>
          </a:p>
        </p:txBody>
      </p:sp>
      <p:pic>
        <p:nvPicPr>
          <p:cNvPr id="3075" name="Picture 3" descr="C:\Users\Ольга\Desktop\оаботафотопарф\CIMG1574.JPG"/>
          <p:cNvPicPr>
            <a:picLocks noChangeAspect="1" noChangeArrowheads="1"/>
          </p:cNvPicPr>
          <p:nvPr/>
        </p:nvPicPr>
        <p:blipFill>
          <a:blip r:embed="rId4" cstate="print"/>
          <a:srcRect/>
          <a:stretch>
            <a:fillRect/>
          </a:stretch>
        </p:blipFill>
        <p:spPr bwMode="auto">
          <a:xfrm>
            <a:off x="215516" y="332656"/>
            <a:ext cx="1957428" cy="240600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5596" y="296653"/>
            <a:ext cx="7920000" cy="648072"/>
          </a:xfrm>
        </p:spPr>
        <p:txBody>
          <a:bodyPr/>
          <a:lstStyle/>
          <a:p>
            <a:r>
              <a:rPr lang="ru-RU" sz="4800" b="1" dirty="0" smtClean="0">
                <a:solidFill>
                  <a:srgbClr val="C00000"/>
                </a:solidFill>
              </a:rPr>
              <a:t>Подведение итога:</a:t>
            </a:r>
            <a:endParaRPr lang="ru-RU" sz="4800" b="1" dirty="0">
              <a:solidFill>
                <a:srgbClr val="C00000"/>
              </a:solidFill>
            </a:endParaRPr>
          </a:p>
        </p:txBody>
      </p:sp>
      <p:sp>
        <p:nvSpPr>
          <p:cNvPr id="3" name="Текст 2"/>
          <p:cNvSpPr>
            <a:spLocks noGrp="1"/>
          </p:cNvSpPr>
          <p:nvPr>
            <p:ph type="body" sz="quarter" idx="10"/>
          </p:nvPr>
        </p:nvSpPr>
        <p:spPr>
          <a:xfrm>
            <a:off x="3275856" y="980728"/>
            <a:ext cx="5399720" cy="4248000"/>
          </a:xfrm>
        </p:spPr>
        <p:txBody>
          <a:bodyPr/>
          <a:lstStyle/>
          <a:p>
            <a:r>
              <a:rPr lang="ru-RU" sz="2000" b="1" dirty="0" smtClean="0">
                <a:solidFill>
                  <a:srgbClr val="002060"/>
                </a:solidFill>
              </a:rPr>
              <a:t>За период работы в МКОУ «Парфеньевская СОШ» уже на протяжении практически двух учебных лет, проводя диагностику на изучение динамики развития обучающихся с ОВЗ, видна положительная динамика их развития. Конечно, нельзя сказать, что только благодаря программе «Гимнастика Мозга» мы  наблюдаем положительные результаты, это слаженная работа всех участников образовательного процесса (педагоги, социально-психологическая служба, администрация, родители, сами учащиеся) в обучении, воспитании и развитии детей с ОВЗ, но реализация данной программы, несомненно, помогает, укрепляет, поддерживает всестороннее развитие обучающихся с ОВЗ. </a:t>
            </a:r>
            <a:endParaRPr lang="ru-RU" sz="2000" b="1" dirty="0">
              <a:solidFill>
                <a:srgbClr val="002060"/>
              </a:solidFill>
            </a:endParaRPr>
          </a:p>
        </p:txBody>
      </p:sp>
      <p:pic>
        <p:nvPicPr>
          <p:cNvPr id="2049" name="Picture 1"/>
          <p:cNvPicPr>
            <a:picLocks noChangeAspect="1" noChangeArrowheads="1"/>
          </p:cNvPicPr>
          <p:nvPr/>
        </p:nvPicPr>
        <p:blipFill>
          <a:blip r:embed="rId2" cstate="print"/>
          <a:srcRect/>
          <a:stretch>
            <a:fillRect/>
          </a:stretch>
        </p:blipFill>
        <p:spPr bwMode="auto">
          <a:xfrm>
            <a:off x="215516" y="1016732"/>
            <a:ext cx="3067067" cy="23003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179512" y="4005064"/>
            <a:ext cx="3023828" cy="18358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smtClean="0">
                <a:solidFill>
                  <a:srgbClr val="002060"/>
                </a:solidFill>
              </a:rPr>
              <a:t>Список использованных источников</a:t>
            </a:r>
            <a:endParaRPr lang="ru-RU" sz="3200" dirty="0">
              <a:solidFill>
                <a:srgbClr val="002060"/>
              </a:solidFill>
            </a:endParaRPr>
          </a:p>
        </p:txBody>
      </p:sp>
      <p:sp>
        <p:nvSpPr>
          <p:cNvPr id="3" name="Текст 2"/>
          <p:cNvSpPr>
            <a:spLocks noGrp="1"/>
          </p:cNvSpPr>
          <p:nvPr>
            <p:ph type="body" sz="quarter" idx="10"/>
          </p:nvPr>
        </p:nvSpPr>
        <p:spPr>
          <a:xfrm>
            <a:off x="827584" y="1268760"/>
            <a:ext cx="7920000" cy="4248000"/>
          </a:xfrm>
        </p:spPr>
        <p:txBody>
          <a:bodyPr/>
          <a:lstStyle/>
          <a:p>
            <a:r>
              <a:rPr lang="ru-RU" dirty="0" smtClean="0">
                <a:solidFill>
                  <a:srgbClr val="002060"/>
                </a:solidFill>
              </a:rPr>
              <a:t> </a:t>
            </a:r>
            <a:endParaRPr lang="en-US" sz="1600" dirty="0" smtClean="0">
              <a:solidFill>
                <a:srgbClr val="002060"/>
              </a:solidFill>
            </a:endParaRPr>
          </a:p>
          <a:p>
            <a:pPr>
              <a:buFont typeface="Wingdings" pitchFamily="2" charset="2"/>
              <a:buChar char="Ø"/>
            </a:pPr>
            <a:r>
              <a:rPr lang="en-US" sz="1600" dirty="0" smtClean="0">
                <a:solidFill>
                  <a:srgbClr val="002060"/>
                </a:solidFill>
              </a:rPr>
              <a:t> </a:t>
            </a:r>
            <a:r>
              <a:rPr lang="ru-RU" sz="1600" dirty="0" smtClean="0">
                <a:solidFill>
                  <a:srgbClr val="002060"/>
                </a:solidFill>
              </a:rPr>
              <a:t>Специальный Федеральный государственный образовательный стандарт начального образования для детей с задержкой психического развития: проект / И.А. Коробейников, </a:t>
            </a:r>
            <a:r>
              <a:rPr lang="ru-RU" sz="1600" dirty="0" err="1" smtClean="0">
                <a:solidFill>
                  <a:srgbClr val="002060"/>
                </a:solidFill>
              </a:rPr>
              <a:t>Е.Л.Инденбаум</a:t>
            </a:r>
            <a:r>
              <a:rPr lang="ru-RU" sz="1600" dirty="0" smtClean="0">
                <a:solidFill>
                  <a:srgbClr val="002060"/>
                </a:solidFill>
              </a:rPr>
              <a:t>, Н.В. Бабкина. – М.: Просвещение, 2013. – 48с. - (Стандарты второго поколения)</a:t>
            </a:r>
          </a:p>
          <a:p>
            <a:pPr>
              <a:buFont typeface="Wingdings" pitchFamily="2" charset="2"/>
              <a:buChar char="Ø"/>
            </a:pPr>
            <a:r>
              <a:rPr lang="ru-RU" sz="1600" dirty="0" smtClean="0">
                <a:solidFill>
                  <a:srgbClr val="002060"/>
                </a:solidFill>
              </a:rPr>
              <a:t> Концепция  специального Федерального государственного образовательного стандарта для детей с ограниченными возможностями здоровья/ </a:t>
            </a:r>
            <a:r>
              <a:rPr lang="en-US" sz="1600" dirty="0" smtClean="0">
                <a:solidFill>
                  <a:srgbClr val="002060"/>
                </a:solidFill>
              </a:rPr>
              <a:t>[</a:t>
            </a:r>
            <a:r>
              <a:rPr lang="ru-RU" sz="1600" dirty="0" err="1" smtClean="0">
                <a:solidFill>
                  <a:srgbClr val="002060"/>
                </a:solidFill>
              </a:rPr>
              <a:t>Н.Н.Малофеев</a:t>
            </a:r>
            <a:r>
              <a:rPr lang="ru-RU" sz="1600" dirty="0" smtClean="0">
                <a:solidFill>
                  <a:srgbClr val="002060"/>
                </a:solidFill>
              </a:rPr>
              <a:t>, О.И. Кукушкина, О.С. Никольская, Е.Л.Гончарова</a:t>
            </a:r>
            <a:r>
              <a:rPr lang="en-US" sz="1600" dirty="0" smtClean="0">
                <a:solidFill>
                  <a:srgbClr val="002060"/>
                </a:solidFill>
              </a:rPr>
              <a:t>]</a:t>
            </a:r>
            <a:r>
              <a:rPr lang="ru-RU" sz="1600" dirty="0" smtClean="0">
                <a:solidFill>
                  <a:srgbClr val="002060"/>
                </a:solidFill>
              </a:rPr>
              <a:t>. – М.:просвещение,2013. – 42с. – (Стандарты второго поколения)</a:t>
            </a:r>
          </a:p>
          <a:p>
            <a:pPr>
              <a:buFont typeface="Wingdings" pitchFamily="2" charset="2"/>
              <a:buChar char="Ø"/>
            </a:pPr>
            <a:r>
              <a:rPr lang="ru-RU" sz="1600" dirty="0" smtClean="0">
                <a:solidFill>
                  <a:srgbClr val="002060"/>
                </a:solidFill>
              </a:rPr>
              <a:t> </a:t>
            </a:r>
            <a:r>
              <a:rPr lang="ru-RU" sz="1600" dirty="0" err="1" smtClean="0">
                <a:solidFill>
                  <a:srgbClr val="002060"/>
                </a:solidFill>
              </a:rPr>
              <a:t>Психогимнастические</a:t>
            </a:r>
            <a:r>
              <a:rPr lang="ru-RU" sz="1600" dirty="0" smtClean="0">
                <a:solidFill>
                  <a:srgbClr val="002060"/>
                </a:solidFill>
              </a:rPr>
              <a:t> упражнения для школьников: разминки, </a:t>
            </a:r>
            <a:r>
              <a:rPr lang="ru-RU" sz="1600" dirty="0" err="1" smtClean="0">
                <a:solidFill>
                  <a:srgbClr val="002060"/>
                </a:solidFill>
              </a:rPr>
              <a:t>энергизаторы</a:t>
            </a:r>
            <a:r>
              <a:rPr lang="ru-RU" sz="1600" dirty="0" smtClean="0">
                <a:solidFill>
                  <a:srgbClr val="002060"/>
                </a:solidFill>
              </a:rPr>
              <a:t>, активаторы/ авт.-сост. М.А. Павлова. – 2-е изд. – Волгоград: Учитель, 2015. – 87с.</a:t>
            </a:r>
          </a:p>
          <a:p>
            <a:pPr>
              <a:buFont typeface="Wingdings" pitchFamily="2" charset="2"/>
              <a:buChar char="Ø"/>
            </a:pPr>
            <a:r>
              <a:rPr lang="ru-RU" sz="1600" dirty="0" smtClean="0">
                <a:solidFill>
                  <a:srgbClr val="002060"/>
                </a:solidFill>
              </a:rPr>
              <a:t> Программа тренинга «Гимнастика Мозга» или образовательная </a:t>
            </a:r>
            <a:r>
              <a:rPr lang="ru-RU" sz="1600" dirty="0" err="1" smtClean="0">
                <a:solidFill>
                  <a:srgbClr val="002060"/>
                </a:solidFill>
              </a:rPr>
              <a:t>кинезиология</a:t>
            </a:r>
            <a:r>
              <a:rPr lang="ru-RU" sz="1600" dirty="0" smtClean="0">
                <a:solidFill>
                  <a:srgbClr val="002060"/>
                </a:solidFill>
              </a:rPr>
              <a:t>  для педагогов, психологов и тренеров.  Кострома 2011 г.</a:t>
            </a:r>
            <a:endParaRPr lang="ru-RU" sz="1600" dirty="0">
              <a:solidFill>
                <a:srgbClr val="00206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1223628" y="440668"/>
            <a:ext cx="709278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Образовательное пространство формируется культурными традициями обучении детей разных возрастов в условиях семьи и образовательных учреждений. Отклонения в развитии ребенка приводит к его выпадению из социально и культурно обусловленного образовательного пространства.  Чтобы связь ребенка с социумом не нарушалась , необходимо создать специальные условия для обучения и воспитания, потому как только удовлетворяя особые образовательные потребности такого ребенка, можно открыть ему путь к общему образованию.</a:t>
            </a:r>
            <a:endParaRPr kumimoji="0" lang="ru-RU" sz="24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flipH="1">
            <a:off x="287524" y="404664"/>
            <a:ext cx="824491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Обучающийся с ограниченными возможностями здоровья (ОВЗ) - физическое лицо, имеющее недостатки в физическом и (или) психологическом развитии, подтвержденные </a:t>
            </a:r>
            <a:r>
              <a:rPr kumimoji="0" lang="ru-RU" sz="2000" b="1" i="0" u="none" strike="noStrike" cap="none" normalizeH="0" baseline="0" dirty="0" err="1" smtClean="0">
                <a:ln>
                  <a:noFill/>
                </a:ln>
                <a:solidFill>
                  <a:srgbClr val="002060"/>
                </a:solidFill>
                <a:effectLst/>
                <a:latin typeface="Arial" pitchFamily="34" charset="0"/>
                <a:ea typeface="Times New Roman" pitchFamily="18" charset="0"/>
                <a:cs typeface="Arial" pitchFamily="34" charset="0"/>
              </a:rPr>
              <a:t>психолого-медико-педагогической</a:t>
            </a:r>
            <a:r>
              <a:rPr kumimoji="0" lang="ru-RU" sz="20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комиссией и препятствующие получению образования без создания специальных условий.</a:t>
            </a:r>
          </a:p>
          <a:p>
            <a:pPr lvl="0" indent="450850" algn="just"/>
            <a:r>
              <a:rPr lang="ru-RU" sz="2000" b="1" dirty="0" smtClean="0">
                <a:solidFill>
                  <a:srgbClr val="002060"/>
                </a:solidFill>
              </a:rPr>
              <a:t>Среди детей с ОВЗ дети с задержкой психического развития (ЗПР) составляют самую многочисленную группу.</a:t>
            </a:r>
            <a:endParaRPr kumimoji="0" lang="ru-RU" sz="2000" b="1" i="0" u="none" strike="noStrike" cap="none" normalizeH="0" baseline="0" dirty="0" smtClean="0">
              <a:ln>
                <a:noFill/>
              </a:ln>
              <a:solidFill>
                <a:srgbClr val="002060"/>
              </a:solidFill>
              <a:effectLst/>
              <a:latin typeface="Arial" pitchFamily="34" charset="0"/>
              <a:cs typeface="Arial" pitchFamily="34" charset="0"/>
            </a:endParaRPr>
          </a:p>
        </p:txBody>
      </p:sp>
      <p:sp>
        <p:nvSpPr>
          <p:cNvPr id="5133" name="AutoShape 13"/>
          <p:cNvSpPr>
            <a:spLocks noChangeArrowheads="1"/>
          </p:cNvSpPr>
          <p:nvPr/>
        </p:nvSpPr>
        <p:spPr bwMode="auto">
          <a:xfrm>
            <a:off x="2159732" y="2888940"/>
            <a:ext cx="4919662" cy="546100"/>
          </a:xfrm>
          <a:prstGeom prst="roundRect">
            <a:avLst>
              <a:gd name="adj" fmla="val 16667"/>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2000" b="1" i="0" u="none" strike="noStrike" cap="none" normalizeH="0" baseline="0" dirty="0" smtClean="0">
                <a:ln>
                  <a:noFill/>
                </a:ln>
                <a:solidFill>
                  <a:srgbClr val="632423"/>
                </a:solidFill>
                <a:effectLst/>
                <a:latin typeface="Calibri" pitchFamily="34" charset="0"/>
                <a:cs typeface="Arial" pitchFamily="34" charset="0"/>
              </a:rPr>
              <a:t>Дети с задержкой психического развития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134" name="AutoShape 14"/>
          <p:cNvSpPr>
            <a:spLocks noChangeArrowheads="1"/>
          </p:cNvSpPr>
          <p:nvPr/>
        </p:nvSpPr>
        <p:spPr bwMode="auto">
          <a:xfrm rot="5400000">
            <a:off x="6325208" y="3728021"/>
            <a:ext cx="796925" cy="342900"/>
          </a:xfrm>
          <a:prstGeom prst="rightArrow">
            <a:avLst>
              <a:gd name="adj1" fmla="val 50000"/>
              <a:gd name="adj2" fmla="val 58102"/>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ru-RU"/>
          </a:p>
        </p:txBody>
      </p:sp>
      <p:sp>
        <p:nvSpPr>
          <p:cNvPr id="5135" name="AutoShape 15"/>
          <p:cNvSpPr>
            <a:spLocks noChangeArrowheads="1"/>
          </p:cNvSpPr>
          <p:nvPr/>
        </p:nvSpPr>
        <p:spPr bwMode="auto">
          <a:xfrm rot="5400000">
            <a:off x="4236976" y="3764025"/>
            <a:ext cx="796925" cy="342900"/>
          </a:xfrm>
          <a:prstGeom prst="rightArrow">
            <a:avLst>
              <a:gd name="adj1" fmla="val 50000"/>
              <a:gd name="adj2" fmla="val 58102"/>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ru-RU"/>
          </a:p>
        </p:txBody>
      </p:sp>
      <p:sp>
        <p:nvSpPr>
          <p:cNvPr id="5136" name="AutoShape 16"/>
          <p:cNvSpPr>
            <a:spLocks noChangeArrowheads="1"/>
          </p:cNvSpPr>
          <p:nvPr/>
        </p:nvSpPr>
        <p:spPr bwMode="auto">
          <a:xfrm rot="5400000">
            <a:off x="2076735" y="3764025"/>
            <a:ext cx="796925" cy="342900"/>
          </a:xfrm>
          <a:prstGeom prst="rightArrow">
            <a:avLst>
              <a:gd name="adj1" fmla="val 50000"/>
              <a:gd name="adj2" fmla="val 58102"/>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ru-RU"/>
          </a:p>
        </p:txBody>
      </p:sp>
      <p:sp>
        <p:nvSpPr>
          <p:cNvPr id="5137" name="AutoShape 17"/>
          <p:cNvSpPr>
            <a:spLocks noChangeArrowheads="1"/>
          </p:cNvSpPr>
          <p:nvPr/>
        </p:nvSpPr>
        <p:spPr bwMode="auto">
          <a:xfrm>
            <a:off x="539552" y="4437112"/>
            <a:ext cx="2719697" cy="1381125"/>
          </a:xfrm>
          <a:prstGeom prst="roundRect">
            <a:avLst>
              <a:gd name="adj" fmla="val 16667"/>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pitchFamily="34" charset="0"/>
              </a:rPr>
              <a:t>Дети, не имеющие нарушений отдельных анализаторов и значительных повреждений мозговых структур</a:t>
            </a:r>
            <a:endParaRPr kumimoji="0" lang="ru-RU"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5138" name="AutoShape 18"/>
          <p:cNvSpPr>
            <a:spLocks noChangeArrowheads="1"/>
          </p:cNvSpPr>
          <p:nvPr/>
        </p:nvSpPr>
        <p:spPr bwMode="auto">
          <a:xfrm>
            <a:off x="3599892" y="4545124"/>
            <a:ext cx="2016224" cy="1012825"/>
          </a:xfrm>
          <a:prstGeom prst="roundRect">
            <a:avLst>
              <a:gd name="adj" fmla="val 16667"/>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cs typeface="Arial" pitchFamily="34" charset="0"/>
              </a:rPr>
              <a:t>Нарушение работоспособности</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5139" name="AutoShape 19"/>
          <p:cNvSpPr>
            <a:spLocks noChangeArrowheads="1"/>
          </p:cNvSpPr>
          <p:nvPr/>
        </p:nvSpPr>
        <p:spPr bwMode="auto">
          <a:xfrm>
            <a:off x="5868144" y="4437112"/>
            <a:ext cx="2556284" cy="1322387"/>
          </a:xfrm>
          <a:prstGeom prst="roundRect">
            <a:avLst>
              <a:gd name="adj" fmla="val 16667"/>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pitchFamily="34" charset="0"/>
              </a:rPr>
              <a:t>Наблюдается незрелость сложных форм поведения, целенаправленной деятельности на фоне быстрой утомляемости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827584" y="231904"/>
            <a:ext cx="7668852" cy="56015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Данный «Методический семинар», я хотела бы посвятить моей работе с детьми с задержкой психического развития в общеобразовательной школе в условиях введения новых ФГОС.</a:t>
            </a:r>
            <a:endParaRPr kumimoji="0" lang="ru-RU" sz="1700" b="1" i="0" u="none" strike="noStrike" cap="none" normalizeH="0" baseline="0" dirty="0" smtClean="0">
              <a:ln>
                <a:noFill/>
              </a:ln>
              <a:solidFill>
                <a:srgbClr val="002060"/>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Основными  направлениями деятельности педагога-психолога  в условиях введения ФГОС является:</a:t>
            </a:r>
            <a:endParaRPr kumimoji="0" lang="ru-RU" sz="1700" b="1" i="0" u="none" strike="noStrike" cap="none" normalizeH="0" baseline="0" dirty="0" smtClean="0">
              <a:ln>
                <a:noFill/>
              </a:ln>
              <a:solidFill>
                <a:srgbClr val="002060"/>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психологическое сопровождение учебной деятельности: участие в формировании «умения учиться»; </a:t>
            </a:r>
            <a:endParaRPr kumimoji="0" lang="ru-RU" sz="1700" b="1" i="0" u="none" strike="noStrike" cap="none" normalizeH="0" baseline="0" dirty="0" smtClean="0">
              <a:ln>
                <a:noFill/>
              </a:ln>
              <a:solidFill>
                <a:srgbClr val="002060"/>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психологическое сопровождение деятельности по сохранению и укреплению здоровья обучающихся: участие в формировании ориентации на здоровый образ жизни;</a:t>
            </a:r>
            <a:endParaRPr kumimoji="0" lang="ru-RU" sz="1700" b="1" i="0" u="none" strike="noStrike" cap="none" normalizeH="0" baseline="0" dirty="0" smtClean="0">
              <a:ln>
                <a:noFill/>
              </a:ln>
              <a:solidFill>
                <a:srgbClr val="002060"/>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психологическое сопровождение воспитательной деятельности, развития личности, социализации обучающихся: помощь в решении проблем социализации, формирование жизненных навыков</a:t>
            </a:r>
          </a:p>
          <a:p>
            <a:pPr marL="0" marR="0" lvl="0" indent="450850" algn="l" defTabSz="914400" rtl="0" eaLnBrk="0" fontAlgn="base" latinLnBrk="0" hangingPunct="0">
              <a:lnSpc>
                <a:spcPct val="100000"/>
              </a:lnSpc>
              <a:spcBef>
                <a:spcPct val="0"/>
              </a:spcBef>
              <a:spcAft>
                <a:spcPct val="0"/>
              </a:spcAft>
              <a:buClrTx/>
              <a:buSzTx/>
              <a:tabLst/>
            </a:pPr>
            <a:r>
              <a:rPr kumimoji="0" lang="ru-RU" sz="17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психолого-педагогический мониторинг на всех этапах обучения.</a:t>
            </a:r>
            <a:r>
              <a:rPr kumimoji="0" lang="ru-RU" sz="1700" b="1" i="0" u="none" strike="noStrike" cap="none" normalizeH="0" baseline="0" dirty="0" smtClean="0">
                <a:ln>
                  <a:noFill/>
                </a:ln>
                <a:solidFill>
                  <a:srgbClr val="002060"/>
                </a:solidFill>
                <a:effectLst/>
                <a:latin typeface="Arial" pitchFamily="34" charset="0"/>
                <a:cs typeface="Arial" pitchFamily="34" charset="0"/>
              </a:rPr>
              <a:t> </a:t>
            </a:r>
          </a:p>
          <a:p>
            <a:pPr indent="450850" eaLnBrk="0" hangingPunct="0"/>
            <a:r>
              <a:rPr lang="ru-RU" sz="1700" b="1" dirty="0" smtClean="0">
                <a:solidFill>
                  <a:srgbClr val="002060"/>
                </a:solidFill>
              </a:rPr>
              <a:t>На мой взгляд, эти направления охватывают всех обучающихся без исключения, однако  обучающимся, у которых есть особые образовательные потребности, внимания по данным вопросам должно уделяться намного больше.</a:t>
            </a:r>
          </a:p>
          <a:p>
            <a:pPr marL="0" marR="0" lvl="0" indent="450850" algn="l" defTabSz="914400" rtl="0" eaLnBrk="0" fontAlgn="base" latinLnBrk="0" hangingPunct="0">
              <a:lnSpc>
                <a:spcPct val="100000"/>
              </a:lnSpc>
              <a:spcBef>
                <a:spcPct val="0"/>
              </a:spcBef>
              <a:spcAft>
                <a:spcPct val="0"/>
              </a:spcAft>
              <a:buClrTx/>
              <a:buSzTx/>
              <a:buFontTx/>
              <a:buChar char="-"/>
              <a:tabLst/>
            </a:pPr>
            <a:endParaRPr kumimoji="0" lang="ru-RU"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p:cNvSpPr>
            <a:spLocks noChangeArrowheads="1"/>
          </p:cNvSpPr>
          <p:nvPr/>
        </p:nvSpPr>
        <p:spPr bwMode="auto">
          <a:xfrm>
            <a:off x="1739900" y="557213"/>
            <a:ext cx="5964448" cy="933450"/>
          </a:xfrm>
          <a:prstGeom prst="flowChartAlternateProcess">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ru-RU" b="1" i="0" u="none" strike="noStrike" cap="none" normalizeH="0" baseline="0" dirty="0" smtClean="0">
                <a:ln>
                  <a:noFill/>
                </a:ln>
                <a:solidFill>
                  <a:schemeClr val="tx1"/>
                </a:solidFill>
                <a:effectLst/>
                <a:latin typeface="Calibri" pitchFamily="34" charset="0"/>
                <a:cs typeface="Arial" pitchFamily="34" charset="0"/>
              </a:rPr>
              <a:t>Работа педагога-психолога с обучающимися с ОВЗ, дети с задержкой психического развития в МКОУ «Парфеньевская СОШ»</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
        <p:nvSpPr>
          <p:cNvPr id="2050" name="AutoShape 2"/>
          <p:cNvSpPr>
            <a:spLocks noChangeArrowheads="1"/>
          </p:cNvSpPr>
          <p:nvPr/>
        </p:nvSpPr>
        <p:spPr bwMode="auto">
          <a:xfrm>
            <a:off x="2339752" y="2096852"/>
            <a:ext cx="4680520" cy="1103313"/>
          </a:xfrm>
          <a:prstGeom prst="flowChartAlternateProcess">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cs typeface="Arial" pitchFamily="34" charset="0"/>
              </a:rPr>
              <a:t>1 раз в неделю </a:t>
            </a:r>
            <a:r>
              <a:rPr kumimoji="0" lang="ru-RU" sz="1600" b="1" i="0" u="none" strike="noStrike" cap="none" normalizeH="0" baseline="0" dirty="0" smtClean="0">
                <a:ln>
                  <a:noFill/>
                </a:ln>
                <a:solidFill>
                  <a:schemeClr val="tx1"/>
                </a:solidFill>
                <a:effectLst/>
                <a:latin typeface="Times New Roman" pitchFamily="18" charset="0"/>
                <a:cs typeface="Arial" pitchFamily="34" charset="0"/>
              </a:rPr>
              <a:t>индивидуальные коррекционно-развивающие занятия направленные на развитие психических познавательных процессов (память, внимание, мышление и </a:t>
            </a:r>
            <a:r>
              <a:rPr kumimoji="0" lang="ru-RU" sz="1600" b="1" i="0" u="none" strike="noStrike" cap="none" normalizeH="0" baseline="0" dirty="0" err="1" smtClean="0">
                <a:ln>
                  <a:noFill/>
                </a:ln>
                <a:solidFill>
                  <a:schemeClr val="tx1"/>
                </a:solidFill>
                <a:effectLst/>
                <a:latin typeface="Times New Roman" pitchFamily="18" charset="0"/>
                <a:cs typeface="Arial" pitchFamily="34" charset="0"/>
              </a:rPr>
              <a:t>тд</a:t>
            </a:r>
            <a:r>
              <a:rPr kumimoji="0" lang="ru-RU" sz="1600" b="1" i="0" u="none" strike="noStrike" cap="none" normalizeH="0" baseline="0" dirty="0" smtClean="0">
                <a:ln>
                  <a:noFill/>
                </a:ln>
                <a:solidFill>
                  <a:schemeClr val="tx1"/>
                </a:solidFill>
                <a:effectLst/>
                <a:latin typeface="Times New Roman" pitchFamily="18" charset="0"/>
                <a:cs typeface="Arial" pitchFamily="34" charset="0"/>
              </a:rPr>
              <a:t>.)</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1" name="AutoShape 3"/>
          <p:cNvSpPr>
            <a:spLocks noChangeArrowheads="1"/>
          </p:cNvSpPr>
          <p:nvPr/>
        </p:nvSpPr>
        <p:spPr bwMode="auto">
          <a:xfrm>
            <a:off x="2339752" y="3933056"/>
            <a:ext cx="4724512" cy="1188132"/>
          </a:xfrm>
          <a:prstGeom prst="flowChartAlternateProcess">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ru-RU" sz="1600" b="1" i="0" u="none" strike="noStrike" cap="none" normalizeH="0" baseline="0" dirty="0" smtClean="0">
                <a:ln>
                  <a:noFill/>
                </a:ln>
                <a:solidFill>
                  <a:schemeClr val="tx1"/>
                </a:solidFill>
                <a:effectLst/>
                <a:latin typeface="Times New Roman" pitchFamily="18" charset="0"/>
                <a:cs typeface="Arial" pitchFamily="34" charset="0"/>
              </a:rPr>
              <a:t>1 раз в неделю проводятся подгрупповые занятия по параллелям,  отдельно учащиеся 1х классов, 2 классов, 3 классов, 4 классов, в каждой подгруппе получатся от 2 до 6 человек.</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2" name="AutoShape 4"/>
          <p:cNvSpPr>
            <a:spLocks noChangeArrowheads="1"/>
          </p:cNvSpPr>
          <p:nvPr/>
        </p:nvSpPr>
        <p:spPr bwMode="auto">
          <a:xfrm>
            <a:off x="539552" y="2456892"/>
            <a:ext cx="1800200" cy="463674"/>
          </a:xfrm>
          <a:prstGeom prst="chevron">
            <a:avLst>
              <a:gd name="adj" fmla="val 98558"/>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ru-RU"/>
          </a:p>
        </p:txBody>
      </p:sp>
      <p:sp>
        <p:nvSpPr>
          <p:cNvPr id="2053" name="AutoShape 5"/>
          <p:cNvSpPr>
            <a:spLocks noChangeArrowheads="1"/>
          </p:cNvSpPr>
          <p:nvPr/>
        </p:nvSpPr>
        <p:spPr bwMode="auto">
          <a:xfrm>
            <a:off x="575556" y="4329100"/>
            <a:ext cx="1800200" cy="499678"/>
          </a:xfrm>
          <a:prstGeom prst="chevron">
            <a:avLst>
              <a:gd name="adj" fmla="val 98558"/>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endParaRPr lang="ru-RU"/>
          </a:p>
        </p:txBody>
      </p:sp>
      <p:cxnSp>
        <p:nvCxnSpPr>
          <p:cNvPr id="11" name="Прямая соединительная линия 10"/>
          <p:cNvCxnSpPr>
            <a:stCxn id="2049" idx="1"/>
          </p:cNvCxnSpPr>
          <p:nvPr/>
        </p:nvCxnSpPr>
        <p:spPr>
          <a:xfrm flipH="1" flipV="1">
            <a:off x="971600" y="1016732"/>
            <a:ext cx="768300" cy="7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1007604" y="1016732"/>
            <a:ext cx="0" cy="334837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quarter" idx="10"/>
          </p:nvPr>
        </p:nvSpPr>
        <p:spPr>
          <a:xfrm>
            <a:off x="719572" y="872716"/>
            <a:ext cx="7920000" cy="4248000"/>
          </a:xfrm>
        </p:spPr>
        <p:txBody>
          <a:bodyPr/>
          <a:lstStyle/>
          <a:p>
            <a:r>
              <a:rPr lang="ru-RU" sz="2400" b="1" dirty="0" smtClean="0">
                <a:solidFill>
                  <a:srgbClr val="002060"/>
                </a:solidFill>
              </a:rPr>
              <a:t>Психологам известно, что с помощью </a:t>
            </a:r>
            <a:r>
              <a:rPr lang="ru-RU" sz="2400" b="1" dirty="0" err="1" smtClean="0">
                <a:solidFill>
                  <a:srgbClr val="002060"/>
                </a:solidFill>
              </a:rPr>
              <a:t>психогимнастических</a:t>
            </a:r>
            <a:r>
              <a:rPr lang="ru-RU" sz="2400" b="1" dirty="0" smtClean="0">
                <a:solidFill>
                  <a:srgbClr val="002060"/>
                </a:solidFill>
              </a:rPr>
              <a:t> упражнений можно добиться формирования у учащихся УУД, необходимых для успешного достижения планируемых результатов образования в соответствии с ФГОС. Они могут помочь достичь взаимопонимания среди школьников, преодолеть коммуникативный барьер, добиться слаженного конструктивного взаимодействия, рефлексивных и регулятивных умений. Особенно это важно для детей с ограниченными возможностями здоровья в массовых школах.</a:t>
            </a:r>
            <a:endParaRPr lang="ru-RU" sz="2400" b="1" dirty="0">
              <a:solidFill>
                <a:srgbClr val="00206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24644"/>
            <a:ext cx="8640960" cy="900113"/>
          </a:xfrm>
        </p:spPr>
        <p:txBody>
          <a:bodyPr/>
          <a:lstStyle/>
          <a:p>
            <a:r>
              <a:rPr lang="ru-RU" sz="3600" dirty="0" smtClean="0">
                <a:solidFill>
                  <a:srgbClr val="C00000"/>
                </a:solidFill>
              </a:rPr>
              <a:t>«Гимнастика мозга» или образовательная </a:t>
            </a:r>
            <a:r>
              <a:rPr lang="ru-RU" sz="3600" dirty="0" err="1" smtClean="0">
                <a:solidFill>
                  <a:srgbClr val="C00000"/>
                </a:solidFill>
              </a:rPr>
              <a:t>кинезиология</a:t>
            </a:r>
            <a:endParaRPr lang="ru-RU" sz="3600" dirty="0">
              <a:solidFill>
                <a:srgbClr val="C00000"/>
              </a:solidFill>
            </a:endParaRPr>
          </a:p>
        </p:txBody>
      </p:sp>
      <p:sp>
        <p:nvSpPr>
          <p:cNvPr id="3" name="Текст 2"/>
          <p:cNvSpPr>
            <a:spLocks noGrp="1"/>
          </p:cNvSpPr>
          <p:nvPr>
            <p:ph type="body" sz="quarter" idx="10"/>
          </p:nvPr>
        </p:nvSpPr>
        <p:spPr/>
        <p:txBody>
          <a:bodyPr/>
          <a:lstStyle/>
          <a:p>
            <a:r>
              <a:rPr lang="ru-RU" sz="2400" b="1" dirty="0" smtClean="0">
                <a:solidFill>
                  <a:srgbClr val="002060"/>
                </a:solidFill>
              </a:rPr>
              <a:t>За основу  подгрупповых занятий с детьми с ЗПР, я взяла программу «Гимнастика мозга» или образовательная </a:t>
            </a:r>
            <a:r>
              <a:rPr lang="ru-RU" sz="2400" b="1" dirty="0" err="1" smtClean="0">
                <a:solidFill>
                  <a:srgbClr val="002060"/>
                </a:solidFill>
              </a:rPr>
              <a:t>кинезиология</a:t>
            </a:r>
            <a:r>
              <a:rPr lang="ru-RU" sz="2400" b="1" dirty="0" smtClean="0">
                <a:solidFill>
                  <a:srgbClr val="002060"/>
                </a:solidFill>
              </a:rPr>
              <a:t> для педагогов, психологов и тренеров. По данной программе я прошла обучение в Институте практической психологии «</a:t>
            </a:r>
            <a:r>
              <a:rPr lang="ru-RU" sz="2400" b="1" dirty="0" err="1" smtClean="0">
                <a:solidFill>
                  <a:srgbClr val="002060"/>
                </a:solidFill>
              </a:rPr>
              <a:t>Иматон</a:t>
            </a:r>
            <a:r>
              <a:rPr lang="ru-RU" sz="2400" b="1" dirty="0" smtClean="0">
                <a:solidFill>
                  <a:srgbClr val="002060"/>
                </a:solidFill>
              </a:rPr>
              <a:t>» в 2011году в объеме 24 часов.</a:t>
            </a:r>
          </a:p>
          <a:p>
            <a:r>
              <a:rPr lang="ru-RU" sz="2400" b="1" dirty="0" smtClean="0">
                <a:solidFill>
                  <a:srgbClr val="002060"/>
                </a:solidFill>
              </a:rPr>
              <a:t>Основная цель данной программы – это освоение методики психического, интеллектуального, личностного, физического и творческого развития человека через организацию системы специальных движений, физических и дыхательных упражнений, психотехнических приемов, позитивного мышления</a:t>
            </a:r>
            <a:r>
              <a:rPr lang="ru-RU" sz="2000" b="1" dirty="0" smtClean="0">
                <a:solidFill>
                  <a:srgbClr val="002060"/>
                </a:solidFill>
              </a:rPr>
              <a:t>.</a:t>
            </a: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quarter" idx="10"/>
          </p:nvPr>
        </p:nvSpPr>
        <p:spPr>
          <a:xfrm>
            <a:off x="611560" y="224644"/>
            <a:ext cx="7920000" cy="4248000"/>
          </a:xfrm>
        </p:spPr>
        <p:txBody>
          <a:bodyPr/>
          <a:lstStyle/>
          <a:p>
            <a:pPr algn="ctr"/>
            <a:r>
              <a:rPr lang="ru-RU" sz="2300" b="1" dirty="0" smtClean="0">
                <a:solidFill>
                  <a:srgbClr val="C00000"/>
                </a:solidFill>
              </a:rPr>
              <a:t>Знания и навыки, которые можно получить, используя Гимнастику Мозга (ГМ), для обучающихся,  в особенности для обучающихся с ОВЗ:</a:t>
            </a:r>
          </a:p>
          <a:p>
            <a:r>
              <a:rPr lang="ru-RU" sz="2300" b="1" i="1" dirty="0" smtClean="0">
                <a:solidFill>
                  <a:srgbClr val="003300"/>
                </a:solidFill>
              </a:rPr>
              <a:t>- улучшение работы долговременной и кратковременной памяти, концентрации внимания, формирование абстрактного мышления.</a:t>
            </a:r>
          </a:p>
          <a:p>
            <a:r>
              <a:rPr lang="ru-RU" sz="2300" b="1" dirty="0" smtClean="0">
                <a:solidFill>
                  <a:srgbClr val="002060"/>
                </a:solidFill>
              </a:rPr>
              <a:t>- повышать точность выполняемых действий, посредством простых и легких упражнений.</a:t>
            </a:r>
          </a:p>
          <a:p>
            <a:r>
              <a:rPr lang="ru-RU" sz="2300" b="1" i="1" dirty="0" smtClean="0">
                <a:solidFill>
                  <a:srgbClr val="003300"/>
                </a:solidFill>
              </a:rPr>
              <a:t>- расширение поля видения, умения слышать и слушать.</a:t>
            </a:r>
          </a:p>
          <a:p>
            <a:r>
              <a:rPr lang="ru-RU" sz="2300" b="1" dirty="0" smtClean="0">
                <a:solidFill>
                  <a:srgbClr val="002060"/>
                </a:solidFill>
              </a:rPr>
              <a:t>- интеграция системы «тело-интеллект», гармонизация работы левого и правого полушарий, улучшение равновесия и координации.</a:t>
            </a:r>
          </a:p>
          <a:p>
            <a:r>
              <a:rPr lang="ru-RU" sz="2300" b="1" i="1" dirty="0" smtClean="0">
                <a:solidFill>
                  <a:srgbClr val="003300"/>
                </a:solidFill>
              </a:rPr>
              <a:t>- упражнения ГМ позволяют сформировать детям навыки самостоятельности.</a:t>
            </a:r>
          </a:p>
          <a:p>
            <a:r>
              <a:rPr lang="ru-RU" sz="2300" b="1" dirty="0" smtClean="0">
                <a:solidFill>
                  <a:srgbClr val="002060"/>
                </a:solidFill>
              </a:rPr>
              <a:t>- улучшение коммуникации с окружающим миром.</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quarter" idx="10"/>
          </p:nvPr>
        </p:nvSpPr>
        <p:spPr>
          <a:xfrm>
            <a:off x="683568" y="224644"/>
            <a:ext cx="8244916" cy="4248000"/>
          </a:xfrm>
        </p:spPr>
        <p:txBody>
          <a:bodyPr/>
          <a:lstStyle/>
          <a:p>
            <a:r>
              <a:rPr lang="ru-RU" sz="2000" b="1" dirty="0" smtClean="0">
                <a:solidFill>
                  <a:srgbClr val="002060"/>
                </a:solidFill>
              </a:rPr>
              <a:t>Образовательная </a:t>
            </a:r>
            <a:r>
              <a:rPr lang="ru-RU" sz="2000" b="1" dirty="0" err="1" smtClean="0">
                <a:solidFill>
                  <a:srgbClr val="002060"/>
                </a:solidFill>
              </a:rPr>
              <a:t>кинезиология</a:t>
            </a:r>
            <a:r>
              <a:rPr lang="ru-RU" sz="2000" b="1" dirty="0" smtClean="0">
                <a:solidFill>
                  <a:srgbClr val="002060"/>
                </a:solidFill>
              </a:rPr>
              <a:t> – это особое психолого-педагогическое направление, изучающее  движение. Она представляет собой учение о развитие ребенка или взрослого человека через естественные физические движения. Программа «Гимнастика Мозга», предполагает использование различных движений тела.</a:t>
            </a:r>
          </a:p>
          <a:p>
            <a:r>
              <a:rPr lang="ru-RU" sz="2000" b="1" dirty="0" smtClean="0">
                <a:solidFill>
                  <a:srgbClr val="002060"/>
                </a:solidFill>
              </a:rPr>
              <a:t>Вся система образования в настоящее время построена на развитии логического мышления и интеллекта, за которое отвечает левое полушарие головного мозга. Однако на второй план уходят интуиция, воображение, творческое мышление и чувства.</a:t>
            </a:r>
          </a:p>
          <a:p>
            <a:r>
              <a:rPr lang="ru-RU" sz="2000" b="1" dirty="0" smtClean="0">
                <a:solidFill>
                  <a:srgbClr val="002060"/>
                </a:solidFill>
              </a:rPr>
              <a:t>Техники «Гимнастики Мозга» способствуют развитию гибкости мышления за счет гармоничной работы обоих полушарий. Особая система упражнений  способствует освоению любых двигательных навыков. Каждое из упражнений «ГМ», направлено непосредственно на возбуждение определенного участка мозга, также упражнения направлены на развитие различных систем координации движений и психофизических функций. В качестве примера можно привести координацию «глаза-руки», которая участвует в зрительной работе, в работе мелкой и крупной моторики рук при письме, рисовании, общении и др. </a:t>
            </a:r>
            <a:endParaRPr lang="ru-RU" sz="2000" b="1" dirty="0">
              <a:solidFill>
                <a:srgbClr val="00206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585</TotalTime>
  <Words>2099</Words>
  <Application>Microsoft Office PowerPoint</Application>
  <PresentationFormat>Экран (4:3)</PresentationFormat>
  <Paragraphs>91</Paragraphs>
  <Slides>19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«Работа педагога-психолога с детьми с ОВЗ, обусловленными ЗПР в условия введения ФГОС,  по программе «Гимнастика Мозга»  </vt:lpstr>
      <vt:lpstr>Слайд 2</vt:lpstr>
      <vt:lpstr>Слайд 3</vt:lpstr>
      <vt:lpstr>Слайд 4</vt:lpstr>
      <vt:lpstr>Слайд 5</vt:lpstr>
      <vt:lpstr>Слайд 6</vt:lpstr>
      <vt:lpstr>«Гимнастика мозга» или образовательная кинезиология</vt:lpstr>
      <vt:lpstr>Слайд 8</vt:lpstr>
      <vt:lpstr>Слайд 9</vt:lpstr>
      <vt:lpstr>Слайд 10</vt:lpstr>
      <vt:lpstr>Упражнения «Гимнастика Мозга»</vt:lpstr>
      <vt:lpstr>Слайд 12</vt:lpstr>
      <vt:lpstr>Слайд 13</vt:lpstr>
      <vt:lpstr>Слайд 14</vt:lpstr>
      <vt:lpstr>Слайд 15</vt:lpstr>
      <vt:lpstr>Слайд 16</vt:lpstr>
      <vt:lpstr>Слайд 17</vt:lpstr>
      <vt:lpstr>Подведение итога:</vt:lpstr>
      <vt:lpstr>Список использованных источников</vt:lpstr>
    </vt:vector>
  </TitlesOfParts>
  <Company>MultiDVD 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Home</dc:creator>
  <cp:lastModifiedBy>Ольга</cp:lastModifiedBy>
  <cp:revision>71</cp:revision>
  <dcterms:created xsi:type="dcterms:W3CDTF">2011-07-06T07:21:00Z</dcterms:created>
  <dcterms:modified xsi:type="dcterms:W3CDTF">2015-04-14T19:29:02Z</dcterms:modified>
</cp:coreProperties>
</file>