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70" r:id="rId4"/>
    <p:sldId id="268" r:id="rId5"/>
    <p:sldId id="274" r:id="rId6"/>
    <p:sldId id="256" r:id="rId7"/>
    <p:sldId id="257" r:id="rId8"/>
    <p:sldId id="271" r:id="rId9"/>
    <p:sldId id="272" r:id="rId10"/>
    <p:sldId id="259" r:id="rId11"/>
    <p:sldId id="260" r:id="rId12"/>
    <p:sldId id="261" r:id="rId13"/>
    <p:sldId id="262" r:id="rId14"/>
    <p:sldId id="275" r:id="rId15"/>
    <p:sldId id="263" r:id="rId16"/>
    <p:sldId id="264" r:id="rId17"/>
    <p:sldId id="265" r:id="rId18"/>
    <p:sldId id="266" r:id="rId19"/>
    <p:sldId id="267" r:id="rId20"/>
    <p:sldId id="273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5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2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8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0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2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5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1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3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5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4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BB7A-C8B0-46C2-A2B3-89C54C5BB172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FD1E-4399-41A0-A83F-4F9568B20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1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1%8D%D0%BC%D0%B1%D0%BB%D0%B5%D0%BC%D1%8B%20%D1%80%D1%83%D1%81%D1%81%D0%BA%D0%B8%D0%B9%20%D1%8F%D0%B7%D1%8B%D0%BA&amp;noreask=1&amp;img_url=http://images.socialplan.com/eebd8edfe2404a7e_88366841a36ddfdc_p.jpg&amp;pos=1&amp;rpt=simage&amp;lr=76&amp;nojs=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0%D0%BD%D0%B8%D0%BC%D0%B0%D1%86%D0%B8%D0%BE%D0%BD%D0%BD%D0%B0%D1%8F%20%D0%BA%D0%B0%D1%80%D1%82%D0%B8%D0%BD%D0%BA%D0%B0%20%D0%B2%D0%BE%D0%BF%D1%80%D0%BE%D1%81%D0%B8%D1%82%D0%B5%D0%BB%D1%8C%D0%BD%D1%8B%D0%B9%20%D0%B7%D0%BD%D0%B0%D0%BA&amp;noreask=1&amp;img_url=http://wesna5555.5305sknev.edusite.ru/images/sayt-15.gif&amp;pos=1&amp;rpt=simage&amp;lr=76&amp;nojs=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504055"/>
          </a:xfrm>
        </p:spPr>
        <p:txBody>
          <a:bodyPr>
            <a:normAutofit/>
          </a:bodyPr>
          <a:lstStyle/>
          <a:p>
            <a:r>
              <a:rPr lang="ru-RU" sz="1200" cap="small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2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small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№3 </a:t>
            </a:r>
            <a:r>
              <a:rPr lang="ru-RU" sz="1200" cap="small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cap="small" dirty="0" smtClean="0">
                <a:latin typeface="Times New Roman" pitchFamily="18" charset="0"/>
                <a:cs typeface="Times New Roman" pitchFamily="18" charset="0"/>
              </a:rPr>
              <a:t>. Хор района имени Лазо Хабаровского края</a:t>
            </a:r>
            <a:endParaRPr lang="ru-RU" sz="1200" cap="sm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064896" cy="5616624"/>
          </a:xfrm>
          <a:ln w="28575">
            <a:solidFill>
              <a:srgbClr val="FFFF00"/>
            </a:solidFill>
          </a:ln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lnSpc>
                <a:spcPct val="120000"/>
              </a:lnSpc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русского языка </a:t>
            </a:r>
            <a:r>
              <a:rPr lang="ru-RU" cap="sm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теме: 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rgbClr val="FFFF00"/>
                </a:solidFill>
                <a:latin typeface="Mistral" pitchFamily="66" charset="0"/>
                <a:cs typeface="Times New Roman" pitchFamily="18" charset="0"/>
              </a:rPr>
              <a:t>ПРАВОПИСАНИЕ              ПОСЛЕ </a:t>
            </a:r>
            <a:r>
              <a:rPr lang="ru-RU" sz="3400" b="1" dirty="0">
                <a:solidFill>
                  <a:srgbClr val="FFFF00"/>
                </a:solidFill>
                <a:latin typeface="Mistral" pitchFamily="66" charset="0"/>
                <a:cs typeface="Times New Roman" pitchFamily="18" charset="0"/>
              </a:rPr>
              <a:t>БУКВ ШИПЯЩИХ СОГЛАСНЫХ 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rgbClr val="FFFF00"/>
                </a:solidFill>
                <a:latin typeface="Mistral" pitchFamily="66" charset="0"/>
                <a:cs typeface="Times New Roman" pitchFamily="18" charset="0"/>
              </a:rPr>
              <a:t>НА </a:t>
            </a:r>
            <a:r>
              <a:rPr lang="ru-RU" sz="3400" b="1" dirty="0">
                <a:solidFill>
                  <a:srgbClr val="FFFF00"/>
                </a:solidFill>
                <a:latin typeface="Mistral" pitchFamily="66" charset="0"/>
                <a:cs typeface="Times New Roman" pitchFamily="18" charset="0"/>
              </a:rPr>
              <a:t>КОНЦЕ ИМЕН СУЩЕСТВИТЕЛЬНЫХ.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КЛАСС СИСТЕМА Л.В. ЗАНКОВА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(АВТОР УЧЕБНИКА Н.В. НЕЧАЕВА, С.Г.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ЯКОВЛЕВА)</a:t>
            </a:r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	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Учитель: М.А. Назарова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870926" cy="86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Конспект урока русского языка в 3 классе &quot;Правописание Ь после шипящих на конце разных частей речи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20" y="2188595"/>
            <a:ext cx="469776" cy="586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7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323850" y="333375"/>
            <a:ext cx="8351838" cy="6048375"/>
          </a:xfrm>
        </p:spPr>
        <p:txBody>
          <a:bodyPr>
            <a:normAutofit fontScale="97500"/>
          </a:bodyPr>
          <a:lstStyle/>
          <a:p>
            <a:pPr algn="l"/>
            <a:endParaRPr lang="ru-RU" dirty="0"/>
          </a:p>
        </p:txBody>
      </p:sp>
      <p:pic>
        <p:nvPicPr>
          <p:cNvPr id="4099" name="Picture 3" descr="E:\контроль\untitle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2635"/>
            <a:ext cx="8280920" cy="604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distedu.ru/mirror/_nach/archive.1september.ru/nsc/1997/no32_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336703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352928" cy="590465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90414"/>
              </p:ext>
            </p:extLst>
          </p:nvPr>
        </p:nvGraphicFramePr>
        <p:xfrm>
          <a:off x="1115616" y="1397000"/>
          <a:ext cx="7056784" cy="390420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28392"/>
                <a:gridCol w="3528392"/>
              </a:tblGrid>
              <a:tr h="5577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Ж.р</a:t>
                      </a: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М.р</a:t>
                      </a: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Мышь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Кирпич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Дочь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Багаж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Сирень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Ландыш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Стол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Тетрадь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Арбуз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4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016824" cy="501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www.distedu.ru/mirror/_nach/archive.1september.ru/nsc/1997/no32_4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31236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3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4664"/>
            <a:ext cx="7920880" cy="58326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знать, как писать,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….определять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…….род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то надо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Мягкий знак употреблять.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тогда мы пишем рожь,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Мышь, печь, сушь и молодежь.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род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……у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слова -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Нету знака никакого!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тогда пиши: калач,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Врач, малыш, гараж и грач!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7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260649"/>
            <a:ext cx="7757046" cy="864096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Корзинка идей</a:t>
            </a:r>
            <a:endParaRPr lang="ru-RU" sz="5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776864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14624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2492896"/>
            <a:ext cx="2952328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Прочитать слово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568952" cy="5544616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00B050"/>
                </a:solidFill>
                <a:latin typeface="Monotype Corsiva" pitchFamily="66" charset="0"/>
              </a:rPr>
              <a:t>Корзинка идей</a:t>
            </a:r>
            <a:endParaRPr lang="ru-RU" sz="4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14624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9117">
            <a:off x="3595031" y="1418620"/>
            <a:ext cx="324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20047235">
            <a:off x="4684711" y="2002041"/>
            <a:ext cx="381642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Определить часть речи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087579">
            <a:off x="4802841" y="3324411"/>
            <a:ext cx="414847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Определить род имен существительных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280920" cy="5832648"/>
          </a:xfrm>
        </p:spPr>
        <p:txBody>
          <a:bodyPr/>
          <a:lstStyle/>
          <a:p>
            <a:pPr algn="l"/>
            <a:r>
              <a:rPr lang="ru-RU" sz="4800" dirty="0" smtClean="0">
                <a:solidFill>
                  <a:srgbClr val="00B050"/>
                </a:solidFill>
                <a:latin typeface="Monotype Corsiva" pitchFamily="66" charset="0"/>
              </a:rPr>
              <a:t>Корзинка идей</a:t>
            </a:r>
            <a:endParaRPr lang="ru-RU" sz="4800" dirty="0" smtClean="0"/>
          </a:p>
          <a:p>
            <a:pPr algn="l"/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9117">
            <a:off x="2666570" y="954406"/>
            <a:ext cx="324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38592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 rot="20087579">
            <a:off x="4425182" y="2395735"/>
            <a:ext cx="414847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Определить род имен существительных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045445">
            <a:off x="4589730" y="3519263"/>
            <a:ext cx="4249049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Определи: какие звуки слышаться на конце слова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568952" cy="6192688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Мягкий знак может выполнять: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3 работы; </a:t>
            </a:r>
          </a:p>
          <a:p>
            <a:pPr algn="l"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2 работы; </a:t>
            </a:r>
          </a:p>
          <a:p>
            <a:pPr algn="l"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1 работу. </a:t>
            </a:r>
          </a:p>
          <a:p>
            <a:pPr algn="l" fontAlgn="t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Мягкий знак, обозначающий мягкость согласного... </a:t>
            </a:r>
          </a:p>
          <a:p>
            <a:pPr algn="l"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пишется  в корне слова между двумя согласными или на конце слова; </a:t>
            </a:r>
          </a:p>
          <a:p>
            <a:pPr algn="l"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пишется только на конце слова;</a:t>
            </a:r>
          </a:p>
          <a:p>
            <a:pPr algn="l"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после приставок между согласными;</a:t>
            </a:r>
          </a:p>
          <a:p>
            <a:pPr algn="l" fontAlgn="t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конце существительных ж. р. после шипящих: </a:t>
            </a:r>
          </a:p>
          <a:p>
            <a:pPr algn="l"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всегда пишется мягкий знак; </a:t>
            </a:r>
          </a:p>
          <a:p>
            <a:pPr algn="l"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не пишется мягкий знак. </a:t>
            </a:r>
          </a:p>
          <a:p>
            <a:pPr algn="l" fontAlgn="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конце существительных м. р. после шипящих: </a:t>
            </a:r>
          </a:p>
          <a:p>
            <a:pPr algn="l"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не пишется мягкий знак; </a:t>
            </a:r>
          </a:p>
          <a:p>
            <a:pPr algn="l"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пишется мягкий знак. </a:t>
            </a:r>
          </a:p>
          <a:p>
            <a:pPr algn="l" fontAlgn="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7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136904" cy="583264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B050"/>
                </a:solidFill>
                <a:latin typeface="Monotype Corsiva" pitchFamily="66" charset="0"/>
              </a:rPr>
              <a:t>"Чтение с пометками".</a:t>
            </a:r>
          </a:p>
          <a:p>
            <a:pPr algn="l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тексте будет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Поставить пометки в конце каждого предложения. 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«v» – был знаком</a:t>
            </a:r>
          </a:p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«+» – познакомился</a:t>
            </a:r>
          </a:p>
          <a:p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«-» – это для меня новое</a:t>
            </a:r>
            <a:endParaRPr lang="ru-RU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3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612068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Безграмотная речь мешает общению, пониманию сообщаемого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Monotype Corsiva" pitchFamily="66" charset="0"/>
              </a:rPr>
              <a:t>Лев Владимирович Щерба </a:t>
            </a:r>
          </a:p>
          <a:p>
            <a:endParaRPr lang="ru-RU" dirty="0"/>
          </a:p>
        </p:txBody>
      </p:sp>
      <p:pic>
        <p:nvPicPr>
          <p:cNvPr id="5" name="Рисунок 4" descr="http://im4-tub-ru.yandex.net/i?id=358735073-36-72&amp;n=21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861048"/>
            <a:ext cx="1458838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0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4" y="332656"/>
            <a:ext cx="893548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5" y="1577379"/>
            <a:ext cx="7858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лнце 7"/>
          <p:cNvSpPr/>
          <p:nvPr/>
        </p:nvSpPr>
        <p:spPr>
          <a:xfrm>
            <a:off x="101014" y="2492896"/>
            <a:ext cx="648072" cy="72008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7127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3" y="5085184"/>
            <a:ext cx="3603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0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4868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Назарова Марина Александровна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№3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р.п.Хор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Лазо Хабаровского края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АБВ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992888" cy="5306144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istral" pitchFamily="66" charset="0"/>
              </a:rPr>
              <a:t>Орфография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6532"/>
            <a:ext cx="3528392" cy="29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8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6631"/>
            <a:ext cx="8640960" cy="6520091"/>
          </a:xfrm>
        </p:spPr>
        <p:txBody>
          <a:bodyPr/>
          <a:lstStyle/>
          <a:p>
            <a:r>
              <a:rPr lang="ru-RU" b="1" dirty="0" smtClean="0">
                <a:latin typeface="Times New Roman"/>
                <a:ea typeface="Times New Roman"/>
              </a:rPr>
              <a:t>					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350043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		</a:t>
            </a:r>
            <a:endParaRPr lang="ru-RU" dirty="0"/>
          </a:p>
        </p:txBody>
      </p:sp>
      <p:pic>
        <p:nvPicPr>
          <p:cNvPr id="1027" name="Picture 3" descr="F:\ОФОРМЛЕНИЕ\картинки\картинки 2\подборки картинок 2\салют\Сал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5756" y="2411522"/>
            <a:ext cx="1266759" cy="1143008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9534" y="2304257"/>
            <a:ext cx="1076565" cy="1124743"/>
          </a:xfrm>
          <a:prstGeom prst="rect">
            <a:avLst/>
          </a:prstGeom>
          <a:noFill/>
        </p:spPr>
      </p:pic>
      <p:pic>
        <p:nvPicPr>
          <p:cNvPr id="1029" name="Picture 5" descr="F:\ОФОРМЛЕНИЕ\картинки\картинки 2\подборки картинок 2\ПРИРОДА 1\Природа\озера\railz.net - D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075034" y="23788830"/>
            <a:ext cx="15240000" cy="11430000"/>
          </a:xfrm>
          <a:prstGeom prst="rect">
            <a:avLst/>
          </a:prstGeom>
          <a:noFill/>
        </p:spPr>
      </p:pic>
      <p:pic>
        <p:nvPicPr>
          <p:cNvPr id="1030" name="Picture 6" descr="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999" y="290152"/>
            <a:ext cx="1335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F:\ОФОРМЛЕНИЕ\картинки\картинки 2\подборки картинок 2\солнышко\9189ddcdf7d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7816" y="4111518"/>
            <a:ext cx="1267719" cy="1267719"/>
          </a:xfrm>
          <a:prstGeom prst="rect">
            <a:avLst/>
          </a:prstGeom>
          <a:noFill/>
        </p:spPr>
      </p:pic>
      <p:pic>
        <p:nvPicPr>
          <p:cNvPr id="1033" name="Picture 9" descr="F:\ОФОРМЛЕНИЕ\анимационные стрелки\star1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546" y="2248695"/>
            <a:ext cx="1034824" cy="1034824"/>
          </a:xfrm>
          <a:prstGeom prst="rect">
            <a:avLst/>
          </a:prstGeom>
          <a:noFill/>
        </p:spPr>
      </p:pic>
      <p:pic>
        <p:nvPicPr>
          <p:cNvPr id="16" name="Рисунок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100" y="4230505"/>
            <a:ext cx="1411690" cy="13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winter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980180" y="566231"/>
            <a:ext cx="1814732" cy="122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tropink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8964" y="4111518"/>
            <a:ext cx="1500171" cy="95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g-fotki.yandex.ru/get/4528/39663434.81/0_6b0e5_4d713e34_M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92" y="428183"/>
            <a:ext cx="118646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рас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9709" y="422146"/>
            <a:ext cx="1566572" cy="13682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59" y="897376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57" y="2714625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63" y="1056600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98" y="1056600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74" y="913725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E:\фото\свадьба доченьки\2012г отпуск\Новая папка (2)\Копия P104082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25" y="2194041"/>
            <a:ext cx="1152128" cy="15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59" y="2814145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14" y="2902571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34" y="2814145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9" y="2194041"/>
            <a:ext cx="1368152" cy="171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23" y="2814145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62" y="4598800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63" y="4604320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94" y="4603647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08" y="4127393"/>
            <a:ext cx="1575550" cy="126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57" y="4237289"/>
            <a:ext cx="1148431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 descr="C:\Documents and Settings\Марина\Мои документы\анимационные стрелки\ar27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2640"/>
            <a:ext cx="56224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://bestgif.narod.ru/prazd/noviy-god-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1857388" cy="2383649"/>
          </a:xfrm>
          <a:prstGeom prst="rect">
            <a:avLst/>
          </a:prstGeom>
          <a:noFill/>
        </p:spPr>
      </p:pic>
      <p:pic>
        <p:nvPicPr>
          <p:cNvPr id="6" name="Picture 16" descr="http://bestgif.narod.ru/prazd/noviy-god-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214422"/>
            <a:ext cx="1857388" cy="2383649"/>
          </a:xfrm>
          <a:prstGeom prst="rect">
            <a:avLst/>
          </a:prstGeom>
          <a:noFill/>
        </p:spPr>
      </p:pic>
      <p:pic>
        <p:nvPicPr>
          <p:cNvPr id="5" name="Picture 16" descr="http://bestgif.narod.ru/prazd/noviy-god-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42918"/>
            <a:ext cx="1857388" cy="238364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0042"/>
            <a:ext cx="8001056" cy="571504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</a:t>
            </a:r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ствит</a:t>
            </a:r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льное</a:t>
            </a:r>
            <a:endParaRPr lang="ru-RU" sz="60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 descr="http://bestgif.narod.ru/prazd/noviy-god-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1857388" cy="2383649"/>
          </a:xfrm>
          <a:prstGeom prst="rect">
            <a:avLst/>
          </a:prstGeom>
          <a:noFill/>
        </p:spPr>
      </p:pic>
      <p:pic>
        <p:nvPicPr>
          <p:cNvPr id="8" name="Picture 16" descr="http://bestgif.narod.ru/prazd/noviy-god-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643050"/>
            <a:ext cx="1857388" cy="238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7920880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3960440" cy="496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Двойная волна 4"/>
          <p:cNvSpPr/>
          <p:nvPr/>
        </p:nvSpPr>
        <p:spPr>
          <a:xfrm rot="19825438">
            <a:off x="2454464" y="1470200"/>
            <a:ext cx="2808312" cy="914400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СУЩЕСТВИТЕЛЬНОЕ</a:t>
            </a: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 rot="707672">
            <a:off x="6300192" y="836711"/>
            <a:ext cx="172819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istral" pitchFamily="66" charset="0"/>
              </a:rPr>
              <a:t>бывает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225578">
            <a:off x="6372200" y="2999941"/>
            <a:ext cx="177193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istral" pitchFamily="66" charset="0"/>
              </a:rPr>
              <a:t>отвечает 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077928">
            <a:off x="827584" y="4077072"/>
            <a:ext cx="216024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istral" pitchFamily="66" charset="0"/>
              </a:rPr>
              <a:t>обозначает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632364">
            <a:off x="915282" y="836710"/>
            <a:ext cx="170648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istral" pitchFamily="66" charset="0"/>
              </a:rPr>
              <a:t>Это….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0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568952" cy="6048672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24936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112203"/>
              </p:ext>
            </p:extLst>
          </p:nvPr>
        </p:nvGraphicFramePr>
        <p:xfrm>
          <a:off x="467544" y="1124744"/>
          <a:ext cx="8352928" cy="505633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76464"/>
                <a:gridCol w="4176464"/>
              </a:tblGrid>
              <a:tr h="751757">
                <a:tc>
                  <a:txBody>
                    <a:bodyPr/>
                    <a:lstStyle/>
                    <a:p>
                      <a:r>
                        <a:rPr lang="ru-RU" sz="3600" b="1" cap="small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бывают</a:t>
                      </a:r>
                      <a:endParaRPr lang="ru-RU" sz="3600" b="1" cap="small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cap="small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изменяются</a:t>
                      </a:r>
                      <a:endParaRPr lang="ru-RU" sz="3600" b="1" cap="small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1757">
                <a:tc>
                  <a:txBody>
                    <a:bodyPr/>
                    <a:lstStyle/>
                    <a:p>
                      <a:r>
                        <a:rPr lang="ru-RU" sz="3600" b="1" cap="small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lang="ru-RU" sz="3600" b="1" cap="small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1757">
                <a:tc>
                  <a:txBody>
                    <a:bodyPr/>
                    <a:lstStyle/>
                    <a:p>
                      <a:r>
                        <a:rPr lang="ru-RU" sz="3600" b="1" cap="small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Нарицательные</a:t>
                      </a:r>
                      <a:endParaRPr lang="ru-RU" sz="3600" b="1" cap="small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1757">
                <a:tc>
                  <a:txBody>
                    <a:bodyPr/>
                    <a:lstStyle/>
                    <a:p>
                      <a:r>
                        <a:rPr lang="ru-RU" sz="3600" b="1" cap="small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Одушевленные</a:t>
                      </a:r>
                      <a:endParaRPr lang="ru-RU" sz="3600" b="1" cap="small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cap="small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1757">
                <a:tc>
                  <a:txBody>
                    <a:bodyPr/>
                    <a:lstStyle/>
                    <a:p>
                      <a:r>
                        <a:rPr lang="ru-RU" sz="3600" b="1" cap="small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Неодушевленные</a:t>
                      </a:r>
                      <a:endParaRPr lang="ru-RU" sz="3600" b="1" cap="small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cap="small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7553">
                <a:tc>
                  <a:txBody>
                    <a:bodyPr/>
                    <a:lstStyle/>
                    <a:p>
                      <a:r>
                        <a:rPr lang="ru-RU" sz="3600" b="1" cap="small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М.р</a:t>
                      </a:r>
                      <a:r>
                        <a:rPr lang="ru-RU" sz="3600" b="1" cap="small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lang="ru-RU" sz="3600" b="1" cap="small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ж.р</a:t>
                      </a:r>
                      <a:r>
                        <a:rPr lang="ru-RU" sz="3600" b="1" cap="small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lang="ru-RU" sz="3600" b="1" cap="small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ср.р</a:t>
                      </a:r>
                      <a:endParaRPr lang="ru-RU" sz="3600" b="1" cap="small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600" b="1" cap="small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1скл., 2скл.,3 </a:t>
                      </a:r>
                      <a:r>
                        <a:rPr lang="ru-RU" sz="3600" b="1" cap="small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</a:t>
                      </a:r>
                      <a:r>
                        <a:rPr lang="ru-RU" sz="3600" b="1" cap="small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b="1" cap="small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cap="small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li-web.ru/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01208"/>
            <a:ext cx="108012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1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352928" cy="864096"/>
          </a:xfrm>
        </p:spPr>
        <p:txBody>
          <a:bodyPr>
            <a:normAutofit/>
          </a:bodyPr>
          <a:lstStyle/>
          <a:p>
            <a:r>
              <a:rPr lang="ru-RU" sz="4000" cap="all" dirty="0" smtClean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Чем заканчивается день и ночь?</a:t>
            </a:r>
            <a:endParaRPr lang="ru-RU" sz="4000" cap="all" dirty="0">
              <a:solidFill>
                <a:srgbClr val="FF0000"/>
              </a:solidFill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992888" cy="4824536"/>
          </a:xfrm>
        </p:spPr>
        <p:txBody>
          <a:bodyPr>
            <a:normAutofit/>
          </a:bodyPr>
          <a:lstStyle/>
          <a:p>
            <a:endParaRPr lang="ru-RU" sz="2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2018730" cy="244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://im5-tub-ru.yandex.net/i?id=283547852-32-72&amp;n=21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5871"/>
            <a:ext cx="187220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136904" cy="1470025"/>
          </a:xfrm>
        </p:spPr>
        <p:txBody>
          <a:bodyPr/>
          <a:lstStyle/>
          <a:p>
            <a:r>
              <a:rPr lang="ru-RU" cap="all" dirty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Чем заканчивается день и ночь?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24936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vesenniy_solnechnyy_den-1440x9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89755"/>
            <a:ext cx="3312369" cy="20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3klas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9080"/>
            <a:ext cx="3298662" cy="22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нспект урока русского языка в 3 классе &quot;Правописание Ь после шипящих на конце разных частей речи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6042"/>
            <a:ext cx="1371600" cy="1605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4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349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общеобразовательное учреждение  средняя общеобразовательная школа №3 р.п. Хор района имени Лазо Хабаровского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 заканчивается день и ночь?</vt:lpstr>
      <vt:lpstr>Чем заканчивается день и ночь?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Корзинка идей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SPA</dc:creator>
  <cp:lastModifiedBy>SPA</cp:lastModifiedBy>
  <cp:revision>41</cp:revision>
  <dcterms:created xsi:type="dcterms:W3CDTF">2013-01-16T08:37:25Z</dcterms:created>
  <dcterms:modified xsi:type="dcterms:W3CDTF">2013-11-13T09:02:45Z</dcterms:modified>
</cp:coreProperties>
</file>