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13"/>
  </p:notesMasterIdLst>
  <p:sldIdLst>
    <p:sldId id="267" r:id="rId2"/>
    <p:sldId id="256" r:id="rId3"/>
    <p:sldId id="265" r:id="rId4"/>
    <p:sldId id="266" r:id="rId5"/>
    <p:sldId id="257" r:id="rId6"/>
    <p:sldId id="259" r:id="rId7"/>
    <p:sldId id="261" r:id="rId8"/>
    <p:sldId id="264" r:id="rId9"/>
    <p:sldId id="262" r:id="rId10"/>
    <p:sldId id="263" r:id="rId11"/>
    <p:sldId id="26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71" autoAdjust="0"/>
  </p:normalViewPr>
  <p:slideViewPr>
    <p:cSldViewPr>
      <p:cViewPr varScale="1">
        <p:scale>
          <a:sx n="110" d="100"/>
          <a:sy n="110" d="100"/>
        </p:scale>
        <p:origin x="162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2C294-A214-463F-A9E1-459CA172F945}" type="datetimeFigureOut">
              <a:rPr lang="ru-RU" smtClean="0"/>
              <a:t>06.04.2015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EEBF5-2B15-42C6-90B2-69139F59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960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EEBF5-2B15-42C6-90B2-69139F59C7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235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945EFC-41C3-4F6D-8A58-2C1D7184E64D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6637C-3A0F-4C42-95B7-740CD17503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4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B15FBF-F7D5-400C-B2A4-6EC0A5440519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7F5BF-90F6-401D-A554-594EE2E5E3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683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B15FBF-F7D5-400C-B2A4-6EC0A5440519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7F5BF-90F6-401D-A554-594EE2E5E3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1920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B15FBF-F7D5-400C-B2A4-6EC0A5440519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7F5BF-90F6-401D-A554-594EE2E5E3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260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B15FBF-F7D5-400C-B2A4-6EC0A5440519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7F5BF-90F6-401D-A554-594EE2E5E3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8967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B15FBF-F7D5-400C-B2A4-6EC0A5440519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7F5BF-90F6-401D-A554-594EE2E5E3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718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A77323-E02B-4937-BF29-93DD7993D3D5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CB6DC3-603A-40D2-8EAD-E69C8F3F3E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59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02DFB5-96B5-4C18-A60A-12FE190892F6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AAC0A-1583-46B5-B5EE-3C3590F31F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46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66D7CE-6E16-4D49-A912-0DD47D50F707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7185DC-EF70-4947-A838-00AC7643F43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86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BFFDE6-3E9A-4CB8-8D56-7FBB04DF51AC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9436F-6D6D-4E18-A7CA-B9F7D97F9E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040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E8C6C5-A310-4D74-A04C-2C467689803B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A9BE6-EF17-4550-B235-D10FDC471C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619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85820D-EADD-4FA4-B6DF-E366F09C7720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9CB923-08F9-4861-9E50-C956DC5071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42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9404F9-4097-4292-BCB5-498466976B09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DBD228-BF76-43BD-A621-EB49E6A53D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32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56A84E-EC92-4C5C-AB1B-A27798C2FEB9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01564-E021-4E45-9F58-75EC97B0FE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01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6AF566-0E58-4686-B8DF-1E0708677792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63609-DEFD-4D84-A9E5-85D672CF35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81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54EFB3-6970-4513-9DAB-5C48E31F2E5C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0B6396-A00B-4DEB-B15E-C37D0EB17BB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27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4B15FBF-F7D5-400C-B2A4-6EC0A5440519}" type="datetimeFigureOut">
              <a:rPr lang="ru-RU" smtClean="0"/>
              <a:pPr>
                <a:defRPr/>
              </a:pPr>
              <a:t>06.04.2015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1BD7F5BF-90F6-401D-A554-594EE2E5E3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53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yandsearch?p=4&amp;text=%D0%BA%D0%BB%D0%B8%D0%BF%D0%B0%D1%80%D1%82%20%D1%80%D0%B5%D0%B1%D0%B5%D0%BD%D0%BE%D0%BA%20%D0%B7%D0%B0%20%D1%83%D1%80%D0%BE%D0%BA%D0%B0%D0%BC%D0%B8&amp;img_url=http://www.proshkolu.ru/content/media/pic/icon/1000000/333000/332430-47cd8208.gif&amp;pos=146&amp;uinfo=sw-1115-sh-599-fw-890-fh-448-pd-1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images.yandex.ru/yandsearch?p=1&amp;text=%D0%BA%D0%BB%D0%B8%D0%BF%D0%B0%D1%80%D1%82%20%D1%80%D0%B5%D0%B1%D0%B5%D0%BD%D0%BE%D0%BA%20%D0%B7%D0%B0%20%D1%83%D1%80%D0%BE%D0%BA%D0%B0%D0%BC%D0%B8&amp;img_url=http://www.clipartheaven.com/clipart/kids_stuff/images_(g_-_z)/mother_&amp;_child_reading.gif&amp;pos=46&amp;uinfo=sw-1115-sh-599-fw-890-fh-448-pd-1&amp;rpt=simag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p=18&amp;text=%D0%BA%D0%BB%D0%B8%D0%BF%D0%B0%D1%80%D1%82%20%D1%80%D0%B5%D0%B1%D0%B5%D0%BD%D0%BE%D0%BA%20%D0%B7%D0%B0%20%D1%83%D1%80%D0%BE%D0%BA%D0%B0%D0%BC%D0%B8&amp;img_url=http://img1.liveinternet.ru/images/foto/b/3/950/2352950/f_14414747.jpg&amp;pos=566&amp;uinfo=sw-1115-sh-599-fw-890-fh-448-pd-1&amp;rpt=simag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yandex.ru/yandsearch?source=wiz&amp;img_url=http://img1.liveinternet.ru/images/attach/c/2/69/490/69490747_04.png&amp;uinfo=sw-1115-sh-599-fw-890-fh-448-pd-1&amp;p=2&amp;text=%D0%BA%D0%BB%D0%B8%D0%BF%D0%B0%D1%80%D1%82%D1%8B%20%D1%83%D1%87%D0%B5%D0%BD%D0%B8%D0%BA%D0%BE%D0%B2&amp;noreask=1&amp;pos=63&amp;rpt=simage&amp;lr=21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yandex.ru/yandsearch?source=wiz&amp;img_url=http://www.playingiseducational.info/wp-content/uploads/2010/03/phonic.jpg&amp;uinfo=sw-1115-sh-599-fw-890-fh-448-pd-1&amp;p=15&amp;text=%D0%BA%D0%BB%D0%B8%D0%BF%D0%B0%D1%80%D1%82%D1%8B%20%D1%83%D1%87%D0%B5%D0%BD%D0%B8%D0%BA%D0%BE%D0%B2&amp;noreask=1&amp;pos=460&amp;rpt=simage&amp;lr=21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images.yandex.ru/yandsearch?source=wiz&amp;img_url=http://school.part-money.ru/img/schoolboy3.jpg&amp;uinfo=sw-1115-sh-599-fw-890-fh-448-pd-1&amp;p=2&amp;text=%D0%BA%D0%BB%D0%B8%D0%BF%D0%B0%D1%80%D1%82%D1%8B%20%D1%83%D1%87%D0%B5%D0%BD%D0%B8%D0%BA%D0%BE%D0%B2&amp;noreask=1&amp;pos=76&amp;rpt=simage&amp;lr=213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yandex.ru/yandsearch?source=wiz&amp;img_url=http://www.edu.cap.ru/home/7152/21248549.jpg&amp;uinfo=sw-1115-sh-599-fw-0-fh-448-pd-1&amp;text=%D0%BA%D0%BB%D0%B8%D0%BF%D0%B0%D1%80%D1%82%D1%8B%20%D1%83%D1%87%D0%B5%D0%BD%D0%B8%D0%BA%D0%BE%D0%B2&amp;noreask=1&amp;pos=22&amp;lr=213&amp;rpt=simag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260350"/>
            <a:ext cx="7723187" cy="446405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2200" dirty="0">
                <a:latin typeface="+mn-lt"/>
              </a:rPr>
              <a:t>Р</a:t>
            </a:r>
            <a:r>
              <a:rPr lang="ru-RU" sz="2200" dirty="0" smtClean="0">
                <a:latin typeface="+mn-lt"/>
              </a:rPr>
              <a:t>екомендации учителя-логопеда: Охотниковой М.В.</a:t>
            </a:r>
            <a:endParaRPr lang="ru-RU" sz="2200" dirty="0" smtClean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268760"/>
            <a:ext cx="54726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Памятка для родителей</a:t>
            </a:r>
            <a:endParaRPr lang="ru-RU" sz="4400" dirty="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ru-RU" sz="39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ЧЕМ следует заниматься дома с    ребенком:</a:t>
            </a:r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110000"/>
              </a:lnSpc>
              <a:buFont typeface="Wingdings 2" pitchFamily="18" charset="2"/>
              <a:buNone/>
            </a:pPr>
            <a:r>
              <a:rPr lang="ru-RU" sz="2800" dirty="0" smtClean="0"/>
              <a:t>-Развитием мышц артикуляционного аппарата.</a:t>
            </a:r>
          </a:p>
          <a:p>
            <a:pPr marL="0" indent="0" eaLnBrk="1" hangingPunct="1">
              <a:lnSpc>
                <a:spcPct val="110000"/>
              </a:lnSpc>
              <a:buFont typeface="Wingdings 2" pitchFamily="18" charset="2"/>
              <a:buNone/>
            </a:pPr>
            <a:r>
              <a:rPr lang="ru-RU" sz="2800" dirty="0" smtClean="0"/>
              <a:t>-Пальчиковой гимнастикой.</a:t>
            </a:r>
          </a:p>
          <a:p>
            <a:pPr marL="0" indent="0" eaLnBrk="1" hangingPunct="1">
              <a:lnSpc>
                <a:spcPct val="110000"/>
              </a:lnSpc>
              <a:buFont typeface="Wingdings 2" pitchFamily="18" charset="2"/>
              <a:buNone/>
            </a:pPr>
            <a:r>
              <a:rPr lang="ru-RU" sz="2800" dirty="0" smtClean="0"/>
              <a:t>-Развитием мелкой моторики. </a:t>
            </a:r>
          </a:p>
          <a:p>
            <a:pPr marL="0" indent="0" eaLnBrk="1" hangingPunct="1">
              <a:lnSpc>
                <a:spcPct val="110000"/>
              </a:lnSpc>
              <a:buFont typeface="Wingdings 2" pitchFamily="18" charset="2"/>
              <a:buNone/>
            </a:pPr>
            <a:r>
              <a:rPr lang="ru-RU" sz="2800" dirty="0" smtClean="0"/>
              <a:t>-Гимнастикой для глаз.</a:t>
            </a:r>
          </a:p>
          <a:p>
            <a:pPr marL="0" indent="0" eaLnBrk="1" hangingPunct="1">
              <a:lnSpc>
                <a:spcPct val="110000"/>
              </a:lnSpc>
              <a:buFont typeface="Wingdings 2" pitchFamily="18" charset="2"/>
              <a:buNone/>
            </a:pPr>
            <a:r>
              <a:rPr lang="ru-RU" sz="2800" dirty="0" smtClean="0"/>
              <a:t>- Ежедневно читать ребенку короткие стихи и сказки.</a:t>
            </a:r>
          </a:p>
          <a:p>
            <a:pPr marL="0" indent="0" eaLnBrk="1" hangingPunct="1">
              <a:lnSpc>
                <a:spcPct val="110000"/>
              </a:lnSpc>
              <a:buFont typeface="Wingdings 2" pitchFamily="18" charset="2"/>
              <a:buNone/>
            </a:pPr>
            <a:r>
              <a:rPr lang="ru-RU" sz="2800" dirty="0" smtClean="0"/>
              <a:t>-Разговаривать с ребёнком только на правильном русском языке.</a:t>
            </a:r>
          </a:p>
          <a:p>
            <a:pPr marL="0" indent="0" eaLnBrk="1" hangingPunct="1">
              <a:lnSpc>
                <a:spcPct val="90000"/>
              </a:lnSpc>
              <a:buFont typeface="Wingdings 2" pitchFamily="18" charset="2"/>
              <a:buNone/>
            </a:pPr>
            <a:endParaRPr lang="ru-RU" sz="2800" i="1" dirty="0" smtClean="0">
              <a:latin typeface="Arial" charset="0"/>
            </a:endParaRP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5157788"/>
            <a:ext cx="1738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ъект 2"/>
          <p:cNvSpPr>
            <a:spLocks noGrp="1"/>
          </p:cNvSpPr>
          <p:nvPr>
            <p:ph idx="1"/>
          </p:nvPr>
        </p:nvSpPr>
        <p:spPr>
          <a:xfrm>
            <a:off x="611560" y="764704"/>
            <a:ext cx="6347714" cy="3880773"/>
          </a:xfrm>
        </p:spPr>
        <p:txBody>
          <a:bodyPr>
            <a:normAutofit/>
          </a:bodyPr>
          <a:lstStyle/>
          <a:p>
            <a:pPr marL="80963" indent="0" algn="ctr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Напоследок еще раз хочу призвать родителей к сотрудничеству. Только в тесном контакте мы сможем преодолеть все речевые трудности, имеющиеся у наших детей.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3968" y="3920371"/>
            <a:ext cx="2401813" cy="21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713"/>
            <a:ext cx="7772400" cy="15843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</a:rPr>
              <a:t>Памятка для родителей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338" name="Прямоугольник 3"/>
          <p:cNvSpPr>
            <a:spLocks noChangeArrowheads="1"/>
          </p:cNvSpPr>
          <p:nvPr/>
        </p:nvSpPr>
        <p:spPr bwMode="auto">
          <a:xfrm>
            <a:off x="395536" y="1617663"/>
            <a:ext cx="7632700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dirty="0" smtClean="0">
                <a:latin typeface="+mn-lt"/>
              </a:rPr>
              <a:t>К</a:t>
            </a:r>
            <a:r>
              <a:rPr lang="ru-RU" dirty="0"/>
              <a:t> </a:t>
            </a:r>
            <a:r>
              <a:rPr lang="ru-RU" dirty="0" smtClean="0"/>
              <a:t>логопедическому</a:t>
            </a:r>
            <a:r>
              <a:rPr lang="ru-RU" dirty="0" smtClean="0">
                <a:latin typeface="+mn-lt"/>
              </a:rPr>
              <a:t> заданию </a:t>
            </a:r>
            <a:r>
              <a:rPr lang="ru-RU" dirty="0">
                <a:latin typeface="+mn-lt"/>
              </a:rPr>
              <a:t>необходимо относиться серьезно.</a:t>
            </a:r>
          </a:p>
          <a:p>
            <a:pPr algn="just"/>
            <a:r>
              <a:rPr lang="ru-RU" dirty="0">
                <a:latin typeface="+mn-lt"/>
              </a:rPr>
              <a:t>Работать с тетрадью аккуратно, не забывать её дома. </a:t>
            </a:r>
          </a:p>
          <a:p>
            <a:pPr algn="just"/>
            <a:r>
              <a:rPr lang="ru-RU" dirty="0">
                <a:latin typeface="+mn-lt"/>
              </a:rPr>
              <a:t>Выполнять логопедические задания дома следует в виде игры, в  тихой и спокойной обстановке. У ребенка обязательно должно быть свое рабочее место для выполнения заданий.</a:t>
            </a:r>
          </a:p>
          <a:p>
            <a:pPr algn="just"/>
            <a:r>
              <a:rPr lang="ru-RU" dirty="0">
                <a:latin typeface="+mn-lt"/>
              </a:rPr>
              <a:t>Начинать выполнять задания необходимо  с артикуляционной гимнастики. К последующим упражнениям надо переходить, лишь усвоив предыдущие.</a:t>
            </a:r>
          </a:p>
          <a:p>
            <a:pPr algn="just"/>
            <a:r>
              <a:rPr lang="ru-RU" dirty="0">
                <a:latin typeface="+mn-lt"/>
              </a:rPr>
              <a:t>Следить за поставленными звуками в речи ребенка, стимулируя ребенка к использованию поставленного звука в самостоятельной речи.</a:t>
            </a:r>
          </a:p>
          <a:p>
            <a:pPr algn="just"/>
            <a:r>
              <a:rPr lang="ru-RU" dirty="0">
                <a:latin typeface="+mn-lt"/>
              </a:rPr>
              <a:t>Обращаться к логопеду за консультацией, если возникли трудности. </a:t>
            </a:r>
          </a:p>
          <a:p>
            <a:pPr algn="just"/>
            <a:r>
              <a:rPr lang="ru-RU" dirty="0">
                <a:latin typeface="+mn-lt"/>
              </a:rPr>
              <a:t>Регулярно посещать родительские собрания и консультации специалистов.</a:t>
            </a:r>
          </a:p>
          <a:p>
            <a:endParaRPr lang="ru-RU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18891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3"/>
          <p:cNvSpPr>
            <a:spLocks noChangeArrowheads="1"/>
          </p:cNvSpPr>
          <p:nvPr/>
        </p:nvSpPr>
        <p:spPr bwMode="auto">
          <a:xfrm>
            <a:off x="395536" y="557213"/>
            <a:ext cx="7489825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+mn-lt"/>
              </a:rPr>
              <a:t>Вместе с ребенком найдите нужные картинки по данной лексической теме, вырежьте и наклейте в тетрадь. Помните: вы должны помогать ребенку, а не выполнять задания за него!</a:t>
            </a:r>
          </a:p>
          <a:p>
            <a:r>
              <a:rPr lang="ru-RU" sz="2000" dirty="0">
                <a:latin typeface="+mn-lt"/>
              </a:rPr>
              <a:t> Заниматься следует ежедневно по 10-15 минут.</a:t>
            </a:r>
          </a:p>
          <a:p>
            <a:r>
              <a:rPr lang="ru-RU" sz="2000" dirty="0">
                <a:latin typeface="+mn-lt"/>
              </a:rPr>
              <a:t>Советую:</a:t>
            </a:r>
          </a:p>
          <a:p>
            <a:pPr>
              <a:buFontTx/>
              <a:buChar char="-"/>
            </a:pPr>
            <a:r>
              <a:rPr lang="ru-RU" sz="2000" dirty="0">
                <a:latin typeface="+mn-lt"/>
              </a:rPr>
              <a:t>регулярно учить стихотворения для развития речевой памяти и эмоциональности речи;</a:t>
            </a:r>
          </a:p>
          <a:p>
            <a:pPr>
              <a:buFontTx/>
              <a:buChar char="-"/>
            </a:pPr>
            <a:r>
              <a:rPr lang="ru-RU" sz="2000" dirty="0">
                <a:latin typeface="+mn-lt"/>
              </a:rPr>
              <a:t> учить ясно выражать свои мысли;</a:t>
            </a:r>
          </a:p>
          <a:p>
            <a:r>
              <a:rPr lang="ru-RU" sz="2000" dirty="0">
                <a:latin typeface="+mn-lt"/>
              </a:rPr>
              <a:t>- развивать  мелкую моторику ребенка;</a:t>
            </a:r>
          </a:p>
          <a:p>
            <a:r>
              <a:rPr lang="ru-RU" sz="2000" dirty="0">
                <a:latin typeface="+mn-lt"/>
              </a:rPr>
              <a:t>- развивать  мышление, память. </a:t>
            </a:r>
          </a:p>
          <a:p>
            <a:r>
              <a:rPr lang="ru-RU" sz="2000" dirty="0">
                <a:latin typeface="+mn-lt"/>
              </a:rPr>
              <a:t> Помните! Заниматься следует  ежедневно по 10 – 15 минут </a:t>
            </a:r>
          </a:p>
          <a:p>
            <a:pPr algn="ctr"/>
            <a:r>
              <a:rPr lang="ru-RU" sz="2000" b="1" dirty="0">
                <a:latin typeface="+mn-lt"/>
              </a:rPr>
              <a:t>Обучение - длительный процесс ,требующий систематических занятий. </a:t>
            </a:r>
          </a:p>
          <a:p>
            <a:pPr algn="ctr"/>
            <a:r>
              <a:rPr lang="ru-RU" sz="2000" dirty="0">
                <a:latin typeface="+mn-lt"/>
              </a:rPr>
              <a:t>Хвалите  за успехи! </a:t>
            </a:r>
          </a:p>
        </p:txBody>
      </p:sp>
      <p:pic>
        <p:nvPicPr>
          <p:cNvPr id="15362" name="Picture 2" descr="http://im3-tub-ru.yandex.net/i?id=322660211-4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89611">
            <a:off x="4007527" y="5240790"/>
            <a:ext cx="1268413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2" descr="http://im4-tub-ru.yandex.net/i?id=59981974-56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96188" y="557213"/>
            <a:ext cx="954087" cy="106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L="228600" algn="ctr" eaLnBrk="1" hangingPunct="1"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3900" dirty="0" smtClean="0">
                <a:solidFill>
                  <a:srgbClr val="353535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9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ПОМНИТЕ</a:t>
            </a:r>
            <a:r>
              <a:rPr lang="ru-RU" sz="39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endParaRPr lang="ru-RU" sz="39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152400" y="2060848"/>
            <a:ext cx="7499350" cy="39605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2000" dirty="0" smtClean="0"/>
              <a:t>Без вашей помощи логопед не сможет решить коррекционные и развивающие задачи, не преодолеет отставания в речевом и общем развитии ребенка.</a:t>
            </a:r>
          </a:p>
        </p:txBody>
      </p:sp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824" y="3645024"/>
            <a:ext cx="2150992" cy="215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1" descr="http://im0-tub-ru.yandex.net/i?id=295515461-27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89787" y="332656"/>
            <a:ext cx="9239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3900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Уважаемые родители!</a:t>
            </a:r>
            <a:endParaRPr lang="ru-RU" sz="39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419599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ru-RU" sz="2600" dirty="0" smtClean="0"/>
              <a:t>  Логопедические </a:t>
            </a:r>
            <a:r>
              <a:rPr lang="ru-RU" sz="2600" dirty="0" smtClean="0"/>
              <a:t>занятия </a:t>
            </a:r>
            <a:r>
              <a:rPr lang="ru-RU" sz="2600" dirty="0" smtClean="0"/>
              <a:t>по коррекции  звукопроизношения проводятся </a:t>
            </a:r>
            <a:r>
              <a:rPr lang="ru-RU" sz="2600" dirty="0" smtClean="0"/>
              <a:t>в детском саду два – три раза в неделю , в зависимости от сложности речевого нарушения.  Каждому ребенку, в соответствии с его речевым нарушением, даётся задание на </a:t>
            </a:r>
            <a:r>
              <a:rPr lang="ru-RU" sz="2600" dirty="0" smtClean="0"/>
              <a:t>дом. Логопедические </a:t>
            </a:r>
            <a:r>
              <a:rPr lang="ru-RU" sz="2600" dirty="0" smtClean="0"/>
              <a:t>задания  следует выполнять с целью закрепления знаний и умений, полученных на логопедических занятиях.</a:t>
            </a:r>
          </a:p>
          <a:p>
            <a:pPr algn="ctr" eaLnBrk="1" hangingPunct="1"/>
            <a:endParaRPr lang="ru-RU" sz="2600" i="1" dirty="0" smtClean="0">
              <a:latin typeface="Arial" charset="0"/>
            </a:endParaRPr>
          </a:p>
        </p:txBody>
      </p:sp>
      <p:pic>
        <p:nvPicPr>
          <p:cNvPr id="17411" name="Picture 2" descr="http://im0-tub-ru.yandex.net/i?id=384642455-17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97825" y="188913"/>
            <a:ext cx="9398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60032" y="5157192"/>
            <a:ext cx="16637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Рекомендации по выполнению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логопедических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заданий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7499350" cy="2971066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i="1" dirty="0" smtClean="0"/>
              <a:t> </a:t>
            </a:r>
            <a:r>
              <a:rPr lang="ru-RU" sz="2000" dirty="0" smtClean="0"/>
              <a:t>Выполнять </a:t>
            </a:r>
            <a:r>
              <a:rPr lang="ru-RU" sz="2000" dirty="0" smtClean="0"/>
              <a:t>задание </a:t>
            </a:r>
            <a:r>
              <a:rPr lang="ru-RU" sz="2000" dirty="0" smtClean="0"/>
              <a:t>следует только тогда, когда ваш ребенок здоров и в хорошем  настроении. </a:t>
            </a:r>
          </a:p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2000" dirty="0" smtClean="0"/>
              <a:t>Необходимо создавать мотивацию ребенку, </a:t>
            </a:r>
            <a:r>
              <a:rPr lang="ru-RU" sz="2000" dirty="0" smtClean="0"/>
              <a:t>т.е. </a:t>
            </a:r>
            <a:r>
              <a:rPr lang="ru-RU" sz="2000" dirty="0" smtClean="0"/>
              <a:t>заинтересовывать его в выполнении заданий.</a:t>
            </a:r>
          </a:p>
          <a:p>
            <a:pPr marL="0" indent="0" algn="just" eaLnBrk="1" hangingPunct="1">
              <a:buFont typeface="Wingdings 2" pitchFamily="18" charset="2"/>
              <a:buNone/>
            </a:pPr>
            <a:endParaRPr lang="ru-RU" sz="2000" dirty="0" smtClean="0">
              <a:latin typeface="Arial" charset="0"/>
            </a:endParaRPr>
          </a:p>
        </p:txBody>
      </p:sp>
      <p:pic>
        <p:nvPicPr>
          <p:cNvPr id="19459" name="Picture 4" descr="http://im8-tub-ru.yandex.net/i?id=38909688-2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7625" y="4941888"/>
            <a:ext cx="10763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 descr="http://im3-tub-ru.yandex.net/i?id=135569906-15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03350" y="4797425"/>
            <a:ext cx="1439863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1"/>
          </p:nvPr>
        </p:nvSpPr>
        <p:spPr>
          <a:xfrm>
            <a:off x="609599" y="764704"/>
            <a:ext cx="6347714" cy="5276659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000" i="1" dirty="0" smtClean="0"/>
              <a:t> </a:t>
            </a:r>
            <a:r>
              <a:rPr lang="ru-RU" sz="2400" dirty="0" smtClean="0"/>
              <a:t>Родители  </a:t>
            </a:r>
            <a:r>
              <a:rPr lang="ru-RU" sz="2400" dirty="0" smtClean="0"/>
              <a:t>должны контролировать </a:t>
            </a:r>
            <a:r>
              <a:rPr lang="ru-RU" sz="2400" dirty="0" smtClean="0"/>
              <a:t>правильность выполнения  заданий и при необходимости поправлять, тем самым приучать ребенка к самостоятельности.</a:t>
            </a:r>
          </a:p>
          <a:p>
            <a:pPr eaLnBrk="1" hangingPunct="1"/>
            <a:r>
              <a:rPr lang="ru-RU" sz="2400" dirty="0" smtClean="0"/>
              <a:t> Во время выполнения заданий, необходимо   делать перерывы.</a:t>
            </a:r>
          </a:p>
          <a:p>
            <a:pPr eaLnBrk="1" hangingPunct="1"/>
            <a:r>
              <a:rPr lang="ru-RU" sz="2400" dirty="0" smtClean="0"/>
              <a:t> Занятия должны строиться по правилам игры.</a:t>
            </a:r>
          </a:p>
          <a:p>
            <a:pPr eaLnBrk="1" hangingPunct="1"/>
            <a:r>
              <a:rPr lang="ru-RU" sz="2400" dirty="0" smtClean="0"/>
              <a:t> Если  ребенок не хочет заниматься, нужно перенести занятие, но обязательно выполнить задание </a:t>
            </a:r>
            <a:r>
              <a:rPr lang="ru-RU" sz="2400" dirty="0" smtClean="0"/>
              <a:t>позже</a:t>
            </a:r>
            <a:r>
              <a:rPr lang="ru-RU" sz="2400" dirty="0" smtClean="0"/>
              <a:t>.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188913"/>
            <a:ext cx="813485" cy="107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7499350" cy="3456087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z="2000" dirty="0" smtClean="0"/>
              <a:t>Длительность занятия  не должна превышать 15-20 минут.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z="2000" dirty="0" smtClean="0"/>
              <a:t>  В середине занятия  следует поиграть с ребенком в подвижную игру.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z="2000" dirty="0" smtClean="0"/>
              <a:t>За тем можно продолжить занятия.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ru-RU" sz="2000" dirty="0" smtClean="0"/>
          </a:p>
          <a:p>
            <a:pPr marL="0" indent="0" eaLnBrk="1" hangingPunct="1">
              <a:buFont typeface="Wingdings 2" pitchFamily="18" charset="2"/>
              <a:buNone/>
            </a:pPr>
            <a:endParaRPr lang="ru-RU" dirty="0" smtClean="0"/>
          </a:p>
        </p:txBody>
      </p:sp>
      <p:pic>
        <p:nvPicPr>
          <p:cNvPr id="22530" name="Picture 2" descr="http://im4-tub-ru.yandex.net/i?id=98998074-1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5856" y="4221088"/>
            <a:ext cx="2381622" cy="196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idx="1"/>
          </p:nvPr>
        </p:nvSpPr>
        <p:spPr>
          <a:xfrm>
            <a:off x="611560" y="836712"/>
            <a:ext cx="6347714" cy="3880773"/>
          </a:xfrm>
        </p:spPr>
        <p:txBody>
          <a:bodyPr>
            <a:normAutofit fontScale="25000" lnSpcReduction="20000"/>
          </a:bodyPr>
          <a:lstStyle/>
          <a:p>
            <a:pPr marL="0" indent="0" eaLnBrk="1" hangingPunct="1">
              <a:lnSpc>
                <a:spcPct val="120000"/>
              </a:lnSpc>
              <a:buFont typeface="Wingdings 2" pitchFamily="18" charset="2"/>
              <a:buNone/>
            </a:pPr>
            <a:r>
              <a:rPr lang="ru-RU" sz="2400" dirty="0" smtClean="0"/>
              <a:t>    </a:t>
            </a:r>
            <a:r>
              <a:rPr lang="ru-RU" sz="8000" dirty="0" smtClean="0"/>
              <a:t>Никогда </a:t>
            </a:r>
            <a:r>
              <a:rPr lang="ru-RU" sz="8000" dirty="0" smtClean="0"/>
              <a:t>не ругайте ребенка, если у него что- то не получается , помогите  ему.  Дайте более лёгкое задание,  тем самом у ребенка  появится уверенность в свои силах и возможность не потерять  интерес к обучению.</a:t>
            </a:r>
          </a:p>
          <a:p>
            <a:pPr marL="0" indent="0" eaLnBrk="1" hangingPunct="1">
              <a:lnSpc>
                <a:spcPct val="120000"/>
              </a:lnSpc>
              <a:buFont typeface="Wingdings 2" pitchFamily="18" charset="2"/>
              <a:buNone/>
            </a:pPr>
            <a:r>
              <a:rPr lang="ru-RU" sz="8000" dirty="0" smtClean="0"/>
              <a:t>    Хвалите </a:t>
            </a:r>
            <a:r>
              <a:rPr lang="ru-RU" sz="8000" dirty="0" smtClean="0"/>
              <a:t>даже за незначительные успехи. Формируйте у него уверенность в своих силах!</a:t>
            </a:r>
          </a:p>
          <a:p>
            <a:pPr marL="0" indent="0" eaLnBrk="1" hangingPunct="1">
              <a:lnSpc>
                <a:spcPct val="120000"/>
              </a:lnSpc>
              <a:buFont typeface="Wingdings 2" pitchFamily="18" charset="2"/>
              <a:buNone/>
            </a:pPr>
            <a:r>
              <a:rPr lang="ru-RU" sz="8000" dirty="0" smtClean="0"/>
              <a:t>   Не </a:t>
            </a:r>
            <a:r>
              <a:rPr lang="ru-RU" sz="8000" dirty="0" smtClean="0"/>
              <a:t>требуйте от него правильного произношения слова сразу. </a:t>
            </a:r>
          </a:p>
          <a:p>
            <a:pPr marL="0" indent="0" eaLnBrk="1" hangingPunct="1">
              <a:lnSpc>
                <a:spcPct val="120000"/>
              </a:lnSpc>
              <a:buFont typeface="Wingdings 2" pitchFamily="18" charset="2"/>
              <a:buNone/>
            </a:pPr>
            <a:r>
              <a:rPr lang="ru-RU" sz="8000" dirty="0" smtClean="0"/>
              <a:t> Пользуйтесь </a:t>
            </a:r>
            <a:r>
              <a:rPr lang="ru-RU" sz="8000" dirty="0" smtClean="0"/>
              <a:t>наглядным материалом! </a:t>
            </a:r>
          </a:p>
          <a:p>
            <a:pPr marL="0" indent="0" eaLnBrk="1" hangingPunct="1">
              <a:lnSpc>
                <a:spcPct val="120000"/>
              </a:lnSpc>
              <a:buFont typeface="Wingdings 2" pitchFamily="18" charset="2"/>
              <a:buNone/>
            </a:pPr>
            <a:r>
              <a:rPr lang="ru-RU" sz="8000" dirty="0" smtClean="0"/>
              <a:t>   Детям </a:t>
            </a:r>
            <a:r>
              <a:rPr lang="ru-RU" sz="8000" dirty="0" smtClean="0"/>
              <a:t>трудно воспринимать слова, оторванные от изображения. 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224" y="5157192"/>
            <a:ext cx="13144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build="p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189</TotalTime>
  <Words>524</Words>
  <Application>Microsoft Office PowerPoint</Application>
  <PresentationFormat>Экран (4:3)</PresentationFormat>
  <Paragraphs>48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2</vt:lpstr>
      <vt:lpstr>Wingdings 3</vt:lpstr>
      <vt:lpstr>Грань</vt:lpstr>
      <vt:lpstr>         Рекомендации учителя-логопеда: Охотниковой М.В.</vt:lpstr>
      <vt:lpstr>Памятка для родителей. </vt:lpstr>
      <vt:lpstr>Презентация PowerPoint</vt:lpstr>
      <vt:lpstr>   ПОМНИТЕ: </vt:lpstr>
      <vt:lpstr>Уважаемые родители!</vt:lpstr>
      <vt:lpstr>Рекомендации по выполнению логопедических заданий</vt:lpstr>
      <vt:lpstr>Презентация PowerPoint</vt:lpstr>
      <vt:lpstr>Презентация PowerPoint</vt:lpstr>
      <vt:lpstr>Презентация PowerPoint</vt:lpstr>
      <vt:lpstr>ЧЕМ следует заниматься дома с    ребенком: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родителей.</dc:title>
  <dc:creator>пк</dc:creator>
  <cp:lastModifiedBy>Стас</cp:lastModifiedBy>
  <cp:revision>43</cp:revision>
  <dcterms:created xsi:type="dcterms:W3CDTF">2013-03-25T15:47:33Z</dcterms:created>
  <dcterms:modified xsi:type="dcterms:W3CDTF">2015-04-06T16:00:07Z</dcterms:modified>
</cp:coreProperties>
</file>