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2" r:id="rId24"/>
    <p:sldId id="283" r:id="rId25"/>
    <p:sldId id="284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8489-0148-4F8A-B397-BF3311C6F7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B811-24A9-4353-8B20-6E1A90586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8489-0148-4F8A-B397-BF3311C6F7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B811-24A9-4353-8B20-6E1A90586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8489-0148-4F8A-B397-BF3311C6F7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B811-24A9-4353-8B20-6E1A90586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8489-0148-4F8A-B397-BF3311C6F7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B811-24A9-4353-8B20-6E1A90586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8489-0148-4F8A-B397-BF3311C6F7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B811-24A9-4353-8B20-6E1A90586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8489-0148-4F8A-B397-BF3311C6F7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B811-24A9-4353-8B20-6E1A90586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8489-0148-4F8A-B397-BF3311C6F7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B811-24A9-4353-8B20-6E1A90586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8489-0148-4F8A-B397-BF3311C6F7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B811-24A9-4353-8B20-6E1A90586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8489-0148-4F8A-B397-BF3311C6F7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B811-24A9-4353-8B20-6E1A90586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8489-0148-4F8A-B397-BF3311C6F7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B811-24A9-4353-8B20-6E1A90586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8489-0148-4F8A-B397-BF3311C6F7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B811-24A9-4353-8B20-6E1A90586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B8489-0148-4F8A-B397-BF3311C6F7E2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4B811-24A9-4353-8B20-6E1A90586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858280" cy="1541463"/>
          </a:xfrm>
        </p:spPr>
        <p:txBody>
          <a:bodyPr/>
          <a:lstStyle/>
          <a:p>
            <a:r>
              <a:rPr lang="ru-RU" b="1" dirty="0" smtClean="0"/>
              <a:t>Дифференциация звуков Ш - Щ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571744"/>
            <a:ext cx="6200796" cy="3067056"/>
          </a:xfrm>
        </p:spPr>
        <p:txBody>
          <a:bodyPr/>
          <a:lstStyle/>
          <a:p>
            <a:r>
              <a:rPr lang="ru-RU" b="1" dirty="0" smtClean="0"/>
              <a:t>Автор:</a:t>
            </a:r>
          </a:p>
          <a:p>
            <a:r>
              <a:rPr lang="ru-RU" b="1" dirty="0" smtClean="0"/>
              <a:t>п</a:t>
            </a:r>
            <a:r>
              <a:rPr lang="ru-RU" b="1" dirty="0" smtClean="0"/>
              <a:t>едагог ГБДОУ №113 Невского района города Санкт - Петербурга</a:t>
            </a:r>
            <a:endParaRPr lang="ru-RU" b="1" dirty="0" smtClean="0"/>
          </a:p>
          <a:p>
            <a:r>
              <a:rPr lang="ru-RU" b="1" dirty="0" err="1" smtClean="0"/>
              <a:t>Мунтян</a:t>
            </a:r>
            <a:r>
              <a:rPr lang="ru-RU" b="1" dirty="0" smtClean="0"/>
              <a:t> Ольга Владимировна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и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00174"/>
            <a:ext cx="350046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286644" y="507207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11.privet.ru/lr/081278297e466e7ceabfc3a1caf271b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00108"/>
            <a:ext cx="4643470" cy="304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/>
          <p:cNvSpPr/>
          <p:nvPr/>
        </p:nvSpPr>
        <p:spPr>
          <a:xfrm>
            <a:off x="2214546" y="4643446"/>
            <a:ext cx="1643074" cy="157163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3" action="ppaction://hlinksldjump"/>
              </a:rPr>
              <a:t>Ш</a:t>
            </a:r>
            <a:endParaRPr lang="ru-RU" sz="6600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5786446" y="4572008"/>
            <a:ext cx="1643074" cy="164307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4" action="ppaction://hlinksldjump"/>
              </a:rPr>
              <a:t>Щ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85860"/>
            <a:ext cx="3786214" cy="363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698" y="1438260"/>
            <a:ext cx="3786214" cy="363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7572396" y="521495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и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71625"/>
            <a:ext cx="3714776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429520" y="542926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gravity.ru/images/headwear/dakine/10_11/scruntch_yellow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28604"/>
            <a:ext cx="400052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/>
          <p:cNvSpPr/>
          <p:nvPr/>
        </p:nvSpPr>
        <p:spPr>
          <a:xfrm>
            <a:off x="1714480" y="4143380"/>
            <a:ext cx="1771656" cy="155734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3" action="ppaction://hlinksldjump"/>
              </a:rPr>
              <a:t>Ш</a:t>
            </a:r>
            <a:endParaRPr lang="ru-RU" sz="6600" dirty="0"/>
          </a:p>
        </p:txBody>
      </p:sp>
      <p:sp>
        <p:nvSpPr>
          <p:cNvPr id="4" name="7-конечная звезда 3">
            <a:hlinkClick r:id="rId4" action="ppaction://hlinksldjump"/>
          </p:cNvPr>
          <p:cNvSpPr/>
          <p:nvPr/>
        </p:nvSpPr>
        <p:spPr>
          <a:xfrm>
            <a:off x="5643570" y="4071942"/>
            <a:ext cx="1771656" cy="16287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4" action="ppaction://hlinksldjump"/>
              </a:rPr>
              <a:t>Щ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357298"/>
            <a:ext cx="392909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7500958" y="542926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и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857232"/>
            <a:ext cx="4357718" cy="442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286644" y="550070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s304915.vk.com/u52825888/-14/x_a2a78fa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928670"/>
            <a:ext cx="4857784" cy="270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/>
          <p:cNvSpPr/>
          <p:nvPr/>
        </p:nvSpPr>
        <p:spPr>
          <a:xfrm>
            <a:off x="1928794" y="4071942"/>
            <a:ext cx="1700218" cy="16287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3" action="ppaction://hlinksldjump"/>
              </a:rPr>
              <a:t>Ш</a:t>
            </a:r>
            <a:endParaRPr lang="ru-RU" sz="6600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5929322" y="4071942"/>
            <a:ext cx="1714512" cy="164307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4" action="ppaction://hlinksldjump"/>
              </a:rPr>
              <a:t>Щ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71612"/>
            <a:ext cx="41434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715272" y="521495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и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857232"/>
            <a:ext cx="450059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643834" y="528638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013.radikal.ru/0805/27/c6ab36e3ba4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857232"/>
            <a:ext cx="471490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7-конечная звезда 4"/>
          <p:cNvSpPr/>
          <p:nvPr/>
        </p:nvSpPr>
        <p:spPr>
          <a:xfrm>
            <a:off x="2000232" y="4643446"/>
            <a:ext cx="1485904" cy="134302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hlinkClick r:id="rId3" action="ppaction://hlinksldjump"/>
              </a:rPr>
              <a:t>Ш</a:t>
            </a:r>
            <a:endParaRPr lang="ru-RU" sz="6600" dirty="0"/>
          </a:p>
        </p:txBody>
      </p:sp>
      <p:sp>
        <p:nvSpPr>
          <p:cNvPr id="6" name="7-конечная звезда 5"/>
          <p:cNvSpPr/>
          <p:nvPr/>
        </p:nvSpPr>
        <p:spPr>
          <a:xfrm>
            <a:off x="5715008" y="4643446"/>
            <a:ext cx="1428760" cy="135732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hlinkClick r:id="rId4" action="ppaction://hlinksldjump"/>
              </a:rPr>
              <a:t>Щ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resher.ru/images9/etot-bezumno-realnyj-mir-4/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928670"/>
            <a:ext cx="464347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/>
          <p:cNvSpPr/>
          <p:nvPr/>
        </p:nvSpPr>
        <p:spPr>
          <a:xfrm>
            <a:off x="1928794" y="4071942"/>
            <a:ext cx="1485904" cy="16287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3" action="ppaction://hlinksldjump"/>
              </a:rPr>
              <a:t>Ш</a:t>
            </a:r>
            <a:endParaRPr lang="ru-RU" sz="6600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5786446" y="4071942"/>
            <a:ext cx="1485904" cy="155734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4" action="ppaction://hlinksldjump"/>
              </a:rPr>
              <a:t>Щ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357298"/>
            <a:ext cx="43577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429520" y="542926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и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071546"/>
            <a:ext cx="44291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715272" y="521495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8/100/689/100689124_4809770_b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000108"/>
            <a:ext cx="4286279" cy="285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/>
          <p:cNvSpPr/>
          <p:nvPr/>
        </p:nvSpPr>
        <p:spPr>
          <a:xfrm>
            <a:off x="2285984" y="4357694"/>
            <a:ext cx="1714512" cy="16287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3" action="ppaction://hlinksldjump"/>
              </a:rPr>
              <a:t>Ш</a:t>
            </a:r>
            <a:endParaRPr lang="ru-RU" sz="6600" dirty="0"/>
          </a:p>
        </p:txBody>
      </p:sp>
      <p:sp>
        <p:nvSpPr>
          <p:cNvPr id="4" name="7-конечная звезда 3">
            <a:hlinkClick r:id="rId4" action="ppaction://hlinksldjump"/>
          </p:cNvPr>
          <p:cNvSpPr/>
          <p:nvPr/>
        </p:nvSpPr>
        <p:spPr>
          <a:xfrm>
            <a:off x="6000760" y="4357694"/>
            <a:ext cx="1643074" cy="16287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4" action="ppaction://hlinksldjump"/>
              </a:rPr>
              <a:t>Щ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285860"/>
            <a:ext cx="428628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429520" y="528638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и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928670"/>
            <a:ext cx="4143403" cy="435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572396" y="550070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807/mr-serg-bask.14dc/0_8ae31_8b6d40b5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000108"/>
            <a:ext cx="47253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>
            <a:hlinkClick r:id="rId3" action="ppaction://hlinksldjump"/>
          </p:cNvPr>
          <p:cNvSpPr/>
          <p:nvPr/>
        </p:nvSpPr>
        <p:spPr>
          <a:xfrm>
            <a:off x="1643042" y="4286256"/>
            <a:ext cx="1700218" cy="16287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3" action="ppaction://hlinksldjump"/>
              </a:rPr>
              <a:t>Ш</a:t>
            </a:r>
            <a:endParaRPr lang="ru-RU" sz="6600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6072198" y="4214818"/>
            <a:ext cx="1700218" cy="17145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4" action="ppaction://hlinksldjump"/>
              </a:rPr>
              <a:t>Щ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85860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358082" y="492919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и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857232"/>
            <a:ext cx="4143404" cy="442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572396" y="485776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89.imageshack.us/img95/7467/00003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5728"/>
            <a:ext cx="3571900" cy="376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>
            <a:hlinkClick r:id="rId3" action="ppaction://hlinksldjump"/>
          </p:cNvPr>
          <p:cNvSpPr/>
          <p:nvPr/>
        </p:nvSpPr>
        <p:spPr>
          <a:xfrm>
            <a:off x="1357290" y="3929066"/>
            <a:ext cx="1700218" cy="170021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3" action="ppaction://hlinksldjump"/>
              </a:rPr>
              <a:t>Ш</a:t>
            </a:r>
            <a:endParaRPr lang="ru-RU" sz="6600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5929322" y="3929066"/>
            <a:ext cx="1785950" cy="170021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3" action="ppaction://hlinksldjump"/>
              </a:rPr>
              <a:t>Щ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428736"/>
            <a:ext cx="3500462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888" y="1581136"/>
            <a:ext cx="3500462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71612"/>
            <a:ext cx="3500462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7500958" y="542926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357298"/>
            <a:ext cx="385765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643834" y="500063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и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857232"/>
            <a:ext cx="421484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643834" y="528638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19.radikal.ru/i605/1205/01/62917632b1c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00108"/>
            <a:ext cx="45005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/>
          <p:cNvSpPr/>
          <p:nvPr/>
        </p:nvSpPr>
        <p:spPr>
          <a:xfrm>
            <a:off x="1714480" y="4500570"/>
            <a:ext cx="1714512" cy="16287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3" action="ppaction://hlinksldjump"/>
              </a:rPr>
              <a:t>Ш</a:t>
            </a:r>
            <a:endParaRPr lang="ru-RU" sz="6600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5857884" y="4429132"/>
            <a:ext cx="1643074" cy="164307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4" action="ppaction://hlinksldjump"/>
              </a:rPr>
              <a:t>Щ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357298"/>
            <a:ext cx="392909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715272" y="521495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и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785794"/>
            <a:ext cx="4286279" cy="478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643834" y="514351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n.ru/data/forum/images/2011-05/36024872-pogra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28604"/>
            <a:ext cx="307183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/>
          <p:cNvSpPr/>
          <p:nvPr/>
        </p:nvSpPr>
        <p:spPr>
          <a:xfrm>
            <a:off x="2285984" y="4429132"/>
            <a:ext cx="1714512" cy="17145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3" action="ppaction://hlinksldjump"/>
              </a:rPr>
              <a:t>Ш</a:t>
            </a:r>
            <a:endParaRPr lang="ru-RU" sz="6600" dirty="0"/>
          </a:p>
        </p:txBody>
      </p:sp>
      <p:sp>
        <p:nvSpPr>
          <p:cNvPr id="4" name="7-конечная звезда 3">
            <a:hlinkClick r:id="rId4" action="ppaction://hlinksldjump"/>
          </p:cNvPr>
          <p:cNvSpPr/>
          <p:nvPr/>
        </p:nvSpPr>
        <p:spPr>
          <a:xfrm>
            <a:off x="5643570" y="4357694"/>
            <a:ext cx="1643074" cy="178595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4" action="ppaction://hlinksldjump"/>
              </a:rPr>
              <a:t>Щ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142984"/>
            <a:ext cx="392908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572396" y="535782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и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714356"/>
            <a:ext cx="4214841" cy="457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786710" y="535782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sizcene.com/armut_791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000108"/>
            <a:ext cx="38576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/>
          <p:cNvSpPr/>
          <p:nvPr/>
        </p:nvSpPr>
        <p:spPr>
          <a:xfrm>
            <a:off x="2071670" y="3929066"/>
            <a:ext cx="1928826" cy="164307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3" action="ppaction://hlinksldjump"/>
              </a:rPr>
              <a:t>Ш</a:t>
            </a:r>
            <a:endParaRPr lang="ru-RU" sz="6600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5429256" y="3857628"/>
            <a:ext cx="1785950" cy="171451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4" action="ppaction://hlinksldjump"/>
              </a:rPr>
              <a:t>Щ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428736"/>
            <a:ext cx="407196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643834" y="514351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и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357298"/>
            <a:ext cx="3571899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500958" y="564357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и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857232"/>
            <a:ext cx="421484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858148" y="535782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latel.ru/upload/medialibrary/013/013fb3e212e16bc5b5defd04209591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857232"/>
            <a:ext cx="4214842" cy="307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>
            <a:hlinkClick r:id="rId3" action="ppaction://hlinksldjump"/>
          </p:cNvPr>
          <p:cNvSpPr/>
          <p:nvPr/>
        </p:nvSpPr>
        <p:spPr>
          <a:xfrm>
            <a:off x="1928794" y="4357694"/>
            <a:ext cx="1785950" cy="185738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3" action="ppaction://hlinksldjump"/>
              </a:rPr>
              <a:t>Ш</a:t>
            </a:r>
            <a:endParaRPr lang="ru-RU" sz="6600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5572132" y="4357694"/>
            <a:ext cx="1785950" cy="185738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4" action="ppaction://hlinksldjump"/>
              </a:rPr>
              <a:t>Щ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071546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500958" y="514351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и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714356"/>
            <a:ext cx="42862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643834" y="521495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diasubs.ru/group/uploads/vs/vse-i-obo-vsemmillion-sovetov/image2/TcyZjctO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714356"/>
            <a:ext cx="34290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/>
          <p:cNvSpPr/>
          <p:nvPr/>
        </p:nvSpPr>
        <p:spPr>
          <a:xfrm>
            <a:off x="1571604" y="4000504"/>
            <a:ext cx="1928826" cy="20002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3" action="ppaction://hlinksldjump"/>
              </a:rPr>
              <a:t>Ш</a:t>
            </a:r>
            <a:endParaRPr lang="ru-RU" sz="6600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5786446" y="4000504"/>
            <a:ext cx="1857388" cy="192882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4" action="ppaction://hlinksldjump"/>
              </a:rPr>
              <a:t>Щ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385765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715272" y="528638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и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785794"/>
            <a:ext cx="464346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500958" y="507207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elvet.by/files/userfiles/4467/storage-wardrobe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642918"/>
            <a:ext cx="4071966" cy="32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/>
          <p:cNvSpPr/>
          <p:nvPr/>
        </p:nvSpPr>
        <p:spPr>
          <a:xfrm>
            <a:off x="1785918" y="4429132"/>
            <a:ext cx="1500198" cy="164307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3" action="ppaction://hlinksldjump"/>
              </a:rPr>
              <a:t>Ш</a:t>
            </a:r>
            <a:endParaRPr lang="ru-RU" sz="6600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6143636" y="4572008"/>
            <a:ext cx="1428760" cy="157163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4" action="ppaction://hlinksldjump"/>
              </a:rPr>
              <a:t>Щ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357298"/>
            <a:ext cx="400052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500958" y="500063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и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071546"/>
            <a:ext cx="450059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572396" y="528638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mota.ru/upload/wallpapers/2009/07/15/11/00/3326/animals_368-cro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928670"/>
            <a:ext cx="4564863" cy="322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>
            <a:hlinkClick r:id="rId3" action="ppaction://hlinksldjump" highlightClick="1"/>
          </p:cNvPr>
          <p:cNvSpPr/>
          <p:nvPr/>
        </p:nvSpPr>
        <p:spPr>
          <a:xfrm>
            <a:off x="1714480" y="4714884"/>
            <a:ext cx="1571636" cy="16287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3" action="ppaction://hlinksldjump"/>
              </a:rPr>
              <a:t>Ш</a:t>
            </a:r>
            <a:endParaRPr lang="ru-RU" sz="6600" dirty="0"/>
          </a:p>
        </p:txBody>
      </p:sp>
      <p:sp>
        <p:nvSpPr>
          <p:cNvPr id="4" name="7-конечная звезда 3">
            <a:hlinkClick r:id="rId4" action="ppaction://hlinksldjump"/>
          </p:cNvPr>
          <p:cNvSpPr/>
          <p:nvPr/>
        </p:nvSpPr>
        <p:spPr>
          <a:xfrm>
            <a:off x="5929322" y="4786322"/>
            <a:ext cx="1643074" cy="16287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4" action="ppaction://hlinksldjump"/>
              </a:rPr>
              <a:t>Щ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4.imgsmail.ru/imgpreview?key=http%3A//kaknado.su/wp-content/uploads/2011/07/raskladyivaem-na-portsii.jpg&amp;mb=imgdb_preview_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857232"/>
            <a:ext cx="442915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/>
          <p:cNvSpPr/>
          <p:nvPr/>
        </p:nvSpPr>
        <p:spPr>
          <a:xfrm>
            <a:off x="2071670" y="4500570"/>
            <a:ext cx="1643074" cy="157163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3" action="ppaction://hlinksldjump"/>
              </a:rPr>
              <a:t>Ш</a:t>
            </a:r>
            <a:endParaRPr lang="ru-RU" sz="6600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5857884" y="4429132"/>
            <a:ext cx="1643074" cy="164307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3" action="ppaction://hlinksldjump"/>
              </a:rPr>
              <a:t>Щ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85860"/>
            <a:ext cx="42862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858148" y="528638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и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142984"/>
            <a:ext cx="464346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500958" y="514351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ecepti-edi.ru/img/ovosgarnir_214_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142984"/>
            <a:ext cx="4857784" cy="285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/>
          <p:cNvSpPr/>
          <p:nvPr/>
        </p:nvSpPr>
        <p:spPr>
          <a:xfrm>
            <a:off x="2143108" y="4357694"/>
            <a:ext cx="1643074" cy="164307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3" action="ppaction://hlinksldjump"/>
              </a:rPr>
              <a:t>Ш</a:t>
            </a:r>
            <a:endParaRPr lang="ru-RU" sz="6600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5715008" y="4357694"/>
            <a:ext cx="1643074" cy="170021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4" action="ppaction://hlinksldjump"/>
              </a:rPr>
              <a:t>Щ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85860"/>
            <a:ext cx="4500594" cy="421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643834" y="528638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и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00108"/>
            <a:ext cx="4643470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572396" y="507207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7-tub-ru.yandex.net/i?id=168666319-34-73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142984"/>
            <a:ext cx="507209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/>
          <p:cNvSpPr/>
          <p:nvPr/>
        </p:nvSpPr>
        <p:spPr>
          <a:xfrm>
            <a:off x="1857356" y="3786190"/>
            <a:ext cx="2000264" cy="20002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3" action="ppaction://hlinksldjump"/>
              </a:rPr>
              <a:t>Ш</a:t>
            </a:r>
            <a:endParaRPr lang="ru-RU" sz="6600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5143504" y="3857628"/>
            <a:ext cx="2071702" cy="20002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4" action="ppaction://hlinksldjump"/>
              </a:rPr>
              <a:t>Щ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928670"/>
            <a:ext cx="464347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643834" y="528638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и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28604"/>
            <a:ext cx="492922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643834" y="514351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.foto.radikal.ru/0705/91/3a4c177a02e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785794"/>
            <a:ext cx="478634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/>
          <p:cNvSpPr/>
          <p:nvPr/>
        </p:nvSpPr>
        <p:spPr>
          <a:xfrm>
            <a:off x="1500166" y="3643314"/>
            <a:ext cx="1914532" cy="185738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3" action="ppaction://hlinksldjump"/>
              </a:rPr>
              <a:t>Ш</a:t>
            </a:r>
            <a:endParaRPr lang="ru-RU" sz="6600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5786446" y="3643314"/>
            <a:ext cx="1857388" cy="185738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4" action="ppaction://hlinksldjump"/>
              </a:rPr>
              <a:t>Щ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736"/>
            <a:ext cx="3500462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572396" y="542926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357298"/>
            <a:ext cx="4024331" cy="392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500958" y="535782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и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857232"/>
            <a:ext cx="421484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429520" y="528638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айли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071546"/>
            <a:ext cx="378621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7286644" y="5357826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2-999-999.ru/files/file/item/746FC8B6BB9B46439B427DEA1562F73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714356"/>
            <a:ext cx="478634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7-конечная звезда 2"/>
          <p:cNvSpPr/>
          <p:nvPr/>
        </p:nvSpPr>
        <p:spPr>
          <a:xfrm>
            <a:off x="2000232" y="4786322"/>
            <a:ext cx="1428760" cy="148590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3" action="ppaction://hlinksldjump"/>
              </a:rPr>
              <a:t>Ш</a:t>
            </a:r>
            <a:endParaRPr lang="ru-RU" sz="6600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5643570" y="4714884"/>
            <a:ext cx="1428760" cy="155734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hlinkClick r:id="rId4" action="ppaction://hlinksldjump"/>
              </a:rPr>
              <a:t>Щ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iki.iteach.ru/images/a/aa/%D0%9D%D0%BF%D0%BD%D0%BF%D0%BD%D0%BF%D0%BD%D0%B3%D0%BF%D0%BF%D0%BF%D0%BD%D0%B3%D0%B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214422"/>
            <a:ext cx="3571900" cy="335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7358082" y="5143512"/>
            <a:ext cx="10572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60</Words>
  <Application>Microsoft Office PowerPoint</Application>
  <PresentationFormat>Экран (4:3)</PresentationFormat>
  <Paragraphs>44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Дифференциация звуков Ш - Щ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 Ш - Щ</dc:title>
  <dc:creator>User</dc:creator>
  <cp:lastModifiedBy>оля</cp:lastModifiedBy>
  <cp:revision>47</cp:revision>
  <dcterms:created xsi:type="dcterms:W3CDTF">2013-07-06T15:14:44Z</dcterms:created>
  <dcterms:modified xsi:type="dcterms:W3CDTF">2015-03-25T18:08:54Z</dcterms:modified>
</cp:coreProperties>
</file>