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89A4A-CFF2-4F6D-8CE3-ECB3084B40C5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A13D01-2690-4AD3-B0B9-80D5652404B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89A4A-CFF2-4F6D-8CE3-ECB3084B40C5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A13D01-2690-4AD3-B0B9-80D5652404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89A4A-CFF2-4F6D-8CE3-ECB3084B40C5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A13D01-2690-4AD3-B0B9-80D5652404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89A4A-CFF2-4F6D-8CE3-ECB3084B40C5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A13D01-2690-4AD3-B0B9-80D5652404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89A4A-CFF2-4F6D-8CE3-ECB3084B40C5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A13D01-2690-4AD3-B0B9-80D5652404B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89A4A-CFF2-4F6D-8CE3-ECB3084B40C5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A13D01-2690-4AD3-B0B9-80D5652404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89A4A-CFF2-4F6D-8CE3-ECB3084B40C5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A13D01-2690-4AD3-B0B9-80D5652404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89A4A-CFF2-4F6D-8CE3-ECB3084B40C5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A13D01-2690-4AD3-B0B9-80D5652404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89A4A-CFF2-4F6D-8CE3-ECB3084B40C5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A13D01-2690-4AD3-B0B9-80D5652404B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89A4A-CFF2-4F6D-8CE3-ECB3084B40C5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A13D01-2690-4AD3-B0B9-80D5652404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89A4A-CFF2-4F6D-8CE3-ECB3084B40C5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A13D01-2690-4AD3-B0B9-80D5652404B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3E89A4A-CFF2-4F6D-8CE3-ECB3084B40C5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1A13D01-2690-4AD3-B0B9-80D5652404B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700808"/>
            <a:ext cx="6984777" cy="1512168"/>
          </a:xfrm>
        </p:spPr>
        <p:txBody>
          <a:bodyPr/>
          <a:lstStyle/>
          <a:p>
            <a:pPr algn="ctr"/>
            <a:r>
              <a:rPr lang="ru-RU" dirty="0" smtClean="0"/>
              <a:t>Безударные гласные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5464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65030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Если его папа – ЛИС,</a:t>
            </a:r>
            <a:br>
              <a:rPr lang="ru-RU" dirty="0" smtClean="0"/>
            </a:br>
            <a:r>
              <a:rPr lang="ru-RU" dirty="0" smtClean="0"/>
              <a:t>значит, мы будем писать так: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3891A7"/>
              </a:buClr>
            </a:pPr>
            <a:endParaRPr lang="ru-RU" dirty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</a:pPr>
            <a:endParaRPr lang="ru-RU" dirty="0">
              <a:solidFill>
                <a:prstClr val="black"/>
              </a:solidFill>
            </a:endParaRPr>
          </a:p>
          <a:p>
            <a:pPr marL="82296" lvl="0" indent="0" algn="ctr">
              <a:buClr>
                <a:srgbClr val="3891A7"/>
              </a:buClr>
              <a:buNone/>
            </a:pPr>
            <a:endParaRPr lang="ru-RU" sz="4800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ru-RU" sz="4800" dirty="0" smtClean="0">
                <a:solidFill>
                  <a:prstClr val="black"/>
                </a:solidFill>
                <a:latin typeface="Arial Black" pitchFamily="34" charset="0"/>
              </a:rPr>
              <a:t>л</a:t>
            </a:r>
            <a:r>
              <a:rPr lang="ru-RU" sz="4800" u="sng" dirty="0" smtClean="0">
                <a:solidFill>
                  <a:prstClr val="black"/>
                </a:solidFill>
                <a:latin typeface="Arial Black" pitchFamily="34" charset="0"/>
              </a:rPr>
              <a:t>И</a:t>
            </a:r>
            <a:r>
              <a:rPr lang="ru-RU" sz="4800" dirty="0" smtClean="0">
                <a:solidFill>
                  <a:prstClr val="black"/>
                </a:solidFill>
                <a:latin typeface="Arial Black" pitchFamily="34" charset="0"/>
              </a:rPr>
              <a:t>сёнок</a:t>
            </a:r>
            <a:endParaRPr lang="ru-RU" sz="4800" dirty="0">
              <a:solidFill>
                <a:prstClr val="black"/>
              </a:solidFill>
              <a:latin typeface="Arial Black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8877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pPr algn="ctr"/>
            <a:r>
              <a:rPr lang="ru-RU" dirty="0" smtClean="0"/>
              <a:t>Кто тут?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1\Desktop\18475977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7200800" cy="54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4992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434282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Как напишем: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060848"/>
            <a:ext cx="7498080" cy="4176464"/>
          </a:xfrm>
        </p:spPr>
        <p:txBody>
          <a:bodyPr/>
          <a:lstStyle/>
          <a:p>
            <a:pPr lvl="0">
              <a:buClr>
                <a:srgbClr val="3891A7"/>
              </a:buClr>
            </a:pPr>
            <a:endParaRPr lang="ru-RU" dirty="0">
              <a:solidFill>
                <a:prstClr val="black"/>
              </a:solidFill>
            </a:endParaRP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ru-RU" sz="4800" dirty="0" smtClean="0">
                <a:solidFill>
                  <a:prstClr val="black"/>
                </a:solidFill>
                <a:latin typeface="Arial Black" pitchFamily="34" charset="0"/>
              </a:rPr>
              <a:t>сл</a:t>
            </a:r>
            <a:r>
              <a:rPr lang="ru-RU" sz="4800" u="sng" dirty="0" smtClean="0">
                <a:solidFill>
                  <a:prstClr val="black"/>
                </a:solidFill>
                <a:latin typeface="Arial Black" pitchFamily="34" charset="0"/>
              </a:rPr>
              <a:t>О</a:t>
            </a:r>
            <a:r>
              <a:rPr lang="ru-RU" sz="4800" dirty="0" smtClean="0">
                <a:solidFill>
                  <a:prstClr val="black"/>
                </a:solidFill>
                <a:latin typeface="Arial Black" pitchFamily="34" charset="0"/>
              </a:rPr>
              <a:t>нёнок</a:t>
            </a:r>
            <a:endParaRPr lang="ru-RU" sz="4800" dirty="0">
              <a:solidFill>
                <a:prstClr val="black"/>
              </a:solidFill>
              <a:latin typeface="Arial Black" pitchFamily="34" charset="0"/>
            </a:endParaRP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ru-RU" sz="4800" dirty="0">
                <a:solidFill>
                  <a:prstClr val="black"/>
                </a:solidFill>
                <a:latin typeface="Arial Black" pitchFamily="34" charset="0"/>
              </a:rPr>
              <a:t>или </a:t>
            </a: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ru-RU" sz="4800" dirty="0" err="1" smtClean="0">
                <a:solidFill>
                  <a:prstClr val="black"/>
                </a:solidFill>
                <a:latin typeface="Arial Black" pitchFamily="34" charset="0"/>
              </a:rPr>
              <a:t>сл</a:t>
            </a:r>
            <a:r>
              <a:rPr lang="ru-RU" sz="4800" u="sng" dirty="0" err="1" smtClean="0">
                <a:solidFill>
                  <a:prstClr val="black"/>
                </a:solidFill>
                <a:latin typeface="Arial Black" pitchFamily="34" charset="0"/>
              </a:rPr>
              <a:t>А</a:t>
            </a:r>
            <a:r>
              <a:rPr lang="ru-RU" sz="4800" dirty="0" err="1" smtClean="0">
                <a:solidFill>
                  <a:prstClr val="black"/>
                </a:solidFill>
                <a:latin typeface="Arial Black" pitchFamily="34" charset="0"/>
              </a:rPr>
              <a:t>нёнок</a:t>
            </a:r>
            <a:endParaRPr lang="ru-RU" sz="4800" dirty="0">
              <a:solidFill>
                <a:prstClr val="black"/>
              </a:solidFill>
              <a:latin typeface="Arial Black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7964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48680"/>
            <a:ext cx="7498080" cy="482453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5400" dirty="0" smtClean="0"/>
              <a:t>Попробуй рассуждать также!</a:t>
            </a:r>
            <a:br>
              <a:rPr lang="ru-RU" sz="5400" dirty="0" smtClean="0"/>
            </a:br>
            <a:r>
              <a:rPr lang="ru-RU" sz="5400" dirty="0" smtClean="0"/>
              <a:t>Кто его отец?</a:t>
            </a:r>
            <a:br>
              <a:rPr lang="ru-RU" sz="5400" dirty="0" smtClean="0"/>
            </a:br>
            <a:r>
              <a:rPr lang="ru-RU" sz="5400" dirty="0" smtClean="0"/>
              <a:t>Значит, мы напишем…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324036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8253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dc68deca23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784887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4590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434282"/>
          </a:xfrm>
        </p:spPr>
        <p:txBody>
          <a:bodyPr/>
          <a:lstStyle/>
          <a:p>
            <a:pPr algn="ctr"/>
            <a:r>
              <a:rPr lang="ru-RU" dirty="0" smtClean="0"/>
              <a:t>Проверь свою догадку: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988840"/>
            <a:ext cx="7498080" cy="4259560"/>
          </a:xfrm>
        </p:spPr>
        <p:txBody>
          <a:bodyPr>
            <a:normAutofit/>
          </a:bodyPr>
          <a:lstStyle/>
          <a:p>
            <a:pPr lvl="0">
              <a:buClr>
                <a:srgbClr val="3891A7"/>
              </a:buClr>
            </a:pPr>
            <a:endParaRPr lang="ru-RU" dirty="0">
              <a:solidFill>
                <a:prstClr val="black"/>
              </a:solidFill>
            </a:endParaRP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ru-RU" sz="4800" dirty="0" smtClean="0">
                <a:solidFill>
                  <a:prstClr val="black"/>
                </a:solidFill>
                <a:latin typeface="Arial Black" pitchFamily="34" charset="0"/>
              </a:rPr>
              <a:t>сл</a:t>
            </a:r>
            <a:r>
              <a:rPr lang="ru-RU" sz="4800" u="sng" dirty="0" smtClean="0">
                <a:solidFill>
                  <a:prstClr val="black"/>
                </a:solidFill>
                <a:latin typeface="Arial Black" pitchFamily="34" charset="0"/>
              </a:rPr>
              <a:t>О</a:t>
            </a:r>
            <a:r>
              <a:rPr lang="ru-RU" sz="4800" dirty="0" smtClean="0">
                <a:solidFill>
                  <a:prstClr val="black"/>
                </a:solidFill>
                <a:latin typeface="Arial Black" pitchFamily="34" charset="0"/>
              </a:rPr>
              <a:t>нёнок</a:t>
            </a:r>
            <a:endParaRPr lang="ru-RU" sz="4800" dirty="0">
              <a:solidFill>
                <a:prstClr val="black"/>
              </a:solidFill>
              <a:latin typeface="Arial Black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6232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93022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/>
              <a:t>Попробуем ещё!</a:t>
            </a:r>
            <a:br>
              <a:rPr lang="ru-RU" dirty="0" smtClean="0"/>
            </a:br>
            <a:r>
              <a:rPr lang="ru-RU" dirty="0" smtClean="0"/>
              <a:t>Вставь буквы в слова: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420888"/>
            <a:ext cx="7498080" cy="3168352"/>
          </a:xfrm>
        </p:spPr>
        <p:txBody>
          <a:bodyPr/>
          <a:lstStyle/>
          <a:p>
            <a:pPr marL="82296" lvl="0" indent="0" algn="ctr">
              <a:buClr>
                <a:srgbClr val="3891A7"/>
              </a:buClr>
              <a:buNone/>
            </a:pPr>
            <a:r>
              <a:rPr lang="ru-RU" sz="4800" dirty="0" smtClean="0">
                <a:solidFill>
                  <a:prstClr val="black"/>
                </a:solidFill>
                <a:latin typeface="Arial Black" pitchFamily="34" charset="0"/>
              </a:rPr>
              <a:t>к _ </a:t>
            </a:r>
            <a:r>
              <a:rPr lang="ru-RU" sz="4800" dirty="0" err="1" smtClean="0">
                <a:solidFill>
                  <a:prstClr val="black"/>
                </a:solidFill>
                <a:latin typeface="Arial Black" pitchFamily="34" charset="0"/>
              </a:rPr>
              <a:t>тёнок</a:t>
            </a:r>
            <a:endParaRPr lang="ru-RU" sz="4800" dirty="0">
              <a:solidFill>
                <a:prstClr val="black"/>
              </a:solidFill>
              <a:latin typeface="Arial Black" pitchFamily="34" charset="0"/>
            </a:endParaRP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ru-RU" sz="4800" dirty="0" smtClean="0">
                <a:solidFill>
                  <a:prstClr val="black"/>
                </a:solidFill>
                <a:latin typeface="Arial Black" pitchFamily="34" charset="0"/>
              </a:rPr>
              <a:t>т _ </a:t>
            </a:r>
            <a:r>
              <a:rPr lang="ru-RU" sz="4800" dirty="0" err="1" smtClean="0">
                <a:solidFill>
                  <a:prstClr val="black"/>
                </a:solidFill>
                <a:latin typeface="Arial Black" pitchFamily="34" charset="0"/>
              </a:rPr>
              <a:t>грёнок</a:t>
            </a:r>
            <a:r>
              <a:rPr lang="ru-RU" sz="4800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endParaRPr lang="ru-RU" sz="4800" dirty="0">
              <a:solidFill>
                <a:prstClr val="black"/>
              </a:solidFill>
              <a:latin typeface="Arial Black" pitchFamily="34" charset="0"/>
            </a:endParaRP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ru-RU" sz="4800" dirty="0">
                <a:solidFill>
                  <a:prstClr val="black"/>
                </a:solidFill>
                <a:latin typeface="Arial Black" pitchFamily="34" charset="0"/>
              </a:rPr>
              <a:t>б</a:t>
            </a:r>
            <a:r>
              <a:rPr lang="ru-RU" sz="4800" dirty="0" smtClean="0">
                <a:solidFill>
                  <a:prstClr val="black"/>
                </a:solidFill>
                <a:latin typeface="Arial Black" pitchFamily="34" charset="0"/>
              </a:rPr>
              <a:t> _ </a:t>
            </a:r>
            <a:r>
              <a:rPr lang="ru-RU" sz="4800" dirty="0" err="1" smtClean="0">
                <a:solidFill>
                  <a:prstClr val="black"/>
                </a:solidFill>
                <a:latin typeface="Arial Black" pitchFamily="34" charset="0"/>
              </a:rPr>
              <a:t>льчонок</a:t>
            </a:r>
            <a:endParaRPr lang="ru-RU" sz="4800" dirty="0">
              <a:solidFill>
                <a:prstClr val="black"/>
              </a:solidFill>
              <a:latin typeface="Arial Black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7764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Малыш – взрослый: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1\Desktop\80667762_large_67042619_37933832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56895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0838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\Desktop\1174253678_731fead7f574621e36372781f70bde8d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806489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5304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20" name="Picture 4" descr="C:\Users\1\Desktop\2e0ee41d964e0ec189eb3fb867138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42493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7948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Кто это?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764704"/>
            <a:ext cx="476250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8684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1\Desktop\1354343052_tigr_dikii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820891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005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1\Desktop\v-mire-zhivotnykh-belki-allwelikes.com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28092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1633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1\Desktop\9460246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920879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5723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48680"/>
            <a:ext cx="7498080" cy="151216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Проверь себя: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132856"/>
            <a:ext cx="7498080" cy="4115544"/>
          </a:xfrm>
        </p:spPr>
        <p:txBody>
          <a:bodyPr/>
          <a:lstStyle/>
          <a:p>
            <a:pPr marL="82296" lvl="0" indent="0" algn="ctr">
              <a:buClr>
                <a:srgbClr val="3891A7"/>
              </a:buClr>
              <a:buNone/>
            </a:pPr>
            <a:r>
              <a:rPr lang="ru-RU" sz="4800" dirty="0">
                <a:solidFill>
                  <a:prstClr val="black"/>
                </a:solidFill>
                <a:latin typeface="Arial Black" pitchFamily="34" charset="0"/>
              </a:rPr>
              <a:t>к </a:t>
            </a:r>
            <a:r>
              <a:rPr lang="ru-RU" sz="4800" dirty="0" smtClean="0">
                <a:solidFill>
                  <a:prstClr val="black"/>
                </a:solidFill>
                <a:latin typeface="Arial Black" pitchFamily="34" charset="0"/>
              </a:rPr>
              <a:t>О </a:t>
            </a:r>
            <a:r>
              <a:rPr lang="ru-RU" sz="4800" dirty="0" err="1">
                <a:solidFill>
                  <a:prstClr val="black"/>
                </a:solidFill>
                <a:latin typeface="Arial Black" pitchFamily="34" charset="0"/>
              </a:rPr>
              <a:t>тёнок</a:t>
            </a:r>
            <a:endParaRPr lang="ru-RU" sz="4800" dirty="0">
              <a:solidFill>
                <a:prstClr val="black"/>
              </a:solidFill>
              <a:latin typeface="Arial Black" pitchFamily="34" charset="0"/>
            </a:endParaRP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ru-RU" sz="4800" dirty="0">
                <a:solidFill>
                  <a:prstClr val="black"/>
                </a:solidFill>
                <a:latin typeface="Arial Black" pitchFamily="34" charset="0"/>
              </a:rPr>
              <a:t>т </a:t>
            </a:r>
            <a:r>
              <a:rPr lang="ru-RU" sz="4800" dirty="0" smtClean="0">
                <a:solidFill>
                  <a:prstClr val="black"/>
                </a:solidFill>
                <a:latin typeface="Arial Black" pitchFamily="34" charset="0"/>
              </a:rPr>
              <a:t>И </a:t>
            </a:r>
            <a:r>
              <a:rPr lang="ru-RU" sz="4800" dirty="0" err="1">
                <a:solidFill>
                  <a:prstClr val="black"/>
                </a:solidFill>
                <a:latin typeface="Arial Black" pitchFamily="34" charset="0"/>
              </a:rPr>
              <a:t>грёнок</a:t>
            </a:r>
            <a:r>
              <a:rPr lang="ru-RU" sz="4800" dirty="0">
                <a:solidFill>
                  <a:prstClr val="black"/>
                </a:solidFill>
                <a:latin typeface="Arial Black" pitchFamily="34" charset="0"/>
              </a:rPr>
              <a:t> </a:t>
            </a: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ru-RU" sz="4800" dirty="0">
                <a:solidFill>
                  <a:prstClr val="black"/>
                </a:solidFill>
                <a:latin typeface="Arial Black" pitchFamily="34" charset="0"/>
              </a:rPr>
              <a:t>б </a:t>
            </a:r>
            <a:r>
              <a:rPr lang="ru-RU" sz="4800" dirty="0" smtClean="0">
                <a:solidFill>
                  <a:prstClr val="black"/>
                </a:solidFill>
                <a:latin typeface="Arial Black" pitchFamily="34" charset="0"/>
              </a:rPr>
              <a:t>Е </a:t>
            </a:r>
            <a:r>
              <a:rPr lang="ru-RU" sz="4800" dirty="0" err="1">
                <a:solidFill>
                  <a:prstClr val="black"/>
                </a:solidFill>
                <a:latin typeface="Arial Black" pitchFamily="34" charset="0"/>
              </a:rPr>
              <a:t>льчонок</a:t>
            </a:r>
            <a:endParaRPr lang="ru-RU" sz="4800" dirty="0">
              <a:solidFill>
                <a:prstClr val="black"/>
              </a:solidFill>
              <a:latin typeface="Arial Black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26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СДЕЛАЙ    ВЫВОД!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060848"/>
            <a:ext cx="7498080" cy="418755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Как  проверить безударную  гласную?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6616904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80728"/>
          </a:xfrm>
        </p:spPr>
        <p:txBody>
          <a:bodyPr/>
          <a:lstStyle/>
          <a:p>
            <a:pPr algn="ctr"/>
            <a:r>
              <a:rPr lang="ru-RU" dirty="0" smtClean="0"/>
              <a:t>Молодцы!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49552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82296" indent="0" algn="ctr">
              <a:buNone/>
            </a:pPr>
            <a:endParaRPr lang="ru-RU" dirty="0" smtClean="0"/>
          </a:p>
          <a:p>
            <a:pPr marL="82296" indent="0" algn="ctr">
              <a:buNone/>
            </a:pPr>
            <a:endParaRPr lang="ru-RU" dirty="0"/>
          </a:p>
          <a:p>
            <a:pPr marL="82296" indent="0" algn="ctr">
              <a:buNone/>
            </a:pPr>
            <a:r>
              <a:rPr lang="ru-RU" dirty="0" smtClean="0"/>
              <a:t>Можно отдохнуть!</a:t>
            </a:r>
            <a:endParaRPr lang="ru-RU" dirty="0"/>
          </a:p>
        </p:txBody>
      </p:sp>
      <p:pic>
        <p:nvPicPr>
          <p:cNvPr id="13314" name="Picture 2" descr="C:\Users\1\Desktop\1356441650_zveryata-ulybyata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698477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8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64704"/>
            <a:ext cx="7498080" cy="15841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Как правильно написать?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82296" indent="0" algn="ctr">
              <a:buNone/>
            </a:pPr>
            <a:r>
              <a:rPr lang="ru-RU" sz="4800" dirty="0" err="1" smtClean="0">
                <a:latin typeface="Arial Black" pitchFamily="34" charset="0"/>
              </a:rPr>
              <a:t>в</a:t>
            </a:r>
            <a:r>
              <a:rPr lang="ru-RU" sz="4800" u="sng" dirty="0" err="1" smtClean="0">
                <a:latin typeface="Arial Black" pitchFamily="34" charset="0"/>
              </a:rPr>
              <a:t>О</a:t>
            </a:r>
            <a:r>
              <a:rPr lang="ru-RU" sz="4800" dirty="0" err="1" smtClean="0">
                <a:latin typeface="Arial Black" pitchFamily="34" charset="0"/>
              </a:rPr>
              <a:t>лчонок</a:t>
            </a:r>
            <a:endParaRPr lang="ru-RU" sz="4800" dirty="0" smtClean="0">
              <a:latin typeface="Arial Black" pitchFamily="34" charset="0"/>
            </a:endParaRPr>
          </a:p>
          <a:p>
            <a:pPr marL="82296" indent="0" algn="ctr">
              <a:buNone/>
            </a:pPr>
            <a:r>
              <a:rPr lang="ru-RU" sz="4800" dirty="0" smtClean="0">
                <a:latin typeface="Arial Black" pitchFamily="34" charset="0"/>
              </a:rPr>
              <a:t>или </a:t>
            </a:r>
          </a:p>
          <a:p>
            <a:pPr marL="82296" indent="0" algn="ctr">
              <a:buNone/>
            </a:pPr>
            <a:r>
              <a:rPr lang="ru-RU" sz="4800" dirty="0" err="1" smtClean="0">
                <a:latin typeface="Arial Black" pitchFamily="34" charset="0"/>
              </a:rPr>
              <a:t>в</a:t>
            </a:r>
            <a:r>
              <a:rPr lang="ru-RU" sz="4800" u="sng" dirty="0" err="1" smtClean="0">
                <a:latin typeface="Arial Black" pitchFamily="34" charset="0"/>
              </a:rPr>
              <a:t>А</a:t>
            </a:r>
            <a:r>
              <a:rPr lang="ru-RU" sz="4800" dirty="0" err="1" smtClean="0">
                <a:latin typeface="Arial Black" pitchFamily="34" charset="0"/>
              </a:rPr>
              <a:t>лчонок</a:t>
            </a:r>
            <a:endParaRPr lang="ru-RU" sz="4800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79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8621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Подсказка: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5400" dirty="0" smtClean="0"/>
              <a:t>Как зовут его папу?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1989589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Desktop\Wolf_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7560839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4626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908720"/>
            <a:ext cx="7498080" cy="216024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5400" dirty="0" smtClean="0"/>
              <a:t>Если папу зовут ВОЛК, </a:t>
            </a:r>
            <a:br>
              <a:rPr lang="ru-RU" sz="5400" dirty="0" smtClean="0"/>
            </a:br>
            <a:r>
              <a:rPr lang="ru-RU" sz="5400" dirty="0" smtClean="0"/>
              <a:t>значит, писать надо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276872"/>
            <a:ext cx="7498080" cy="3971528"/>
          </a:xfrm>
        </p:spPr>
        <p:txBody>
          <a:bodyPr>
            <a:normAutofit/>
          </a:bodyPr>
          <a:lstStyle/>
          <a:p>
            <a:pPr marL="82296" lvl="0" indent="0">
              <a:buClr>
                <a:srgbClr val="3891A7"/>
              </a:buClr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82296" lvl="0" indent="0" algn="ctr">
              <a:buClr>
                <a:srgbClr val="3891A7"/>
              </a:buClr>
              <a:buNone/>
            </a:pPr>
            <a:endParaRPr lang="ru-RU" sz="4800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ru-RU" sz="4800" dirty="0" err="1" smtClean="0">
                <a:solidFill>
                  <a:prstClr val="black"/>
                </a:solidFill>
                <a:latin typeface="Arial Black" pitchFamily="34" charset="0"/>
              </a:rPr>
              <a:t>в</a:t>
            </a:r>
            <a:r>
              <a:rPr lang="ru-RU" sz="4800" u="sng" dirty="0" err="1" smtClean="0">
                <a:solidFill>
                  <a:prstClr val="black"/>
                </a:solidFill>
                <a:latin typeface="Arial Black" pitchFamily="34" charset="0"/>
              </a:rPr>
              <a:t>О</a:t>
            </a:r>
            <a:r>
              <a:rPr lang="ru-RU" sz="4800" dirty="0" err="1" smtClean="0">
                <a:solidFill>
                  <a:prstClr val="black"/>
                </a:solidFill>
                <a:latin typeface="Arial Black" pitchFamily="34" charset="0"/>
              </a:rPr>
              <a:t>лчонок</a:t>
            </a:r>
            <a:endParaRPr lang="ru-RU" sz="4800" dirty="0">
              <a:solidFill>
                <a:prstClr val="black"/>
              </a:solidFill>
              <a:latin typeface="Arial Black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062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pPr algn="ctr"/>
            <a:r>
              <a:rPr lang="ru-RU" dirty="0" smtClean="0"/>
              <a:t>А кто здесь?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\Desktop\anywalls.com-68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91197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3566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ак правильно написать: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3891A7"/>
              </a:buClr>
            </a:pPr>
            <a:endParaRPr lang="ru-RU" dirty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</a:pPr>
            <a:endParaRPr lang="ru-RU" dirty="0">
              <a:solidFill>
                <a:prstClr val="black"/>
              </a:solidFill>
            </a:endParaRP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ru-RU" sz="4800" dirty="0" err="1" smtClean="0">
                <a:solidFill>
                  <a:prstClr val="black"/>
                </a:solidFill>
                <a:latin typeface="Arial Black" pitchFamily="34" charset="0"/>
              </a:rPr>
              <a:t>л</a:t>
            </a:r>
            <a:r>
              <a:rPr lang="ru-RU" sz="4800" u="sng" dirty="0" err="1" smtClean="0">
                <a:solidFill>
                  <a:prstClr val="black"/>
                </a:solidFill>
                <a:latin typeface="Arial Black" pitchFamily="34" charset="0"/>
              </a:rPr>
              <a:t>Е</a:t>
            </a:r>
            <a:r>
              <a:rPr lang="ru-RU" sz="4800" dirty="0" err="1" smtClean="0">
                <a:solidFill>
                  <a:prstClr val="black"/>
                </a:solidFill>
                <a:latin typeface="Arial Black" pitchFamily="34" charset="0"/>
              </a:rPr>
              <a:t>сёнок</a:t>
            </a:r>
            <a:endParaRPr lang="ru-RU" sz="4800" dirty="0">
              <a:solidFill>
                <a:prstClr val="black"/>
              </a:solidFill>
              <a:latin typeface="Arial Black" pitchFamily="34" charset="0"/>
            </a:endParaRP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ru-RU" sz="4800" dirty="0">
                <a:solidFill>
                  <a:prstClr val="black"/>
                </a:solidFill>
                <a:latin typeface="Arial Black" pitchFamily="34" charset="0"/>
              </a:rPr>
              <a:t>или </a:t>
            </a: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ru-RU" sz="4800" dirty="0" smtClean="0">
                <a:solidFill>
                  <a:prstClr val="black"/>
                </a:solidFill>
                <a:latin typeface="Arial Black" pitchFamily="34" charset="0"/>
              </a:rPr>
              <a:t>л</a:t>
            </a:r>
            <a:r>
              <a:rPr lang="ru-RU" sz="4800" u="sng" dirty="0" smtClean="0">
                <a:solidFill>
                  <a:prstClr val="black"/>
                </a:solidFill>
                <a:latin typeface="Arial Black" pitchFamily="34" charset="0"/>
              </a:rPr>
              <a:t>И</a:t>
            </a:r>
            <a:r>
              <a:rPr lang="ru-RU" sz="4800" dirty="0" smtClean="0">
                <a:solidFill>
                  <a:prstClr val="black"/>
                </a:solidFill>
                <a:latin typeface="Arial Black" pitchFamily="34" charset="0"/>
              </a:rPr>
              <a:t>сёнок</a:t>
            </a:r>
            <a:endParaRPr lang="ru-RU" sz="4800" dirty="0">
              <a:solidFill>
                <a:prstClr val="black"/>
              </a:solidFill>
              <a:latin typeface="Arial Black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9002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301006"/>
          </a:xfrm>
        </p:spPr>
        <p:txBody>
          <a:bodyPr/>
          <a:lstStyle/>
          <a:p>
            <a:pPr algn="ctr"/>
            <a:r>
              <a:rPr lang="ru-RU" dirty="0" smtClean="0"/>
              <a:t>Вспомни его папу: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\Desktop\page_LisaItogi20132_w667_h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1168400"/>
            <a:ext cx="7784975" cy="542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998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</TotalTime>
  <Words>100</Words>
  <Application>Microsoft Office PowerPoint</Application>
  <PresentationFormat>Экран (4:3)</PresentationFormat>
  <Paragraphs>61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Безударные гласные</vt:lpstr>
      <vt:lpstr>Кто это?</vt:lpstr>
      <vt:lpstr>Как правильно написать?</vt:lpstr>
      <vt:lpstr>Подсказка:</vt:lpstr>
      <vt:lpstr>Презентация PowerPoint</vt:lpstr>
      <vt:lpstr>Если папу зовут ВОЛК,  значит, писать надо</vt:lpstr>
      <vt:lpstr>А кто здесь?</vt:lpstr>
      <vt:lpstr>Как правильно написать:</vt:lpstr>
      <vt:lpstr>Вспомни его папу:</vt:lpstr>
      <vt:lpstr> Если его папа – ЛИС, значит, мы будем писать так:</vt:lpstr>
      <vt:lpstr>Кто тут?</vt:lpstr>
      <vt:lpstr>Как напишем:</vt:lpstr>
      <vt:lpstr>Попробуй рассуждать также! Кто его отец? Значит, мы напишем…</vt:lpstr>
      <vt:lpstr>Презентация PowerPoint</vt:lpstr>
      <vt:lpstr>Проверь свою догадку:</vt:lpstr>
      <vt:lpstr>Попробуем ещё! Вставь буквы в слова:</vt:lpstr>
      <vt:lpstr>Малыш – взрослый: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Проверь себя:</vt:lpstr>
      <vt:lpstr>СДЕЛАЙ    ВЫВОД!</vt:lpstr>
      <vt:lpstr>Молодцы!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Безударные гласные</dc:title>
  <dc:creator>1</dc:creator>
  <cp:lastModifiedBy>1</cp:lastModifiedBy>
  <cp:revision>5</cp:revision>
  <dcterms:created xsi:type="dcterms:W3CDTF">2015-04-06T10:00:11Z</dcterms:created>
  <dcterms:modified xsi:type="dcterms:W3CDTF">2015-04-06T10:43:12Z</dcterms:modified>
</cp:coreProperties>
</file>