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CE86F-5CC6-4200-826F-338EC354E7EB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EAC2-4A34-478A-9876-1B4ABCBFC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CE86F-5CC6-4200-826F-338EC354E7EB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EAC2-4A34-478A-9876-1B4ABCBFC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CE86F-5CC6-4200-826F-338EC354E7EB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EAC2-4A34-478A-9876-1B4ABCBFC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CE86F-5CC6-4200-826F-338EC354E7EB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EAC2-4A34-478A-9876-1B4ABCBFC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CE86F-5CC6-4200-826F-338EC354E7EB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EAC2-4A34-478A-9876-1B4ABCBFC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CE86F-5CC6-4200-826F-338EC354E7EB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EAC2-4A34-478A-9876-1B4ABCBFC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CE86F-5CC6-4200-826F-338EC354E7EB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EAC2-4A34-478A-9876-1B4ABCBFC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CE86F-5CC6-4200-826F-338EC354E7EB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EAC2-4A34-478A-9876-1B4ABCBFC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CE86F-5CC6-4200-826F-338EC354E7EB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EAC2-4A34-478A-9876-1B4ABCBFC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CE86F-5CC6-4200-826F-338EC354E7EB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EAC2-4A34-478A-9876-1B4ABCBFC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CE86F-5CC6-4200-826F-338EC354E7EB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EAC2-4A34-478A-9876-1B4ABCBFC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CE86F-5CC6-4200-826F-338EC354E7EB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DEAC2-4A34-478A-9876-1B4ABCBFC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kildor.name/#fn:wiki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kildor.name/birds/passeridae.html" TargetMode="External"/><Relationship Id="rId2" Type="http://schemas.openxmlformats.org/officeDocument/2006/relationships/hyperlink" Target="http://kildor.name/birds/passer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kildor.name/#fn:wiki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642918"/>
            <a:ext cx="621510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r>
              <a:rPr lang="ru-RU" sz="8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Птицы </a:t>
            </a:r>
          </a:p>
          <a:p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Новосибирской       </a:t>
            </a:r>
          </a:p>
          <a:p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области.</a:t>
            </a:r>
            <a:endParaRPr lang="ru-RU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-fotki.yandex.ru/get/6716/2734249.8/0_97b0c_282dfe40_XL"/>
          <p:cNvPicPr>
            <a:picLocks noChangeAspect="1" noChangeArrowheads="1"/>
          </p:cNvPicPr>
          <p:nvPr/>
        </p:nvPicPr>
        <p:blipFill>
          <a:blip r:embed="rId2" cstate="print"/>
          <a:srcRect l="9575" t="19512" r="10637" b="24390"/>
          <a:stretch>
            <a:fillRect/>
          </a:stretch>
        </p:blipFill>
        <p:spPr bwMode="auto">
          <a:xfrm>
            <a:off x="357158" y="785794"/>
            <a:ext cx="4000528" cy="54292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57752" y="714356"/>
            <a:ext cx="428624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</a:rPr>
              <a:t>Озёрная чайка, или обыкновенная (речная) чайка (лат. </a:t>
            </a:r>
            <a:r>
              <a:rPr lang="ru-RU" sz="2000" b="1" i="1" dirty="0" err="1">
                <a:solidFill>
                  <a:srgbClr val="002060"/>
                </a:solidFill>
              </a:rPr>
              <a:t>Larus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ridibundus</a:t>
            </a:r>
            <a:r>
              <a:rPr lang="ru-RU" sz="2000" b="1" i="1" dirty="0">
                <a:solidFill>
                  <a:srgbClr val="002060"/>
                </a:solidFill>
              </a:rPr>
              <a:t>) — небольшая птица семейства </a:t>
            </a:r>
            <a:r>
              <a:rPr lang="ru-RU" sz="2000" b="1" i="1" dirty="0" err="1">
                <a:solidFill>
                  <a:srgbClr val="002060"/>
                </a:solidFill>
              </a:rPr>
              <a:t>чайковых</a:t>
            </a:r>
            <a:r>
              <a:rPr lang="ru-RU" sz="2000" b="1" i="1" dirty="0">
                <a:solidFill>
                  <a:srgbClr val="002060"/>
                </a:solidFill>
              </a:rPr>
              <a:t>, гнездящаяся на обширной территории Евразии, а также на атлантическом побережье Канады. Обычна на территории России — её часто можно наблюдать летом на реках и озёрах. На большей части ареала перелётная птица, хотя в некоторых районах Западной Европы ведёт оседлый образ жизни.</a:t>
            </a:r>
            <a:r>
              <a:rPr lang="ru-RU" sz="2000" b="1" i="1" baseline="30000" dirty="0">
                <a:solidFill>
                  <a:srgbClr val="002060"/>
                </a:solidFill>
                <a:hlinkClick r:id="rId3"/>
              </a:rPr>
              <a:t>1</a:t>
            </a:r>
            <a:endParaRPr lang="ru-RU" sz="2000" b="1" i="1" dirty="0">
              <a:solidFill>
                <a:srgbClr val="002060"/>
              </a:solidFill>
            </a:endParaRPr>
          </a:p>
          <a:p>
            <a:r>
              <a:rPr lang="ru-RU" sz="2000" b="1" i="1" dirty="0">
                <a:solidFill>
                  <a:srgbClr val="002060"/>
                </a:solidFill>
              </a:rPr>
              <a:t>Как и говорит </a:t>
            </a:r>
            <a:r>
              <a:rPr lang="ru-RU" sz="2000" b="1" i="1" dirty="0" err="1">
                <a:solidFill>
                  <a:srgbClr val="002060"/>
                </a:solidFill>
              </a:rPr>
              <a:t>википедия</a:t>
            </a:r>
            <a:r>
              <a:rPr lang="ru-RU" sz="2000" b="1" i="1" dirty="0">
                <a:solidFill>
                  <a:srgbClr val="002060"/>
                </a:solidFill>
              </a:rPr>
              <a:t>, птица весьма обычная для наших краёв. Встречается на берегу водохранилища, на озёрах и прудах, на Оби и притоках.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1538" y="214290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                                   </a:t>
            </a:r>
            <a:r>
              <a:rPr lang="ru-RU" sz="2800" b="1" dirty="0" smtClean="0">
                <a:solidFill>
                  <a:srgbClr val="002060"/>
                </a:solidFill>
              </a:rPr>
              <a:t>Озёрная чайка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g-fotki.yandex.ru/get/3000/kildor.5/0_23420_8791d769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3571900" cy="57150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0"/>
            <a:ext cx="70723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            </a:t>
            </a:r>
            <a:r>
              <a:rPr lang="ru-RU" sz="2400" b="1" dirty="0" smtClean="0"/>
              <a:t>Длиннохвостая </a:t>
            </a:r>
            <a:r>
              <a:rPr lang="ru-RU" sz="2400" b="1" dirty="0"/>
              <a:t>неясыть 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000496" y="1225689"/>
            <a:ext cx="435771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1600" b="1" i="1" dirty="0" smtClean="0">
                <a:solidFill>
                  <a:srgbClr val="002060"/>
                </a:solidFill>
              </a:rPr>
              <a:t>Длиннохвостая </a:t>
            </a:r>
            <a:r>
              <a:rPr lang="ru-RU" sz="1600" b="1" i="1" dirty="0">
                <a:solidFill>
                  <a:srgbClr val="002060"/>
                </a:solidFill>
              </a:rPr>
              <a:t>неясыть – один из самых крупных представителей рода. В отличие от некоторых сов, например, ушастой и болотной, у нее нет «ушных» перьев. От других неясытей длиннохвостая отличается черными глазами и светлым лицевым венчиком. А вот с серой неясытью длиннохвостую легко спутать, поскольку они очень похожи, только героиня этой статьи крупнее, у нее имеется длинный хвост и оперение на спине более светлого оттенка. Увидеть длиннохвостую неясыть можно практически в любой лесной зоне нашей страны, это широко распространенный вид птиц. И хотя охотиться длиннохвостая неясыть предпочитает по ночам, при желании ее можно наблюдать и до захода солнца.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9058" y="500042"/>
            <a:ext cx="4572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002060"/>
                </a:solidFill>
              </a:rPr>
              <a:t>Крупная сова, одна из самых крупных неясытей. Иногда встречается в лесах и даже залетает в жилые кварталы.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-fotki.yandex.ru/get/15505/2734249.b/0_c0940_db6d1595_XL"/>
          <p:cNvPicPr>
            <a:picLocks noChangeAspect="1" noChangeArrowheads="1"/>
          </p:cNvPicPr>
          <p:nvPr/>
        </p:nvPicPr>
        <p:blipFill>
          <a:blip r:embed="rId2" cstate="print"/>
          <a:srcRect l="34688" t="28750" r="25937" b="25000"/>
          <a:stretch>
            <a:fillRect/>
          </a:stretch>
        </p:blipFill>
        <p:spPr bwMode="auto">
          <a:xfrm>
            <a:off x="285720" y="785794"/>
            <a:ext cx="3643338" cy="507209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429124" y="714356"/>
            <a:ext cx="45005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Птица крупнее воробья, очень плотного телосложения, голубовато-серая сверху с черными шапочкой, подбородком, крыльями и хвостом, белыми надхвостьем и полосой на крыле. Молодые птицы без черной шапочки. Полоса на крыле чисто-белая; щеки и грудь у самцов красные (на Кавказе и большей части лесной зоны) или красно-розовые (у птиц из Магаданской области, с Камчатки и Северных Курил); у самок и молодых птиц — </a:t>
            </a:r>
            <a:r>
              <a:rPr lang="ru-RU" dirty="0" err="1"/>
              <a:t>буровато-серые.Весит</a:t>
            </a:r>
            <a:r>
              <a:rPr lang="ru-RU" dirty="0"/>
              <a:t> 32—34 г.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2976" y="214290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/>
              <a:t>Снегирь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Рассказал нам эту сказку Землячок од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4084271" cy="48577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00562" y="1500174"/>
            <a:ext cx="40719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>
                <a:solidFill>
                  <a:srgbClr val="002060"/>
                </a:solidFill>
              </a:rPr>
              <a:t>Си́зый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го́лубь</a:t>
            </a:r>
            <a:r>
              <a:rPr lang="ru-RU" b="1" i="1" dirty="0" smtClean="0">
                <a:solidFill>
                  <a:srgbClr val="002060"/>
                </a:solidFill>
              </a:rPr>
              <a:t>, или Сизарь (лат. </a:t>
            </a:r>
            <a:r>
              <a:rPr lang="ru-RU" b="1" i="1" dirty="0" err="1" smtClean="0">
                <a:solidFill>
                  <a:srgbClr val="002060"/>
                </a:solidFill>
              </a:rPr>
              <a:t>Columba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livia</a:t>
            </a:r>
            <a:r>
              <a:rPr lang="ru-RU" b="1" i="1" dirty="0" smtClean="0">
                <a:solidFill>
                  <a:srgbClr val="002060"/>
                </a:solidFill>
              </a:rPr>
              <a:t>) — широко распространённая птица семейства голубиных (</a:t>
            </a:r>
            <a:r>
              <a:rPr lang="ru-RU" b="1" i="1" dirty="0" err="1" smtClean="0">
                <a:solidFill>
                  <a:srgbClr val="002060"/>
                </a:solidFill>
              </a:rPr>
              <a:t>Columbidae</a:t>
            </a:r>
            <a:r>
              <a:rPr lang="ru-RU" b="1" i="1" dirty="0" smtClean="0">
                <a:solidFill>
                  <a:srgbClr val="002060"/>
                </a:solidFill>
              </a:rPr>
              <a:t>). Этот вид распространён в двух формах: одна из них — «дикая» — обитает в отдалении от человеческого жилья; вторая — синантропная — живёт в непосредственной близости от человека.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0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                          </a:t>
            </a:r>
            <a:r>
              <a:rPr lang="ru-RU" sz="3200" b="1" dirty="0" err="1" smtClean="0">
                <a:solidFill>
                  <a:srgbClr val="002060"/>
                </a:solidFill>
              </a:rPr>
              <a:t>Си́зый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го́лубь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20" y="285728"/>
            <a:ext cx="621510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Новосибирская </a:t>
            </a:r>
            <a:r>
              <a:rPr lang="ru-RU" sz="4000" b="1" i="1" dirty="0">
                <a:solidFill>
                  <a:srgbClr val="002060"/>
                </a:solidFill>
              </a:rPr>
              <a:t>область расположена на юго-востоке Западной Сибири и её посещает 360 видов птиц из 820 видов, встречающихся в Российской Федерации</a:t>
            </a:r>
            <a:r>
              <a:rPr lang="ru-RU" sz="4000" b="1" i="1" dirty="0" smtClean="0">
                <a:solidFill>
                  <a:srgbClr val="002060"/>
                </a:solidFill>
              </a:rPr>
              <a:t>.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тицы Новосибирской области, кар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340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00430" y="785794"/>
            <a:ext cx="457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Домо́вый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воробе́й</a:t>
            </a:r>
            <a:r>
              <a:rPr lang="ru-RU" b="1" dirty="0">
                <a:solidFill>
                  <a:srgbClr val="002060"/>
                </a:solidFill>
              </a:rPr>
              <a:t> (</a:t>
            </a:r>
            <a:r>
              <a:rPr lang="ru-RU" b="1" dirty="0" err="1">
                <a:solidFill>
                  <a:srgbClr val="002060"/>
                </a:solidFill>
              </a:rPr>
              <a:t>Passer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domesticus</a:t>
            </a:r>
            <a:r>
              <a:rPr lang="ru-RU" b="1" dirty="0">
                <a:solidFill>
                  <a:srgbClr val="002060"/>
                </a:solidFill>
              </a:rPr>
              <a:t> (</a:t>
            </a:r>
            <a:r>
              <a:rPr lang="ru-RU" b="1" dirty="0" err="1">
                <a:solidFill>
                  <a:srgbClr val="002060"/>
                </a:solidFill>
              </a:rPr>
              <a:t>Linnaeus</a:t>
            </a:r>
            <a:r>
              <a:rPr lang="ru-RU" b="1" dirty="0">
                <a:solidFill>
                  <a:srgbClr val="002060"/>
                </a:solidFill>
              </a:rPr>
              <a:t>, 1758) — наиболее распространённый вид рода настоящих воробьёв (</a:t>
            </a:r>
            <a:r>
              <a:rPr lang="ru-RU" b="1" dirty="0" err="1">
                <a:solidFill>
                  <a:srgbClr val="002060"/>
                </a:solidFill>
              </a:rPr>
              <a:t>лат.</a:t>
            </a:r>
            <a:r>
              <a:rPr lang="ru-RU" b="1" dirty="0" err="1">
                <a:solidFill>
                  <a:srgbClr val="002060"/>
                </a:solidFill>
                <a:hlinkClick r:id="rId2"/>
              </a:rPr>
              <a:t>Passer</a:t>
            </a:r>
            <a:r>
              <a:rPr lang="ru-RU" b="1" dirty="0">
                <a:solidFill>
                  <a:srgbClr val="002060"/>
                </a:solidFill>
              </a:rPr>
              <a:t>), семейства воробьиных (лат. </a:t>
            </a:r>
            <a:r>
              <a:rPr lang="ru-RU" b="1" dirty="0" err="1">
                <a:solidFill>
                  <a:srgbClr val="002060"/>
                </a:solidFill>
                <a:hlinkClick r:id="rId3"/>
              </a:rPr>
              <a:t>Passeridae</a:t>
            </a:r>
            <a:r>
              <a:rPr lang="ru-RU" b="1" dirty="0">
                <a:solidFill>
                  <a:srgbClr val="002060"/>
                </a:solidFill>
              </a:rPr>
              <a:t>). Это одна из самых известных птиц, обитающих по соседству с жилищем человека (отсюда её видовое название «домовый») и хорошо узнаваемых как по внешнему виду, так и по характерному чириканью.</a:t>
            </a:r>
            <a:r>
              <a:rPr lang="ru-RU" b="1" baseline="30000" dirty="0">
                <a:solidFill>
                  <a:srgbClr val="002060"/>
                </a:solidFill>
                <a:hlinkClick r:id="rId4"/>
              </a:rPr>
              <a:t>1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Широко распространён по всему миру, синантропный вид, хорошо приспособленный к человеческим поселениям.</a:t>
            </a:r>
          </a:p>
          <a:p>
            <a:r>
              <a:rPr lang="ru-RU" b="1" dirty="0">
                <a:solidFill>
                  <a:srgbClr val="002060"/>
                </a:solidFill>
              </a:rPr>
              <a:t>От полевого воробья отличается серой шапочкой на голове, большим размером чёрного воротничка и серыми, а не белыми щеками.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7224" y="142852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                           </a:t>
            </a:r>
            <a:r>
              <a:rPr lang="ru-RU" sz="3200" b="1" dirty="0" err="1" smtClean="0">
                <a:solidFill>
                  <a:srgbClr val="002060"/>
                </a:solidFill>
              </a:rPr>
              <a:t>Домо́вый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воробе́й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endParaRPr lang="ru-RU" sz="3200" dirty="0"/>
          </a:p>
        </p:txBody>
      </p:sp>
      <p:pic>
        <p:nvPicPr>
          <p:cNvPr id="17414" name="Picture 6" descr="http://birds-altay.ru/ - NewsFib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928670"/>
            <a:ext cx="3333750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04" y="214290"/>
            <a:ext cx="500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           </a:t>
            </a:r>
            <a:r>
              <a:rPr lang="ru-RU" sz="2800" b="1" dirty="0" smtClean="0">
                <a:solidFill>
                  <a:srgbClr val="002060"/>
                </a:solidFill>
              </a:rPr>
              <a:t>Ворон</a:t>
            </a:r>
            <a:r>
              <a:rPr lang="ru-RU" sz="2800" b="1" dirty="0">
                <a:solidFill>
                  <a:srgbClr val="002060"/>
                </a:solidFill>
              </a:rPr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14744" y="1000108"/>
            <a:ext cx="521497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</a:rPr>
              <a:t>Один из крупнейших представителей отряда </a:t>
            </a:r>
            <a:r>
              <a:rPr lang="ru-RU" sz="2000" b="1" i="1" dirty="0" err="1">
                <a:solidFill>
                  <a:srgbClr val="002060"/>
                </a:solidFill>
              </a:rPr>
              <a:t>Воробьинообразные</a:t>
            </a:r>
            <a:r>
              <a:rPr lang="ru-RU" sz="2000" b="1" i="1" dirty="0">
                <a:solidFill>
                  <a:srgbClr val="002060"/>
                </a:solidFill>
              </a:rPr>
              <a:t>. Длина тела около 60 сантиметров, вес достигает более килограмма. </a:t>
            </a:r>
            <a:r>
              <a:rPr lang="ru-RU" sz="2000" b="1" i="1" dirty="0" err="1">
                <a:solidFill>
                  <a:srgbClr val="002060"/>
                </a:solidFill>
              </a:rPr>
              <a:t>Оперенее</a:t>
            </a:r>
            <a:r>
              <a:rPr lang="ru-RU" sz="2000" b="1" i="1" dirty="0">
                <a:solidFill>
                  <a:srgbClr val="002060"/>
                </a:solidFill>
              </a:rPr>
              <a:t> однотонно чёрное, с зеленоватым или синеватым отливом. Клюв острый и сильный, чёрного цвета.</a:t>
            </a:r>
          </a:p>
          <a:p>
            <a:r>
              <a:rPr lang="ru-RU" sz="2000" b="1" i="1" dirty="0">
                <a:solidFill>
                  <a:srgbClr val="002060"/>
                </a:solidFill>
              </a:rPr>
              <a:t>Широко распространён в Евразии, Северной Америке, Северной Африке. Всеяден, главное место в рационе занимает разнообразная падаль. </a:t>
            </a:r>
            <a:r>
              <a:rPr lang="ru-RU" sz="2000" b="1" i="1" dirty="0" smtClean="0">
                <a:solidFill>
                  <a:srgbClr val="002060"/>
                </a:solidFill>
              </a:rPr>
              <a:t>Также питаются  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16388" name="Picture 4" descr="Ворон один из крупнейших представителей отряда Воробьинообразны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3314660" cy="478634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0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                                   </a:t>
            </a:r>
            <a:r>
              <a:rPr lang="ru-RU" sz="3200" b="1" dirty="0" smtClean="0">
                <a:solidFill>
                  <a:srgbClr val="002060"/>
                </a:solidFill>
              </a:rPr>
              <a:t>Дрозд-рябинник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3372" y="857232"/>
            <a:ext cx="47149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>
                <a:solidFill>
                  <a:srgbClr val="002060"/>
                </a:solidFill>
              </a:rPr>
              <a:t>Ряби́нник</a:t>
            </a:r>
            <a:r>
              <a:rPr lang="ru-RU" sz="2000" b="1" i="1" dirty="0">
                <a:solidFill>
                  <a:srgbClr val="002060"/>
                </a:solidFill>
              </a:rPr>
              <a:t> (лат. </a:t>
            </a:r>
            <a:r>
              <a:rPr lang="ru-RU" sz="2000" b="1" i="1" dirty="0" err="1">
                <a:solidFill>
                  <a:srgbClr val="002060"/>
                </a:solidFill>
              </a:rPr>
              <a:t>Turdus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pilaris</a:t>
            </a:r>
            <a:r>
              <a:rPr lang="ru-RU" sz="2000" b="1" i="1" dirty="0">
                <a:solidFill>
                  <a:srgbClr val="002060"/>
                </a:solidFill>
              </a:rPr>
              <a:t>) — распространённый вид европейских </a:t>
            </a:r>
            <a:r>
              <a:rPr lang="ru-RU" sz="2000" b="1" i="1" dirty="0" err="1">
                <a:solidFill>
                  <a:srgbClr val="002060"/>
                </a:solidFill>
              </a:rPr>
              <a:t>дроздов.Рябинник</a:t>
            </a:r>
            <a:r>
              <a:rPr lang="ru-RU" sz="2000" b="1" i="1" dirty="0">
                <a:solidFill>
                  <a:srgbClr val="002060"/>
                </a:solidFill>
              </a:rPr>
              <a:t> </a:t>
            </a:r>
            <a:br>
              <a:rPr lang="ru-RU" sz="2000" b="1" i="1" dirty="0">
                <a:solidFill>
                  <a:srgbClr val="002060"/>
                </a:solidFill>
              </a:rPr>
            </a:br>
            <a:r>
              <a:rPr lang="ru-RU" sz="2000" b="1" i="1" dirty="0">
                <a:solidFill>
                  <a:srgbClr val="002060"/>
                </a:solidFill>
              </a:rPr>
              <a:t>(</a:t>
            </a:r>
            <a:r>
              <a:rPr lang="ru-RU" sz="2000" b="1" i="1" dirty="0" err="1">
                <a:solidFill>
                  <a:srgbClr val="002060"/>
                </a:solidFill>
              </a:rPr>
              <a:t>Turdus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pilaris</a:t>
            </a:r>
            <a:r>
              <a:rPr lang="ru-RU" sz="2000" b="1" i="1" dirty="0">
                <a:solidFill>
                  <a:srgbClr val="002060"/>
                </a:solidFill>
              </a:rPr>
              <a:t>)</a:t>
            </a:r>
          </a:p>
          <a:p>
            <a:r>
              <a:rPr lang="ru-RU" sz="2000" b="1" i="1" dirty="0">
                <a:solidFill>
                  <a:srgbClr val="002060"/>
                </a:solidFill>
              </a:rPr>
              <a:t>Гнездится повсеместно в Европе, начиная от северной границы лесной растительности до северной границы степной полосы, а также в Сибири — до водораздела между Енисеем и Леной. В Южной Европе, Северной Африке, на Кавказе, в Средней Азии и Кашмире встречается как залётная, зимующая птица, хотя при значительном урожае лесных ягод зимует также в средней Европе</a:t>
            </a:r>
            <a:r>
              <a:rPr lang="ru-RU" sz="2000" b="1" i="1" dirty="0" smtClean="0">
                <a:solidFill>
                  <a:srgbClr val="002060"/>
                </a:solidFill>
              </a:rPr>
              <a:t>.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15364" name="Picture 4" descr="Ребятки-осенние цыплятки 2008. Гнёздышко 101 :: Сибмама - Рецепт хорошего настроения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3857652" cy="550072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-fotki.yandex.ru/get/16156/2734249.b/0_c734a_6d2c679e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4381531" cy="55721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2976" y="214290"/>
            <a:ext cx="642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                                           </a:t>
            </a:r>
            <a:r>
              <a:rPr lang="ru-RU" sz="2800" b="1" dirty="0" smtClean="0">
                <a:solidFill>
                  <a:srgbClr val="002060"/>
                </a:solidFill>
              </a:rPr>
              <a:t>Щегол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500042"/>
            <a:ext cx="4572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i="1" dirty="0" smtClean="0">
                <a:solidFill>
                  <a:srgbClr val="002060"/>
                </a:solidFill>
              </a:rPr>
              <a:t>Черноголовый </a:t>
            </a:r>
            <a:r>
              <a:rPr lang="ru-RU" b="1" i="1" dirty="0">
                <a:solidFill>
                  <a:srgbClr val="002060"/>
                </a:solidFill>
              </a:rPr>
              <a:t>или обыкновенный щегол (</a:t>
            </a:r>
            <a:r>
              <a:rPr lang="ru-RU" b="1" i="1" dirty="0" err="1">
                <a:solidFill>
                  <a:srgbClr val="002060"/>
                </a:solidFill>
              </a:rPr>
              <a:t>Carduelis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carduelis</a:t>
            </a:r>
            <a:r>
              <a:rPr lang="ru-RU" b="1" i="1" dirty="0">
                <a:solidFill>
                  <a:srgbClr val="002060"/>
                </a:solidFill>
              </a:rPr>
              <a:t>) — певчая птица семейства вьюрковых. Яркая птица небольших размеров, безошибочно узнаваемая по оригинальной окраске. Крылья чёрные с жёлтой полосой, грудь и спинка коричнево-бурые с красноватым оттенком, белое надхвостье. Вокруг клюва красные пятна, щёки белые, темя чёрное. Самки и самцы окрашены практически одинаково, одним из отличий является ширина красной полоски под основанием клюва, более широкой у самцов (8-10 мм против 4-6 мм у самок). Молодая птица более тусклая, с рыжевато-бурой головой без чёрного и красного. Окраска крыла чуть более тусклая чем у взрослой птицы.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g-fotki.yandex.ru/get/4702/2734249.c/0_c7b83_9e13adf0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4286280" cy="54292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285728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                                         </a:t>
            </a:r>
            <a:r>
              <a:rPr lang="ru-RU" sz="3200" b="1" dirty="0" smtClean="0">
                <a:solidFill>
                  <a:srgbClr val="002060"/>
                </a:solidFill>
              </a:rPr>
              <a:t>Большая </a:t>
            </a:r>
            <a:r>
              <a:rPr lang="ru-RU" sz="3200" b="1" dirty="0">
                <a:solidFill>
                  <a:srgbClr val="002060"/>
                </a:solidFill>
              </a:rPr>
              <a:t>синица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3438" y="1142984"/>
            <a:ext cx="428628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rgbClr val="002060"/>
                </a:solidFill>
              </a:rPr>
              <a:t>Подвижная, вертлявая птица. В Европе самая крупная синица — размером примерно с воробья, имеет достаточно длинный хвост. Длина 13—17 см, масса 14—21 г, размах крыльев 22—26 см. Имеет довольно яркое оперение, среди других птиц выделяясь прежде всего ярко-жёлтым брюшком с «галстуком» — широкой чёрной полосой от груди до гузки. Верх головы, или шапочка, чёрный с синим металлическим блеском. Щёки белые. На затылке желтовато-белое пятно. Вокруг шеи чёрная полоса-ошейник, горло и грудь чёрные с небольшим голубоватым отливом. Спина жёлто-зелёная либо голубовато-серая с небольшим оливковым оттенком на плечах, крылья и хвост голубоватые. На трёх крайних рулевых имеются белые вершины, вместе образующие поперечную светлую полоску. На крыле также заметна тонкая белая поперечная полоса.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285728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         Поползень </a:t>
            </a:r>
            <a:r>
              <a:rPr lang="ru-RU" sz="3200" b="1" dirty="0">
                <a:solidFill>
                  <a:srgbClr val="002060"/>
                </a:solidFill>
              </a:rPr>
              <a:t>обыкновенный </a:t>
            </a:r>
          </a:p>
        </p:txBody>
      </p:sp>
      <p:pic>
        <p:nvPicPr>
          <p:cNvPr id="12290" name="Picture 2" descr="http://img-fotki.yandex.ru/get/3307/kildor.5/0_1c66a_3acce406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4257893" cy="50006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0" y="1071546"/>
            <a:ext cx="39290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600" b="1" i="1" dirty="0" smtClean="0">
                <a:solidFill>
                  <a:srgbClr val="002060"/>
                </a:solidFill>
              </a:rPr>
              <a:t>У этой </a:t>
            </a:r>
            <a:r>
              <a:rPr lang="ru-RU" sz="1600" b="1" i="1" dirty="0">
                <a:solidFill>
                  <a:srgbClr val="002060"/>
                </a:solidFill>
              </a:rPr>
              <a:t>лесной птицы громкий отрывистый свист — «</a:t>
            </a:r>
            <a:r>
              <a:rPr lang="ru-RU" sz="1600" b="1" i="1" dirty="0" err="1">
                <a:solidFill>
                  <a:srgbClr val="002060"/>
                </a:solidFill>
              </a:rPr>
              <a:t>твуть</a:t>
            </a:r>
            <a:r>
              <a:rPr lang="ru-RU" sz="1600" b="1" i="1" dirty="0">
                <a:solidFill>
                  <a:srgbClr val="002060"/>
                </a:solidFill>
              </a:rPr>
              <a:t>—</a:t>
            </a:r>
            <a:r>
              <a:rPr lang="ru-RU" sz="1600" b="1" i="1" dirty="0" err="1">
                <a:solidFill>
                  <a:srgbClr val="002060"/>
                </a:solidFill>
              </a:rPr>
              <a:t>твуть</a:t>
            </a:r>
            <a:r>
              <a:rPr lang="ru-RU" sz="1600" b="1" i="1" dirty="0">
                <a:solidFill>
                  <a:srgbClr val="002060"/>
                </a:solidFill>
              </a:rPr>
              <a:t>». Оперение голубовато-серое, от угла рта и через глаз идет черная полоса. Хвост очень короткий. Клюв прямой и довольно длинный.</a:t>
            </a:r>
          </a:p>
          <a:p>
            <a:pPr fontAlgn="base"/>
            <a:r>
              <a:rPr lang="ru-RU" sz="1600" b="1" i="1" dirty="0">
                <a:solidFill>
                  <a:srgbClr val="002060"/>
                </a:solidFill>
              </a:rPr>
              <a:t>Величиной поползень чуть меньше воробья: длина около 15 см, масса тела до 25 г. Поползня легко узнать не только по окраске оперения, но и по необычному поведению, стоит лишь немного понаблюдать за ним. Вы увидите, как эта непоседливая пичуга ловко ползает по стволам деревьев и вверх, и вниз головой. Большинство певчих птиц с наступлением осени отправляются в теплые края, но поползень и не думает улетать. Он продолжает бродить по нашим лесам всю осень и зиму. Часто присоединяется к стайкам синиц, корольков и пищух.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629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11</cp:revision>
  <dcterms:created xsi:type="dcterms:W3CDTF">2015-04-16T07:17:52Z</dcterms:created>
  <dcterms:modified xsi:type="dcterms:W3CDTF">2015-04-16T10:20:59Z</dcterms:modified>
</cp:coreProperties>
</file>