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69" r:id="rId5"/>
    <p:sldId id="270" r:id="rId6"/>
    <p:sldId id="271" r:id="rId7"/>
    <p:sldId id="273" r:id="rId8"/>
    <p:sldId id="274" r:id="rId9"/>
    <p:sldId id="275" r:id="rId10"/>
    <p:sldId id="277" r:id="rId11"/>
    <p:sldId id="259" r:id="rId12"/>
    <p:sldId id="279" r:id="rId13"/>
  </p:sldIdLst>
  <p:sldSz cx="9144000" cy="6858000" type="screen4x3"/>
  <p:notesSz cx="7105650" cy="102393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7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F706F-A986-4608-82A8-4122A6FA329D}" type="datetimeFigureOut">
              <a:rPr lang="ru-RU" smtClean="0"/>
              <a:t>13.01.2013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725025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024313" y="9725025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F3987E-1B8B-4E6E-B35B-BC079CD4C53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9115" cy="511969"/>
          </a:xfrm>
          <a:prstGeom prst="rect">
            <a:avLst/>
          </a:prstGeom>
        </p:spPr>
        <p:txBody>
          <a:bodyPr vert="horz" lIns="99112" tIns="49556" rIns="99112" bIns="49556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4891" y="0"/>
            <a:ext cx="3079115" cy="511969"/>
          </a:xfrm>
          <a:prstGeom prst="rect">
            <a:avLst/>
          </a:prstGeom>
        </p:spPr>
        <p:txBody>
          <a:bodyPr vert="horz" lIns="99112" tIns="49556" rIns="99112" bIns="49556" rtlCol="0"/>
          <a:lstStyle>
            <a:lvl1pPr algn="r">
              <a:defRPr sz="1300"/>
            </a:lvl1pPr>
          </a:lstStyle>
          <a:p>
            <a:fld id="{30FC83E9-E019-4796-A116-1B7E75B4C02F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8100" cy="3840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112" tIns="49556" rIns="99112" bIns="4955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565" y="4863703"/>
            <a:ext cx="5684520" cy="4607719"/>
          </a:xfrm>
          <a:prstGeom prst="rect">
            <a:avLst/>
          </a:prstGeom>
        </p:spPr>
        <p:txBody>
          <a:bodyPr vert="horz" lIns="99112" tIns="49556" rIns="99112" bIns="4955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5629"/>
            <a:ext cx="3079115" cy="511969"/>
          </a:xfrm>
          <a:prstGeom prst="rect">
            <a:avLst/>
          </a:prstGeom>
        </p:spPr>
        <p:txBody>
          <a:bodyPr vert="horz" lIns="99112" tIns="49556" rIns="99112" bIns="49556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4891" y="9725629"/>
            <a:ext cx="3079115" cy="511969"/>
          </a:xfrm>
          <a:prstGeom prst="rect">
            <a:avLst/>
          </a:prstGeom>
        </p:spPr>
        <p:txBody>
          <a:bodyPr vert="horz" lIns="99112" tIns="49556" rIns="99112" bIns="49556" rtlCol="0" anchor="b"/>
          <a:lstStyle>
            <a:lvl1pPr algn="r">
              <a:defRPr sz="1300"/>
            </a:lvl1pPr>
          </a:lstStyle>
          <a:p>
            <a:fld id="{3E3EDA4B-D561-4BC6-B700-4045749B60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EDA4B-D561-4BC6-B700-4045749B60D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C7414-3634-488E-9965-ECCE14D5E0F5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30EA971-F6B2-4D17-BE1C-13DAE8008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C7414-3634-488E-9965-ECCE14D5E0F5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EA971-F6B2-4D17-BE1C-13DAE8008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C7414-3634-488E-9965-ECCE14D5E0F5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EA971-F6B2-4D17-BE1C-13DAE8008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C7414-3634-488E-9965-ECCE14D5E0F5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30EA971-F6B2-4D17-BE1C-13DAE8008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C7414-3634-488E-9965-ECCE14D5E0F5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EA971-F6B2-4D17-BE1C-13DAE8008B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C7414-3634-488E-9965-ECCE14D5E0F5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EA971-F6B2-4D17-BE1C-13DAE8008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C7414-3634-488E-9965-ECCE14D5E0F5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30EA971-F6B2-4D17-BE1C-13DAE8008B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C7414-3634-488E-9965-ECCE14D5E0F5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EA971-F6B2-4D17-BE1C-13DAE8008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C7414-3634-488E-9965-ECCE14D5E0F5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EA971-F6B2-4D17-BE1C-13DAE8008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C7414-3634-488E-9965-ECCE14D5E0F5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EA971-F6B2-4D17-BE1C-13DAE8008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C7414-3634-488E-9965-ECCE14D5E0F5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EA971-F6B2-4D17-BE1C-13DAE8008B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51C7414-3634-488E-9965-ECCE14D5E0F5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30EA971-F6B2-4D17-BE1C-13DAE8008B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357298"/>
            <a:ext cx="692948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rgbClr val="99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Компетентность в предмете преподавания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12" descr="DSC0123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25" y="2857500"/>
            <a:ext cx="4929188" cy="3697288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666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2751138" y="9286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>
              <a:latin typeface="Times New Roman" pitchFamily="18" charset="0"/>
            </a:endParaRPr>
          </a:p>
        </p:txBody>
      </p:sp>
      <p:sp>
        <p:nvSpPr>
          <p:cNvPr id="2560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571500" y="0"/>
            <a:ext cx="80772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800" b="1" cap="all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Эффективность использования</a:t>
            </a:r>
            <a:br>
              <a:rPr lang="ru-RU" sz="2800" b="1" cap="all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all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ИКТ</a:t>
            </a:r>
          </a:p>
        </p:txBody>
      </p:sp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228600" y="20574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18438" name="Line 16"/>
          <p:cNvSpPr>
            <a:spLocks noChangeShapeType="1"/>
          </p:cNvSpPr>
          <p:nvPr/>
        </p:nvSpPr>
        <p:spPr bwMode="auto">
          <a:xfrm flipV="1">
            <a:off x="0" y="6597650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lIns="90000" tIns="46800" rIns="90000" bIns="46800" anchor="ctr"/>
          <a:lstStyle/>
          <a:p>
            <a:endParaRPr lang="ru-RU"/>
          </a:p>
        </p:txBody>
      </p:sp>
      <p:pic>
        <p:nvPicPr>
          <p:cNvPr id="18439" name="Рисунок 11" descr="0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30414">
            <a:off x="8140700" y="198438"/>
            <a:ext cx="608013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ьная выноска 13"/>
          <p:cNvSpPr/>
          <p:nvPr/>
        </p:nvSpPr>
        <p:spPr>
          <a:xfrm rot="18446040">
            <a:off x="1335882" y="1521619"/>
            <a:ext cx="1804987" cy="2816225"/>
          </a:xfrm>
          <a:prstGeom prst="wedgeEllipseCallout">
            <a:avLst/>
          </a:prstGeom>
          <a:solidFill>
            <a:srgbClr val="FAA4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«Интересно!  Всё понятно!»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5" name="Овальная выноска 14"/>
          <p:cNvSpPr/>
          <p:nvPr/>
        </p:nvSpPr>
        <p:spPr>
          <a:xfrm rot="1517701">
            <a:off x="6446838" y="1504950"/>
            <a:ext cx="2000250" cy="2868613"/>
          </a:xfrm>
          <a:prstGeom prst="wedgeEllipseCallout">
            <a:avLst/>
          </a:prstGeom>
          <a:solidFill>
            <a:srgbClr val="FAA4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Comic Sans MS" pitchFamily="66" charset="0"/>
              </a:rPr>
              <a:t>«Я увидел то, что никогда не видел!…»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6" name="Овальная выноска 15"/>
          <p:cNvSpPr/>
          <p:nvPr/>
        </p:nvSpPr>
        <p:spPr>
          <a:xfrm rot="20599167" flipH="1">
            <a:off x="2992438" y="960438"/>
            <a:ext cx="1773237" cy="2549525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Comic Sans MS" pitchFamily="66" charset="0"/>
              </a:rPr>
              <a:t>«Мне  очень нравится работать на </a:t>
            </a:r>
            <a:r>
              <a:rPr lang="ru-RU" b="1" dirty="0" err="1">
                <a:solidFill>
                  <a:schemeClr val="tx1"/>
                </a:solidFill>
                <a:latin typeface="Comic Sans MS" pitchFamily="66" charset="0"/>
              </a:rPr>
              <a:t>компью</a:t>
            </a:r>
            <a:endParaRPr lang="ru-RU" b="1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>
              <a:defRPr/>
            </a:pPr>
            <a:r>
              <a:rPr lang="ru-RU" b="1" dirty="0" err="1">
                <a:solidFill>
                  <a:schemeClr val="tx1"/>
                </a:solidFill>
                <a:latin typeface="Comic Sans MS" pitchFamily="66" charset="0"/>
              </a:rPr>
              <a:t>тере</a:t>
            </a:r>
            <a:r>
              <a:rPr lang="ru-RU" b="1" dirty="0">
                <a:solidFill>
                  <a:schemeClr val="tx1"/>
                </a:solidFill>
                <a:latin typeface="Comic Sans MS" pitchFamily="66" charset="0"/>
              </a:rPr>
              <a:t>»</a:t>
            </a:r>
          </a:p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 rot="287861">
            <a:off x="4886325" y="1000125"/>
            <a:ext cx="1812925" cy="2484438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Comic Sans MS" pitchFamily="66" charset="0"/>
              </a:rPr>
              <a:t>«Почаще бы проводились уроки с </a:t>
            </a:r>
            <a:r>
              <a:rPr lang="ru-RU" b="1" dirty="0" err="1">
                <a:solidFill>
                  <a:schemeClr val="tx1"/>
                </a:solidFill>
                <a:latin typeface="Comic Sans MS" pitchFamily="66" charset="0"/>
              </a:rPr>
              <a:t>компью</a:t>
            </a:r>
            <a:endParaRPr lang="ru-RU" b="1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>
              <a:defRPr/>
            </a:pPr>
            <a:r>
              <a:rPr lang="ru-RU" b="1" dirty="0" err="1">
                <a:solidFill>
                  <a:schemeClr val="tx1"/>
                </a:solidFill>
                <a:latin typeface="Comic Sans MS" pitchFamily="66" charset="0"/>
              </a:rPr>
              <a:t>тером</a:t>
            </a:r>
            <a:r>
              <a:rPr lang="ru-RU" b="1" dirty="0">
                <a:solidFill>
                  <a:schemeClr val="tx1"/>
                </a:solidFill>
                <a:latin typeface="Comic Sans MS" pitchFamily="66" charset="0"/>
              </a:rPr>
              <a:t>»</a:t>
            </a:r>
          </a:p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785794"/>
            <a:ext cx="80010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«Все можно сделать лучше, чем делалось до сих пор!»</a:t>
            </a:r>
          </a:p>
          <a:p>
            <a:pPr marL="3951288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Генри Форд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0"/>
            <a:ext cx="778674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583233" cy="69249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УСПЕХОВ</a:t>
            </a:r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, УДАЧИ!</a:t>
            </a:r>
            <a:endParaRPr lang="ru-RU" sz="66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  <a:p>
            <a:pPr algn="ctr"/>
            <a:endParaRPr lang="ru-RU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28596" y="571481"/>
            <a:ext cx="8143932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Хорошо знает преподаваемый предмет.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285992"/>
            <a:ext cx="80010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Рабочая программа по предмету построена с учетом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межпредметных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связей.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714752"/>
            <a:ext cx="82153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 подготовке к урокам использует дополнительные материалы по предмету (книги для самообразования,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медиа-пособия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современные цифровые образовательные ресурсы и др.) 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797511"/>
            <a:ext cx="778674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процессе формирования новых знаний опирается на знания обучающихся, полученные ими ранее. 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3643314"/>
            <a:ext cx="77867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Добивается высоких результатов по преподаваемому предмету.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18"/>
          <p:cNvSpPr>
            <a:spLocks noChangeArrowheads="1"/>
          </p:cNvSpPr>
          <p:nvPr/>
        </p:nvSpPr>
        <p:spPr bwMode="auto">
          <a:xfrm>
            <a:off x="4716463" y="1773238"/>
            <a:ext cx="3024187" cy="4319587"/>
          </a:xfrm>
          <a:prstGeom prst="rtTriangl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" name="Заголовок 14"/>
          <p:cNvSpPr>
            <a:spLocks noGrp="1"/>
          </p:cNvSpPr>
          <p:nvPr>
            <p:ph type="title" idx="4294967295"/>
          </p:nvPr>
        </p:nvSpPr>
        <p:spPr>
          <a:xfrm rot="21344536">
            <a:off x="0" y="1263650"/>
            <a:ext cx="3263900" cy="831850"/>
          </a:xfr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Сосчитай</a:t>
            </a:r>
            <a:r>
              <a:rPr lang="ru-RU" sz="4800" b="1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-ка!</a:t>
            </a:r>
            <a:endParaRPr lang="ru-RU" sz="4800" b="1" dirty="0">
              <a:ln w="1143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Содержимое 13" descr="Рисунок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945313"/>
          </a:xfrm>
          <a:solidFill>
            <a:schemeClr val="bg1"/>
          </a:solidFill>
        </p:spPr>
      </p:pic>
      <p:sp>
        <p:nvSpPr>
          <p:cNvPr id="10245" name="AutoShape 14"/>
          <p:cNvSpPr>
            <a:spLocks noChangeArrowheads="1"/>
          </p:cNvSpPr>
          <p:nvPr/>
        </p:nvSpPr>
        <p:spPr bwMode="auto">
          <a:xfrm>
            <a:off x="1692275" y="1844675"/>
            <a:ext cx="5976938" cy="4319588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0246" name="AutoShape 16"/>
          <p:cNvSpPr>
            <a:spLocks noChangeArrowheads="1"/>
          </p:cNvSpPr>
          <p:nvPr/>
        </p:nvSpPr>
        <p:spPr bwMode="auto">
          <a:xfrm>
            <a:off x="4716463" y="1844675"/>
            <a:ext cx="3024187" cy="4319588"/>
          </a:xfrm>
          <a:prstGeom prst="rtTriangl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32" name="AutoShape 20"/>
          <p:cNvSpPr>
            <a:spLocks noChangeArrowheads="1"/>
          </p:cNvSpPr>
          <p:nvPr/>
        </p:nvSpPr>
        <p:spPr bwMode="auto">
          <a:xfrm>
            <a:off x="1692275" y="1844675"/>
            <a:ext cx="5976938" cy="4319588"/>
          </a:xfrm>
          <a:prstGeom prst="triangle">
            <a:avLst>
              <a:gd name="adj" fmla="val 500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0248" name="AutoShape 17"/>
          <p:cNvSpPr>
            <a:spLocks noChangeArrowheads="1"/>
          </p:cNvSpPr>
          <p:nvPr/>
        </p:nvSpPr>
        <p:spPr bwMode="auto">
          <a:xfrm>
            <a:off x="4716463" y="3933825"/>
            <a:ext cx="3024187" cy="22320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334" name="AutoShape 22"/>
          <p:cNvSpPr>
            <a:spLocks noChangeArrowheads="1"/>
          </p:cNvSpPr>
          <p:nvPr/>
        </p:nvSpPr>
        <p:spPr bwMode="auto">
          <a:xfrm>
            <a:off x="4716463" y="1844675"/>
            <a:ext cx="3024187" cy="4319588"/>
          </a:xfrm>
          <a:prstGeom prst="rtTriangle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35" name="AutoShape 23"/>
          <p:cNvSpPr>
            <a:spLocks noChangeArrowheads="1"/>
          </p:cNvSpPr>
          <p:nvPr/>
        </p:nvSpPr>
        <p:spPr bwMode="auto">
          <a:xfrm>
            <a:off x="4643438" y="3929063"/>
            <a:ext cx="3024187" cy="2232025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336" name="AutoShape 24"/>
          <p:cNvSpPr>
            <a:spLocks noChangeArrowheads="1"/>
          </p:cNvSpPr>
          <p:nvPr/>
        </p:nvSpPr>
        <p:spPr bwMode="auto">
          <a:xfrm>
            <a:off x="4714875" y="1857375"/>
            <a:ext cx="3024188" cy="4319588"/>
          </a:xfrm>
          <a:prstGeom prst="rtTriangle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38" name="AutoShape 26"/>
          <p:cNvSpPr>
            <a:spLocks noChangeArrowheads="1"/>
          </p:cNvSpPr>
          <p:nvPr/>
        </p:nvSpPr>
        <p:spPr bwMode="auto">
          <a:xfrm>
            <a:off x="1714500" y="1785938"/>
            <a:ext cx="6048375" cy="4392612"/>
          </a:xfrm>
          <a:prstGeom prst="triangle">
            <a:avLst>
              <a:gd name="adj" fmla="val 500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6" name="Рисунок 15" descr="mViOC00Mj.jpg"/>
          <p:cNvPicPr>
            <a:picLocks noChangeAspect="1"/>
          </p:cNvPicPr>
          <p:nvPr/>
        </p:nvPicPr>
        <p:blipFill>
          <a:blip r:embed="rId3" cstate="print"/>
          <a:srcRect l="33134"/>
          <a:stretch>
            <a:fillRect/>
          </a:stretch>
        </p:blipFill>
        <p:spPr>
          <a:xfrm flipH="1">
            <a:off x="0" y="3714752"/>
            <a:ext cx="1785918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14434905labgm3p12444014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1285860"/>
            <a:ext cx="1571636" cy="2141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2571750" y="1285875"/>
            <a:ext cx="29194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СОСЧИТАЙ-КА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2" grpId="0" animBg="1"/>
      <p:bldP spid="13334" grpId="0" animBg="1"/>
      <p:bldP spid="13335" grpId="0" animBg="1"/>
      <p:bldP spid="13336" grpId="0" animBg="1"/>
      <p:bldP spid="133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42875"/>
            <a:ext cx="8686800" cy="777875"/>
          </a:xfrm>
        </p:spPr>
        <p:txBody>
          <a:bodyPr>
            <a:normAutofit fontScale="90000"/>
          </a:bodyPr>
          <a:lstStyle/>
          <a:p>
            <a:r>
              <a:rPr lang="ru-RU" sz="2400" b="1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СПИШИ ПРЕДЛОЖЕНИЕ,</a:t>
            </a:r>
            <a:r>
              <a:rPr lang="en-US" sz="2400" b="1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ВСТАВЛЯЯ ПРОПУЩЕННЫЕ БУКВЫ</a:t>
            </a:r>
            <a:endParaRPr lang="ru-RU" sz="2400" smtClean="0">
              <a:solidFill>
                <a:srgbClr val="006666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971550" y="1268413"/>
            <a:ext cx="2520950" cy="2881312"/>
            <a:chOff x="6300" y="6300"/>
            <a:chExt cx="1346" cy="1440"/>
          </a:xfrm>
        </p:grpSpPr>
        <p:pic>
          <p:nvPicPr>
            <p:cNvPr id="11281" name="Picture 4" descr="img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00" y="6660"/>
              <a:ext cx="626" cy="1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82" name="Picture 5" descr="img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20" y="6480"/>
              <a:ext cx="626" cy="1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83" name="Picture 6" descr="img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660" y="6300"/>
              <a:ext cx="626" cy="1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68" name="Freeform 7"/>
          <p:cNvSpPr>
            <a:spLocks/>
          </p:cNvSpPr>
          <p:nvPr/>
        </p:nvSpPr>
        <p:spPr bwMode="auto">
          <a:xfrm>
            <a:off x="2627313" y="1412875"/>
            <a:ext cx="4537075" cy="3024188"/>
          </a:xfrm>
          <a:custGeom>
            <a:avLst/>
            <a:gdLst>
              <a:gd name="T0" fmla="*/ 2147483647 w 1984"/>
              <a:gd name="T1" fmla="*/ 2147483647 h 1711"/>
              <a:gd name="T2" fmla="*/ 2147483647 w 1984"/>
              <a:gd name="T3" fmla="*/ 2147483647 h 1711"/>
              <a:gd name="T4" fmla="*/ 2147483647 w 1984"/>
              <a:gd name="T5" fmla="*/ 2147483647 h 1711"/>
              <a:gd name="T6" fmla="*/ 2147483647 w 1984"/>
              <a:gd name="T7" fmla="*/ 2147483647 h 1711"/>
              <a:gd name="T8" fmla="*/ 2147483647 w 1984"/>
              <a:gd name="T9" fmla="*/ 2147483647 h 1711"/>
              <a:gd name="T10" fmla="*/ 2147483647 w 1984"/>
              <a:gd name="T11" fmla="*/ 2147483647 h 1711"/>
              <a:gd name="T12" fmla="*/ 2147483647 w 1984"/>
              <a:gd name="T13" fmla="*/ 2147483647 h 1711"/>
              <a:gd name="T14" fmla="*/ 2147483647 w 1984"/>
              <a:gd name="T15" fmla="*/ 2147483647 h 1711"/>
              <a:gd name="T16" fmla="*/ 2147483647 w 1984"/>
              <a:gd name="T17" fmla="*/ 2147483647 h 1711"/>
              <a:gd name="T18" fmla="*/ 2147483647 w 1984"/>
              <a:gd name="T19" fmla="*/ 2147483647 h 1711"/>
              <a:gd name="T20" fmla="*/ 2147483647 w 1984"/>
              <a:gd name="T21" fmla="*/ 2147483647 h 1711"/>
              <a:gd name="T22" fmla="*/ 2147483647 w 1984"/>
              <a:gd name="T23" fmla="*/ 2147483647 h 1711"/>
              <a:gd name="T24" fmla="*/ 2147483647 w 1984"/>
              <a:gd name="T25" fmla="*/ 2147483647 h 1711"/>
              <a:gd name="T26" fmla="*/ 2147483647 w 1984"/>
              <a:gd name="T27" fmla="*/ 2147483647 h 1711"/>
              <a:gd name="T28" fmla="*/ 2147483647 w 1984"/>
              <a:gd name="T29" fmla="*/ 2147483647 h 1711"/>
              <a:gd name="T30" fmla="*/ 2147483647 w 1984"/>
              <a:gd name="T31" fmla="*/ 2147483647 h 1711"/>
              <a:gd name="T32" fmla="*/ 2147483647 w 1984"/>
              <a:gd name="T33" fmla="*/ 2147483647 h 1711"/>
              <a:gd name="T34" fmla="*/ 2147483647 w 1984"/>
              <a:gd name="T35" fmla="*/ 2147483647 h 1711"/>
              <a:gd name="T36" fmla="*/ 2147483647 w 1984"/>
              <a:gd name="T37" fmla="*/ 2147483647 h 1711"/>
              <a:gd name="T38" fmla="*/ 0 w 1984"/>
              <a:gd name="T39" fmla="*/ 2147483647 h 1711"/>
              <a:gd name="T40" fmla="*/ 2147483647 w 1984"/>
              <a:gd name="T41" fmla="*/ 2147483647 h 1711"/>
              <a:gd name="T42" fmla="*/ 2147483647 w 1984"/>
              <a:gd name="T43" fmla="*/ 2147483647 h 1711"/>
              <a:gd name="T44" fmla="*/ 2147483647 w 1984"/>
              <a:gd name="T45" fmla="*/ 2147483647 h 1711"/>
              <a:gd name="T46" fmla="*/ 2147483647 w 1984"/>
              <a:gd name="T47" fmla="*/ 2147483647 h 1711"/>
              <a:gd name="T48" fmla="*/ 2147483647 w 1984"/>
              <a:gd name="T49" fmla="*/ 2147483647 h 1711"/>
              <a:gd name="T50" fmla="*/ 2147483647 w 1984"/>
              <a:gd name="T51" fmla="*/ 2147483647 h 1711"/>
              <a:gd name="T52" fmla="*/ 2147483647 w 1984"/>
              <a:gd name="T53" fmla="*/ 2147483647 h 1711"/>
              <a:gd name="T54" fmla="*/ 2147483647 w 1984"/>
              <a:gd name="T55" fmla="*/ 2147483647 h 1711"/>
              <a:gd name="T56" fmla="*/ 2147483647 w 1984"/>
              <a:gd name="T57" fmla="*/ 2147483647 h 1711"/>
              <a:gd name="T58" fmla="*/ 2147483647 w 1984"/>
              <a:gd name="T59" fmla="*/ 2147483647 h 1711"/>
              <a:gd name="T60" fmla="*/ 2147483647 w 1984"/>
              <a:gd name="T61" fmla="*/ 2147483647 h 1711"/>
              <a:gd name="T62" fmla="*/ 2147483647 w 1984"/>
              <a:gd name="T63" fmla="*/ 2147483647 h 1711"/>
              <a:gd name="T64" fmla="*/ 2147483647 w 1984"/>
              <a:gd name="T65" fmla="*/ 2147483647 h 1711"/>
              <a:gd name="T66" fmla="*/ 2147483647 w 1984"/>
              <a:gd name="T67" fmla="*/ 2147483647 h 1711"/>
              <a:gd name="T68" fmla="*/ 2147483647 w 1984"/>
              <a:gd name="T69" fmla="*/ 2147483647 h 1711"/>
              <a:gd name="T70" fmla="*/ 2147483647 w 1984"/>
              <a:gd name="T71" fmla="*/ 2147483647 h 1711"/>
              <a:gd name="T72" fmla="*/ 2147483647 w 1984"/>
              <a:gd name="T73" fmla="*/ 2147483647 h 1711"/>
              <a:gd name="T74" fmla="*/ 2147483647 w 1984"/>
              <a:gd name="T75" fmla="*/ 2147483647 h 1711"/>
              <a:gd name="T76" fmla="*/ 2147483647 w 1984"/>
              <a:gd name="T77" fmla="*/ 2147483647 h 1711"/>
              <a:gd name="T78" fmla="*/ 2147483647 w 1984"/>
              <a:gd name="T79" fmla="*/ 2147483647 h 1711"/>
              <a:gd name="T80" fmla="*/ 2147483647 w 1984"/>
              <a:gd name="T81" fmla="*/ 2147483647 h 1711"/>
              <a:gd name="T82" fmla="*/ 2147483647 w 1984"/>
              <a:gd name="T83" fmla="*/ 2147483647 h 1711"/>
              <a:gd name="T84" fmla="*/ 2147483647 w 1984"/>
              <a:gd name="T85" fmla="*/ 2147483647 h 1711"/>
              <a:gd name="T86" fmla="*/ 2147483647 w 1984"/>
              <a:gd name="T87" fmla="*/ 2147483647 h 1711"/>
              <a:gd name="T88" fmla="*/ 2147483647 w 1984"/>
              <a:gd name="T89" fmla="*/ 2147483647 h 171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984"/>
              <a:gd name="T136" fmla="*/ 0 h 1711"/>
              <a:gd name="T137" fmla="*/ 1984 w 1984"/>
              <a:gd name="T138" fmla="*/ 1711 h 171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984" h="1711">
                <a:moveTo>
                  <a:pt x="1526" y="20"/>
                </a:moveTo>
                <a:cubicBezTo>
                  <a:pt x="1352" y="25"/>
                  <a:pt x="1244" y="32"/>
                  <a:pt x="1088" y="47"/>
                </a:cubicBezTo>
                <a:cubicBezTo>
                  <a:pt x="1034" y="66"/>
                  <a:pt x="1000" y="114"/>
                  <a:pt x="950" y="130"/>
                </a:cubicBezTo>
                <a:cubicBezTo>
                  <a:pt x="941" y="139"/>
                  <a:pt x="933" y="149"/>
                  <a:pt x="923" y="157"/>
                </a:cubicBezTo>
                <a:cubicBezTo>
                  <a:pt x="915" y="164"/>
                  <a:pt x="904" y="168"/>
                  <a:pt x="896" y="175"/>
                </a:cubicBezTo>
                <a:cubicBezTo>
                  <a:pt x="855" y="211"/>
                  <a:pt x="845" y="230"/>
                  <a:pt x="795" y="249"/>
                </a:cubicBezTo>
                <a:cubicBezTo>
                  <a:pt x="760" y="284"/>
                  <a:pt x="731" y="335"/>
                  <a:pt x="685" y="358"/>
                </a:cubicBezTo>
                <a:cubicBezTo>
                  <a:pt x="635" y="383"/>
                  <a:pt x="600" y="388"/>
                  <a:pt x="557" y="431"/>
                </a:cubicBezTo>
                <a:cubicBezTo>
                  <a:pt x="536" y="452"/>
                  <a:pt x="510" y="470"/>
                  <a:pt x="493" y="495"/>
                </a:cubicBezTo>
                <a:cubicBezTo>
                  <a:pt x="481" y="513"/>
                  <a:pt x="469" y="532"/>
                  <a:pt x="457" y="550"/>
                </a:cubicBezTo>
                <a:cubicBezTo>
                  <a:pt x="451" y="559"/>
                  <a:pt x="438" y="578"/>
                  <a:pt x="438" y="578"/>
                </a:cubicBezTo>
                <a:cubicBezTo>
                  <a:pt x="417" y="640"/>
                  <a:pt x="399" y="627"/>
                  <a:pt x="365" y="669"/>
                </a:cubicBezTo>
                <a:cubicBezTo>
                  <a:pt x="320" y="725"/>
                  <a:pt x="277" y="782"/>
                  <a:pt x="228" y="834"/>
                </a:cubicBezTo>
                <a:cubicBezTo>
                  <a:pt x="220" y="858"/>
                  <a:pt x="219" y="869"/>
                  <a:pt x="201" y="889"/>
                </a:cubicBezTo>
                <a:cubicBezTo>
                  <a:pt x="187" y="905"/>
                  <a:pt x="155" y="934"/>
                  <a:pt x="155" y="934"/>
                </a:cubicBezTo>
                <a:cubicBezTo>
                  <a:pt x="145" y="966"/>
                  <a:pt x="133" y="984"/>
                  <a:pt x="109" y="1007"/>
                </a:cubicBezTo>
                <a:cubicBezTo>
                  <a:pt x="96" y="1047"/>
                  <a:pt x="75" y="1071"/>
                  <a:pt x="45" y="1099"/>
                </a:cubicBezTo>
                <a:cubicBezTo>
                  <a:pt x="36" y="1126"/>
                  <a:pt x="27" y="1154"/>
                  <a:pt x="18" y="1181"/>
                </a:cubicBezTo>
                <a:cubicBezTo>
                  <a:pt x="15" y="1190"/>
                  <a:pt x="12" y="1200"/>
                  <a:pt x="9" y="1209"/>
                </a:cubicBezTo>
                <a:cubicBezTo>
                  <a:pt x="6" y="1218"/>
                  <a:pt x="0" y="1236"/>
                  <a:pt x="0" y="1236"/>
                </a:cubicBezTo>
                <a:cubicBezTo>
                  <a:pt x="3" y="1306"/>
                  <a:pt x="4" y="1376"/>
                  <a:pt x="9" y="1446"/>
                </a:cubicBezTo>
                <a:cubicBezTo>
                  <a:pt x="12" y="1492"/>
                  <a:pt x="19" y="1569"/>
                  <a:pt x="45" y="1611"/>
                </a:cubicBezTo>
                <a:cubicBezTo>
                  <a:pt x="61" y="1637"/>
                  <a:pt x="140" y="1665"/>
                  <a:pt x="173" y="1666"/>
                </a:cubicBezTo>
                <a:cubicBezTo>
                  <a:pt x="283" y="1669"/>
                  <a:pt x="392" y="1672"/>
                  <a:pt x="502" y="1675"/>
                </a:cubicBezTo>
                <a:cubicBezTo>
                  <a:pt x="686" y="1711"/>
                  <a:pt x="875" y="1697"/>
                  <a:pt x="1060" y="1684"/>
                </a:cubicBezTo>
                <a:cubicBezTo>
                  <a:pt x="1127" y="1662"/>
                  <a:pt x="1192" y="1658"/>
                  <a:pt x="1261" y="1647"/>
                </a:cubicBezTo>
                <a:cubicBezTo>
                  <a:pt x="1321" y="1628"/>
                  <a:pt x="1380" y="1586"/>
                  <a:pt x="1444" y="1574"/>
                </a:cubicBezTo>
                <a:cubicBezTo>
                  <a:pt x="1606" y="1545"/>
                  <a:pt x="1453" y="1580"/>
                  <a:pt x="1554" y="1556"/>
                </a:cubicBezTo>
                <a:cubicBezTo>
                  <a:pt x="1591" y="1446"/>
                  <a:pt x="1527" y="1619"/>
                  <a:pt x="1590" y="1510"/>
                </a:cubicBezTo>
                <a:cubicBezTo>
                  <a:pt x="1596" y="1499"/>
                  <a:pt x="1607" y="1417"/>
                  <a:pt x="1609" y="1410"/>
                </a:cubicBezTo>
                <a:cubicBezTo>
                  <a:pt x="1613" y="1397"/>
                  <a:pt x="1622" y="1386"/>
                  <a:pt x="1627" y="1373"/>
                </a:cubicBezTo>
                <a:cubicBezTo>
                  <a:pt x="1644" y="1333"/>
                  <a:pt x="1641" y="1295"/>
                  <a:pt x="1673" y="1263"/>
                </a:cubicBezTo>
                <a:cubicBezTo>
                  <a:pt x="1683" y="1233"/>
                  <a:pt x="1696" y="1213"/>
                  <a:pt x="1718" y="1190"/>
                </a:cubicBezTo>
                <a:cubicBezTo>
                  <a:pt x="1742" y="1126"/>
                  <a:pt x="1734" y="1049"/>
                  <a:pt x="1782" y="998"/>
                </a:cubicBezTo>
                <a:cubicBezTo>
                  <a:pt x="1796" y="960"/>
                  <a:pt x="1801" y="915"/>
                  <a:pt x="1819" y="879"/>
                </a:cubicBezTo>
                <a:cubicBezTo>
                  <a:pt x="1824" y="869"/>
                  <a:pt x="1833" y="862"/>
                  <a:pt x="1837" y="852"/>
                </a:cubicBezTo>
                <a:cubicBezTo>
                  <a:pt x="1845" y="834"/>
                  <a:pt x="1850" y="815"/>
                  <a:pt x="1856" y="797"/>
                </a:cubicBezTo>
                <a:cubicBezTo>
                  <a:pt x="1870" y="756"/>
                  <a:pt x="1878" y="714"/>
                  <a:pt x="1901" y="678"/>
                </a:cubicBezTo>
                <a:cubicBezTo>
                  <a:pt x="1925" y="581"/>
                  <a:pt x="1892" y="698"/>
                  <a:pt x="1929" y="614"/>
                </a:cubicBezTo>
                <a:cubicBezTo>
                  <a:pt x="1952" y="562"/>
                  <a:pt x="1964" y="504"/>
                  <a:pt x="1984" y="450"/>
                </a:cubicBezTo>
                <a:cubicBezTo>
                  <a:pt x="1981" y="374"/>
                  <a:pt x="1981" y="297"/>
                  <a:pt x="1974" y="221"/>
                </a:cubicBezTo>
                <a:cubicBezTo>
                  <a:pt x="1961" y="91"/>
                  <a:pt x="1815" y="76"/>
                  <a:pt x="1718" y="47"/>
                </a:cubicBezTo>
                <a:cubicBezTo>
                  <a:pt x="1670" y="33"/>
                  <a:pt x="1621" y="22"/>
                  <a:pt x="1572" y="11"/>
                </a:cubicBezTo>
                <a:cubicBezTo>
                  <a:pt x="1560" y="8"/>
                  <a:pt x="1548" y="0"/>
                  <a:pt x="1536" y="2"/>
                </a:cubicBezTo>
                <a:cubicBezTo>
                  <a:pt x="1529" y="3"/>
                  <a:pt x="1529" y="14"/>
                  <a:pt x="1526" y="2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6659563" y="3068638"/>
            <a:ext cx="1728787" cy="1296987"/>
            <a:chOff x="6300" y="6300"/>
            <a:chExt cx="1346" cy="1440"/>
          </a:xfrm>
        </p:grpSpPr>
        <p:pic>
          <p:nvPicPr>
            <p:cNvPr id="11278" name="Picture 9" descr="img03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00" y="6660"/>
              <a:ext cx="626" cy="1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9" name="Picture 10" descr="img03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20" y="6480"/>
              <a:ext cx="626" cy="1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80" name="Picture 11" descr="img03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60" y="6300"/>
              <a:ext cx="626" cy="1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70" name="WordArt 12"/>
          <p:cNvSpPr>
            <a:spLocks noChangeArrowheads="1" noChangeShapeType="1" noTextEdit="1"/>
          </p:cNvSpPr>
          <p:nvPr/>
        </p:nvSpPr>
        <p:spPr bwMode="auto">
          <a:xfrm>
            <a:off x="611188" y="4868863"/>
            <a:ext cx="7991475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У оз . ра л . са.</a:t>
            </a:r>
          </a:p>
        </p:txBody>
      </p:sp>
      <p:pic>
        <p:nvPicPr>
          <p:cNvPr id="132109" name="Picture 13" descr="img01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7050" y="2924175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110" name="WordArt 14"/>
          <p:cNvSpPr>
            <a:spLocks noChangeArrowheads="1" noChangeShapeType="1" noTextEdit="1"/>
          </p:cNvSpPr>
          <p:nvPr/>
        </p:nvSpPr>
        <p:spPr bwMode="auto">
          <a:xfrm>
            <a:off x="3132138" y="5084763"/>
            <a:ext cx="7191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е</a:t>
            </a:r>
          </a:p>
        </p:txBody>
      </p:sp>
      <p:sp>
        <p:nvSpPr>
          <p:cNvPr id="132111" name="WordArt 15"/>
          <p:cNvSpPr>
            <a:spLocks noChangeArrowheads="1" noChangeShapeType="1" noTextEdit="1"/>
          </p:cNvSpPr>
          <p:nvPr/>
        </p:nvSpPr>
        <p:spPr bwMode="auto">
          <a:xfrm>
            <a:off x="6443663" y="5084763"/>
            <a:ext cx="649287" cy="739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е</a:t>
            </a:r>
          </a:p>
        </p:txBody>
      </p:sp>
      <p:sp>
        <p:nvSpPr>
          <p:cNvPr id="132112" name="WordArt 16"/>
          <p:cNvSpPr>
            <a:spLocks noChangeArrowheads="1" noChangeShapeType="1" noTextEdit="1"/>
          </p:cNvSpPr>
          <p:nvPr/>
        </p:nvSpPr>
        <p:spPr bwMode="auto">
          <a:xfrm>
            <a:off x="6400800" y="5113338"/>
            <a:ext cx="792163" cy="668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</a:t>
            </a:r>
          </a:p>
        </p:txBody>
      </p:sp>
      <p:sp>
        <p:nvSpPr>
          <p:cNvPr id="132113" name="Line 17"/>
          <p:cNvSpPr>
            <a:spLocks noChangeShapeType="1"/>
          </p:cNvSpPr>
          <p:nvPr/>
        </p:nvSpPr>
        <p:spPr bwMode="auto">
          <a:xfrm>
            <a:off x="3132138" y="5949950"/>
            <a:ext cx="792162" cy="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2114" name="Line 18"/>
          <p:cNvSpPr>
            <a:spLocks noChangeShapeType="1"/>
          </p:cNvSpPr>
          <p:nvPr/>
        </p:nvSpPr>
        <p:spPr bwMode="auto">
          <a:xfrm>
            <a:off x="6372225" y="5949950"/>
            <a:ext cx="792163" cy="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1277" name="Рисунок 19" descr="0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30414">
            <a:off x="8140700" y="198438"/>
            <a:ext cx="608013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3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10" grpId="0" animBg="1"/>
      <p:bldP spid="132111" grpId="0" animBg="1"/>
      <p:bldP spid="132111" grpId="1" animBg="1"/>
      <p:bldP spid="132112" grpId="0" animBg="1"/>
      <p:bldP spid="132113" grpId="0" animBg="1"/>
      <p:bldP spid="1321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3-в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5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Рисунок 2" descr="3-в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01104">
            <a:off x="4558734" y="565521"/>
            <a:ext cx="2183043" cy="3234138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Облако 5"/>
          <p:cNvSpPr/>
          <p:nvPr/>
        </p:nvSpPr>
        <p:spPr>
          <a:xfrm flipV="1">
            <a:off x="285750" y="428625"/>
            <a:ext cx="4572000" cy="3929063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ро</a:t>
            </a:r>
            <a:endParaRPr lang="ru-RU" dirty="0"/>
          </a:p>
        </p:txBody>
      </p:sp>
      <p:sp>
        <p:nvSpPr>
          <p:cNvPr id="7" name="Облако 6"/>
          <p:cNvSpPr/>
          <p:nvPr/>
        </p:nvSpPr>
        <p:spPr>
          <a:xfrm flipV="1">
            <a:off x="4357688" y="2857500"/>
            <a:ext cx="4572000" cy="3586163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71563" y="1143000"/>
            <a:ext cx="6524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ро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714625" y="1143000"/>
            <a:ext cx="5667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ча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428750" y="1857375"/>
            <a:ext cx="795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ща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071813" y="1857375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Ве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85813" y="2714625"/>
            <a:ext cx="714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ту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071688" y="2714625"/>
            <a:ext cx="714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ра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71875" y="2714625"/>
            <a:ext cx="714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до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214563" y="3500438"/>
            <a:ext cx="714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чу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286375" y="3571875"/>
            <a:ext cx="652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пи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86563" y="3571875"/>
            <a:ext cx="928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све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929313" y="4214813"/>
            <a:ext cx="795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ща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286625" y="4214813"/>
            <a:ext cx="795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ка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000625" y="4929188"/>
            <a:ext cx="795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щу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643688" y="5000625"/>
            <a:ext cx="566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ча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786688" y="5000625"/>
            <a:ext cx="6524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Ро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143625" y="5643563"/>
            <a:ext cx="795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ма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285875" y="1000125"/>
            <a:ext cx="2338388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ща</a:t>
            </a:r>
          </a:p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чаща</a:t>
            </a:r>
          </a:p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ту</a:t>
            </a:r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</a:t>
            </a:r>
          </a:p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ера</a:t>
            </a:r>
          </a:p>
          <a:p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до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429250" y="3286125"/>
            <a:ext cx="2373313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пи</a:t>
            </a:r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ща</a:t>
            </a:r>
          </a:p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чаща</a:t>
            </a:r>
          </a:p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све</a:t>
            </a:r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</a:t>
            </a:r>
          </a:p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ома</a:t>
            </a:r>
          </a:p>
          <a:p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щу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ка</a:t>
            </a:r>
          </a:p>
        </p:txBody>
      </p:sp>
      <p:sp>
        <p:nvSpPr>
          <p:cNvPr id="12313" name="TextBox 24"/>
          <p:cNvSpPr txBox="1">
            <a:spLocks noChangeArrowheads="1"/>
          </p:cNvSpPr>
          <p:nvPr/>
        </p:nvSpPr>
        <p:spPr bwMode="auto">
          <a:xfrm>
            <a:off x="3500438" y="142875"/>
            <a:ext cx="4429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СОСТАВЬТЕ СЛОВА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Documents and Settings\надя\Рабочий стол\zagadki-dlya-detej-odezhda-i-obuv-1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92714">
            <a:off x="431101" y="172074"/>
            <a:ext cx="863405" cy="788327"/>
          </a:xfrm>
          <a:prstGeom prst="snip2DiagRect">
            <a:avLst/>
          </a:prstGeom>
          <a:noFill/>
          <a:ln>
            <a:noFill/>
          </a:ln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214313" y="1785938"/>
            <a:ext cx="8863012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Не носи долго  ……. … обувь в помещении.</a:t>
            </a:r>
          </a:p>
          <a:p>
            <a:pPr>
              <a:buFont typeface="Wingdings" pitchFamily="2" charset="2"/>
              <a:buChar char="Ø"/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В  ……………  сапоги надевай тёплые носки.</a:t>
            </a:r>
          </a:p>
          <a:p>
            <a:pPr>
              <a:buFont typeface="Wingdings" pitchFamily="2" charset="2"/>
              <a:buChar char="Ø"/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Не надевай  ………   обувь, можно заболеть.</a:t>
            </a:r>
          </a:p>
          <a:p>
            <a:pPr>
              <a:buFont typeface="Wingdings" pitchFamily="2" charset="2"/>
              <a:buChar char="Ø"/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Носи обувь своего ….</a:t>
            </a:r>
          </a:p>
          <a:p>
            <a:endParaRPr lang="ru-RU" sz="320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14375" y="4286250"/>
            <a:ext cx="15573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тёплую</a:t>
            </a:r>
            <a:endParaRPr lang="ru-RU" sz="320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500813" y="4214813"/>
            <a:ext cx="21542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резиновые</a:t>
            </a:r>
            <a:endParaRPr lang="ru-RU" sz="320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786063" y="4357688"/>
            <a:ext cx="14335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чужую</a:t>
            </a:r>
            <a:endParaRPr lang="ru-RU" sz="320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429125" y="4357688"/>
            <a:ext cx="17732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размера</a:t>
            </a:r>
            <a:r>
              <a:rPr lang="ru-RU" sz="3200" b="1" u="sng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/>
          </a:p>
        </p:txBody>
      </p:sp>
      <p:sp>
        <p:nvSpPr>
          <p:cNvPr id="8" name="Прямоугольник 7"/>
          <p:cNvSpPr/>
          <p:nvPr/>
        </p:nvSpPr>
        <p:spPr>
          <a:xfrm>
            <a:off x="1444878" y="285728"/>
            <a:ext cx="691253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cap="all" dirty="0">
                <a:ln w="11430"/>
                <a:solidFill>
                  <a:srgbClr val="0066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ношения обуви</a:t>
            </a:r>
          </a:p>
        </p:txBody>
      </p:sp>
      <p:pic>
        <p:nvPicPr>
          <p:cNvPr id="1434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39996">
            <a:off x="6889750" y="5099050"/>
            <a:ext cx="13731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0100" y="5214950"/>
            <a:ext cx="1762124" cy="1321593"/>
          </a:xfrm>
          <a:prstGeom prst="round2DiagRect">
            <a:avLst/>
          </a:prstGeom>
          <a:noFill/>
          <a:ln w="38100">
            <a:solidFill>
              <a:srgbClr val="6699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1 -0.0206 L 0.28178 -0.377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14 0.00046 L -0.61216 -0.2831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03 0.10278 L -0.00903 -0.2305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03 0.15787 L -0.04184 -0.1675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3" descr="0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30414">
            <a:off x="8140700" y="198438"/>
            <a:ext cx="608013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872989" y="142852"/>
            <a:ext cx="5636287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kern="10" cap="all" dirty="0">
                <a:ln w="1905"/>
                <a:solidFill>
                  <a:srgbClr val="0066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Сказки   </a:t>
            </a:r>
            <a:r>
              <a:rPr lang="ru-RU" sz="2800" b="1" kern="10" cap="all" dirty="0" err="1">
                <a:ln w="1905"/>
                <a:solidFill>
                  <a:srgbClr val="0066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Ганса-Христиана</a:t>
            </a:r>
            <a:r>
              <a:rPr lang="ru-RU" sz="2800" b="1" kern="10" cap="all" dirty="0">
                <a:ln w="1905"/>
                <a:solidFill>
                  <a:srgbClr val="0066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kern="10" cap="all" dirty="0">
                <a:ln w="1905"/>
                <a:solidFill>
                  <a:srgbClr val="0066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kern="10" cap="all" dirty="0">
                <a:ln w="1905"/>
                <a:solidFill>
                  <a:srgbClr val="0066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Андерсена (тест)</a:t>
            </a:r>
            <a:endParaRPr lang="ru-RU" sz="2800" b="1" cap="all" dirty="0">
              <a:ln w="1905"/>
              <a:solidFill>
                <a:srgbClr val="0066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5364" name="Picture 6" descr="Картинка 5 из 8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929313" y="1500188"/>
            <a:ext cx="2714625" cy="3787775"/>
          </a:xfrm>
          <a:noFill/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0" y="1571625"/>
            <a:ext cx="5762625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4400" b="1" kern="0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Что попало </a:t>
            </a:r>
          </a:p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4400" b="1" kern="0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Каю в глаз?</a:t>
            </a: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539750" y="3357563"/>
            <a:ext cx="5187950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CCFF"/>
              </a:gs>
              <a:gs pos="50000">
                <a:schemeClr val="bg1"/>
              </a:gs>
              <a:gs pos="100000">
                <a:srgbClr val="66CCFF"/>
              </a:gs>
            </a:gsLst>
            <a:lin ang="5400000" scaled="1"/>
          </a:gradFill>
          <a:ln w="9525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3333CC"/>
                </a:solidFill>
                <a:latin typeface="Comic Sans MS" pitchFamily="66" charset="0"/>
              </a:rPr>
              <a:t>СНЕЖИНКА</a:t>
            </a: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539750" y="4294188"/>
            <a:ext cx="5187950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CCFF"/>
              </a:gs>
              <a:gs pos="50000">
                <a:schemeClr val="bg1"/>
              </a:gs>
              <a:gs pos="100000">
                <a:srgbClr val="66CCFF"/>
              </a:gs>
            </a:gsLst>
            <a:lin ang="5400000" scaled="1"/>
          </a:gradFill>
          <a:ln w="9525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3333CC"/>
                </a:solidFill>
                <a:latin typeface="Comic Sans MS" pitchFamily="66" charset="0"/>
              </a:rPr>
              <a:t>ПЫЛИНКА</a:t>
            </a: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539750" y="5229225"/>
            <a:ext cx="5184775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CCFF"/>
              </a:gs>
              <a:gs pos="50000">
                <a:schemeClr val="bg1"/>
              </a:gs>
              <a:gs pos="100000">
                <a:srgbClr val="66CCFF"/>
              </a:gs>
            </a:gsLst>
            <a:lin ang="5400000" scaled="1"/>
          </a:gradFill>
          <a:ln w="9525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3333CC"/>
                </a:solidFill>
                <a:latin typeface="Comic Sans MS" pitchFamily="66" charset="0"/>
              </a:rPr>
              <a:t>ОСКОЛОК ЗЕРКАЛА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mph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FF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FF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mph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FF"/>
                                      </p:to>
                                    </p:animClr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3" descr="MMj02363570000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75" y="2924175"/>
            <a:ext cx="1585913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1643063"/>
            <a:ext cx="8229600" cy="45259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В домике тесном</a:t>
            </a:r>
          </a:p>
          <a:p>
            <a:pPr algn="ctr" eaLnBrk="1" hangingPunct="1"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Много сестёр,</a:t>
            </a:r>
          </a:p>
          <a:p>
            <a:pPr algn="ctr" eaLnBrk="1" hangingPunct="1"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Спрятан у каждой</a:t>
            </a:r>
          </a:p>
          <a:p>
            <a:pPr algn="ctr" eaLnBrk="1" hangingPunct="1"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В головке костёр.</a:t>
            </a:r>
          </a:p>
        </p:txBody>
      </p:sp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1908175" y="115888"/>
            <a:ext cx="5905500" cy="1296987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Как вы думаете, что это?</a:t>
            </a:r>
          </a:p>
        </p:txBody>
      </p:sp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874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0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1150938"/>
            <a:ext cx="302418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1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4437063"/>
            <a:ext cx="29083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2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063" y="4365625"/>
            <a:ext cx="3200400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000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472" y="1214422"/>
            <a:ext cx="2590804" cy="25971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30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3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3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104</TotalTime>
  <Words>233</Words>
  <Application>Microsoft Office PowerPoint</Application>
  <PresentationFormat>Экран (4:3)</PresentationFormat>
  <Paragraphs>79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Слайд 1</vt:lpstr>
      <vt:lpstr>Слайд 2</vt:lpstr>
      <vt:lpstr>Слайд 3</vt:lpstr>
      <vt:lpstr>Сосчитай-ка!</vt:lpstr>
      <vt:lpstr>СПИШИ ПРЕДЛОЖЕНИЕ,  ВСТАВЛЯЯ ПРОПУЩЕННЫЕ БУКВЫ</vt:lpstr>
      <vt:lpstr>Слайд 6</vt:lpstr>
      <vt:lpstr>Слайд 7</vt:lpstr>
      <vt:lpstr>Слайд 8</vt:lpstr>
      <vt:lpstr>Слайд 9</vt:lpstr>
      <vt:lpstr>Эффективность использования    ИКТ</vt:lpstr>
      <vt:lpstr>Слайд 11</vt:lpstr>
      <vt:lpstr>Слайд 12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RAFIL'</dc:creator>
  <cp:lastModifiedBy>RAFIL'</cp:lastModifiedBy>
  <cp:revision>12</cp:revision>
  <dcterms:created xsi:type="dcterms:W3CDTF">2013-01-12T14:25:55Z</dcterms:created>
  <dcterms:modified xsi:type="dcterms:W3CDTF">2013-01-13T07:57:55Z</dcterms:modified>
</cp:coreProperties>
</file>