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116E374-CB62-45B2-A533-AD7C5D43059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16E374-CB62-45B2-A533-AD7C5D43059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16E374-CB62-45B2-A533-AD7C5D43059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16E374-CB62-45B2-A533-AD7C5D43059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16E374-CB62-45B2-A533-AD7C5D43059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16E374-CB62-45B2-A533-AD7C5D43059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16E374-CB62-45B2-A533-AD7C5D43059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8" name="Номер слайда 7"/>
          <p:cNvSpPr>
            <a:spLocks noGrp="1"/>
          </p:cNvSpPr>
          <p:nvPr>
            <p:ph type="sldNum" sz="quarter" idx="11"/>
          </p:nvPr>
        </p:nvSpPr>
        <p:spPr/>
        <p:txBody>
          <a:bodyPr/>
          <a:lstStyle/>
          <a:p>
            <a:fld id="{9116E374-CB62-45B2-A533-AD7C5D430590}"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16E374-CB62-45B2-A533-AD7C5D43059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3FA3DDA-56E4-4407-91B0-1D2502E60E30}" type="datetimeFigureOut">
              <a:rPr lang="ru-RU" smtClean="0"/>
              <a:pPr/>
              <a:t>13.05.2012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9116E374-CB62-45B2-A533-AD7C5D43059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23FA3DDA-56E4-4407-91B0-1D2502E60E30}" type="datetimeFigureOut">
              <a:rPr lang="ru-RU" smtClean="0"/>
              <a:pPr/>
              <a:t>13.05.2012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16E374-CB62-45B2-A533-AD7C5D43059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FA3DDA-56E4-4407-91B0-1D2502E60E30}" type="datetimeFigureOut">
              <a:rPr lang="ru-RU" smtClean="0"/>
              <a:pPr/>
              <a:t>13.05.2012</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116E374-CB62-45B2-A533-AD7C5D43059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rot="20502295">
            <a:off x="4068302" y="1089109"/>
            <a:ext cx="2500330" cy="2800767"/>
          </a:xfrm>
          <a:prstGeom prst="rect">
            <a:avLst/>
          </a:prstGeom>
          <a:ln w="38100">
            <a:solidFill>
              <a:srgbClr val="7030A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sz="4400" dirty="0" smtClean="0">
                <a:ln>
                  <a:solidFill>
                    <a:srgbClr val="002060"/>
                  </a:solidFill>
                </a:ln>
                <a:solidFill>
                  <a:srgbClr val="7030A0"/>
                </a:solidFill>
              </a:rPr>
              <a:t>Сказка </a:t>
            </a:r>
          </a:p>
          <a:p>
            <a:pPr algn="ctr"/>
            <a:r>
              <a:rPr lang="ru-RU" sz="4400" dirty="0" smtClean="0">
                <a:ln>
                  <a:solidFill>
                    <a:srgbClr val="002060"/>
                  </a:solidFill>
                </a:ln>
                <a:solidFill>
                  <a:srgbClr val="7030A0"/>
                </a:solidFill>
              </a:rPr>
              <a:t>про зайца</a:t>
            </a:r>
          </a:p>
          <a:p>
            <a:pPr algn="ctr"/>
            <a:r>
              <a:rPr lang="ru-RU" sz="4400" dirty="0" smtClean="0">
                <a:ln>
                  <a:solidFill>
                    <a:srgbClr val="002060"/>
                  </a:solidFill>
                </a:ln>
                <a:solidFill>
                  <a:srgbClr val="7030A0"/>
                </a:solidFill>
              </a:rPr>
              <a:t> Лешу</a:t>
            </a:r>
            <a:endParaRPr lang="ru-RU" sz="4400" dirty="0">
              <a:ln>
                <a:solidFill>
                  <a:srgbClr val="002060"/>
                </a:solidFill>
              </a:ln>
              <a:solidFill>
                <a:srgbClr val="7030A0"/>
              </a:solidFill>
            </a:endParaRPr>
          </a:p>
        </p:txBody>
      </p:sp>
      <p:sp>
        <p:nvSpPr>
          <p:cNvPr id="5" name="TextBox 4"/>
          <p:cNvSpPr txBox="1"/>
          <p:nvPr/>
        </p:nvSpPr>
        <p:spPr>
          <a:xfrm rot="20786646">
            <a:off x="523719" y="2929346"/>
            <a:ext cx="3737672" cy="646331"/>
          </a:xfrm>
          <a:prstGeom prst="rect">
            <a:avLst/>
          </a:prstGeom>
          <a:noFill/>
        </p:spPr>
        <p:txBody>
          <a:bodyPr wrap="square" rtlCol="0">
            <a:spAutoFit/>
          </a:bodyPr>
          <a:lstStyle/>
          <a:p>
            <a:pPr algn="ctr"/>
            <a:r>
              <a:rPr lang="ru-RU" dirty="0" smtClean="0">
                <a:solidFill>
                  <a:srgbClr val="7030A0"/>
                </a:solidFill>
              </a:rPr>
              <a:t>Команда 7 «Я»</a:t>
            </a:r>
            <a:endParaRPr lang="ru-RU" dirty="0">
              <a:solidFill>
                <a:srgbClr val="7030A0"/>
              </a:solidFill>
            </a:endParaRPr>
          </a:p>
          <a:p>
            <a:pPr algn="ctr"/>
            <a:r>
              <a:rPr lang="ru-RU" dirty="0" smtClean="0">
                <a:solidFill>
                  <a:srgbClr val="7030A0"/>
                </a:solidFill>
              </a:rPr>
              <a:t>МКОУ «</a:t>
            </a:r>
            <a:r>
              <a:rPr lang="ru-RU" dirty="0" err="1" smtClean="0">
                <a:solidFill>
                  <a:srgbClr val="7030A0"/>
                </a:solidFill>
              </a:rPr>
              <a:t>Хохловская</a:t>
            </a:r>
            <a:r>
              <a:rPr lang="ru-RU" dirty="0" smtClean="0">
                <a:solidFill>
                  <a:srgbClr val="7030A0"/>
                </a:solidFill>
              </a:rPr>
              <a:t> СОШ»</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rot="20344402">
            <a:off x="471323" y="1130076"/>
            <a:ext cx="4298439" cy="2308324"/>
          </a:xfrm>
          <a:prstGeom prst="rect">
            <a:avLst/>
          </a:prstGeom>
        </p:spPr>
        <p:txBody>
          <a:bodyPr wrap="square">
            <a:spAutoFit/>
          </a:bodyPr>
          <a:lstStyle/>
          <a:p>
            <a:pPr lvl="0"/>
            <a:r>
              <a:rPr lang="ru-RU" sz="1600" dirty="0">
                <a:solidFill>
                  <a:schemeClr val="bg1"/>
                </a:solidFill>
                <a:latin typeface="Times New Roman" pitchFamily="18" charset="0"/>
                <a:cs typeface="Times New Roman" pitchFamily="18" charset="0"/>
              </a:rPr>
              <a:t>Тогда Лешка горько заплакал. «Вы же меня не съедите</a:t>
            </a:r>
            <a:r>
              <a:rPr lang="ru-RU" sz="1600" dirty="0" smtClean="0">
                <a:solidFill>
                  <a:schemeClr val="bg1"/>
                </a:solidFill>
                <a:latin typeface="Times New Roman" pitchFamily="18" charset="0"/>
                <a:cs typeface="Times New Roman" pitchFamily="18" charset="0"/>
              </a:rPr>
              <a:t>?» </a:t>
            </a:r>
            <a:r>
              <a:rPr lang="ru-RU" sz="1600" dirty="0">
                <a:solidFill>
                  <a:schemeClr val="bg1"/>
                </a:solidFill>
                <a:latin typeface="Times New Roman" pitchFamily="18" charset="0"/>
                <a:cs typeface="Times New Roman" pitchFamily="18" charset="0"/>
              </a:rPr>
              <a:t>Волки </a:t>
            </a:r>
            <a:r>
              <a:rPr lang="ru-RU" sz="1600" dirty="0" smtClean="0">
                <a:solidFill>
                  <a:schemeClr val="bg1"/>
                </a:solidFill>
                <a:latin typeface="Times New Roman" pitchFamily="18" charset="0"/>
                <a:cs typeface="Times New Roman" pitchFamily="18" charset="0"/>
              </a:rPr>
              <a:t>переглянулись, привязали </a:t>
            </a:r>
            <a:r>
              <a:rPr lang="ru-RU" sz="1600" dirty="0">
                <a:solidFill>
                  <a:schemeClr val="bg1"/>
                </a:solidFill>
                <a:latin typeface="Times New Roman" pitchFamily="18" charset="0"/>
                <a:cs typeface="Times New Roman" pitchFamily="18" charset="0"/>
              </a:rPr>
              <a:t>Лешку к дереву и пошли за хворостом и специями.</a:t>
            </a:r>
          </a:p>
          <a:p>
            <a:r>
              <a:rPr lang="ru-RU" sz="1600" dirty="0">
                <a:solidFill>
                  <a:schemeClr val="bg1"/>
                </a:solidFill>
                <a:latin typeface="Times New Roman" pitchFamily="18" charset="0"/>
                <a:cs typeface="Times New Roman" pitchFamily="18" charset="0"/>
              </a:rPr>
              <a:t>     Вдруг через несколько секунд из кустов вышли ежик, медвежонок и лисичка. «Ну что, получил подарочек от гномиков?» - спросил ежик. «А ты откуда знаешь?» - </a:t>
            </a:r>
            <a:r>
              <a:rPr lang="ru-RU" sz="1600" dirty="0" smtClean="0">
                <a:solidFill>
                  <a:schemeClr val="bg1"/>
                </a:solidFill>
                <a:latin typeface="Times New Roman" pitchFamily="18" charset="0"/>
                <a:cs typeface="Times New Roman" pitchFamily="18" charset="0"/>
              </a:rPr>
              <a:t>заплакал </a:t>
            </a:r>
            <a:r>
              <a:rPr lang="ru-RU" sz="1600" dirty="0">
                <a:solidFill>
                  <a:schemeClr val="bg1"/>
                </a:solidFill>
                <a:latin typeface="Times New Roman" pitchFamily="18" charset="0"/>
                <a:cs typeface="Times New Roman" pitchFamily="18" charset="0"/>
              </a:rPr>
              <a:t>Лешка. </a:t>
            </a:r>
          </a:p>
        </p:txBody>
      </p:sp>
      <p:sp>
        <p:nvSpPr>
          <p:cNvPr id="5" name="Прямоугольник 4"/>
          <p:cNvSpPr/>
          <p:nvPr/>
        </p:nvSpPr>
        <p:spPr>
          <a:xfrm rot="791417">
            <a:off x="5576592" y="1304731"/>
            <a:ext cx="3304332" cy="1815882"/>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«Друзей всегда выручают, дают полезные советы, поддерживают, но не заваливают вход камнями, не накалывают желуди на иголки и не натравливают пчел!» - убедительным голосом сказала лисичка.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rot="20387988">
            <a:off x="447807" y="1153205"/>
            <a:ext cx="4155947" cy="2092881"/>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«Но у меня нет друзей!» - воскликнул Лешка. «Нет, это не так! Тебя везде окружают друзья. Мы все одна семья, - сказал умный ежик, - только ты этого не замечал».  «Вы правы. Простите меня, друзья!» - улыбнулся зайчик. Друзья его развязали и пошли в лес к своим родителям.</a:t>
            </a:r>
          </a:p>
          <a:p>
            <a:pPr lvl="0"/>
            <a:endParaRPr lang="ru-RU" b="1" dirty="0">
              <a:solidFill>
                <a:schemeClr val="bg1"/>
              </a:solidFill>
            </a:endParaRPr>
          </a:p>
        </p:txBody>
      </p:sp>
      <p:sp>
        <p:nvSpPr>
          <p:cNvPr id="6" name="Прямоугольник 5"/>
          <p:cNvSpPr/>
          <p:nvPr/>
        </p:nvSpPr>
        <p:spPr>
          <a:xfrm rot="739661">
            <a:off x="5469194" y="1250447"/>
            <a:ext cx="3236961" cy="2062103"/>
          </a:xfrm>
          <a:prstGeom prst="rect">
            <a:avLst/>
          </a:prstGeom>
        </p:spPr>
        <p:txBody>
          <a:bodyPr wrap="square">
            <a:spAutoFit/>
          </a:bodyPr>
          <a:lstStyle/>
          <a:p>
            <a:r>
              <a:rPr lang="ru-RU" sz="1600" dirty="0" smtClean="0">
                <a:solidFill>
                  <a:schemeClr val="bg1"/>
                </a:solidFill>
                <a:latin typeface="Times New Roman" pitchFamily="18" charset="0"/>
                <a:cs typeface="Times New Roman" pitchFamily="18" charset="0"/>
              </a:rPr>
              <a:t>Теперь Лешка понял, что у него есть друзья, которые</a:t>
            </a:r>
          </a:p>
          <a:p>
            <a:r>
              <a:rPr lang="ru-RU" sz="1600" dirty="0" smtClean="0">
                <a:solidFill>
                  <a:schemeClr val="bg1"/>
                </a:solidFill>
                <a:latin typeface="Times New Roman" pitchFamily="18" charset="0"/>
                <a:cs typeface="Times New Roman" pitchFamily="18" charset="0"/>
              </a:rPr>
              <a:t> в трудную минуту ему помогут. Он понял, что  друзья познаются в беде. Если есть рядом верный друг, то и жизнь кажется легче и интересней. А у него оказывается их много.</a:t>
            </a:r>
            <a:endParaRPr lang="ru-RU" sz="16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rot="20405601">
            <a:off x="473779" y="1064350"/>
            <a:ext cx="4052979" cy="1815882"/>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С тех пор Лешка стал другим, он больше никого не обижал и не смеялся над другими, а всегда спешил на помощь тем, кто в нем нуждался</a:t>
            </a:r>
            <a:r>
              <a:rPr lang="ru-RU" sz="1600" dirty="0" smtClean="0">
                <a:solidFill>
                  <a:schemeClr val="bg1"/>
                </a:solidFill>
                <a:latin typeface="Times New Roman" pitchFamily="18" charset="0"/>
                <a:cs typeface="Times New Roman" pitchFamily="18" charset="0"/>
              </a:rPr>
              <a:t>.</a:t>
            </a:r>
            <a:endParaRPr lang="en-US" sz="1600" dirty="0" smtClean="0">
              <a:solidFill>
                <a:schemeClr val="bg1"/>
              </a:solidFill>
              <a:latin typeface="Times New Roman" pitchFamily="18" charset="0"/>
              <a:cs typeface="Times New Roman" pitchFamily="18" charset="0"/>
            </a:endParaRPr>
          </a:p>
          <a:p>
            <a:r>
              <a:rPr lang="en-US"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ru-RU" sz="1600" dirty="0">
                <a:solidFill>
                  <a:schemeClr val="bg1"/>
                </a:solidFill>
                <a:latin typeface="Times New Roman" pitchFamily="18" charset="0"/>
                <a:cs typeface="Times New Roman" pitchFamily="18" charset="0"/>
              </a:rPr>
              <a:t>Спасибо, друзья, что помогли мне понять, что лучше быть другом и легче жить среди друзей.</a:t>
            </a:r>
          </a:p>
        </p:txBody>
      </p:sp>
      <p:sp>
        <p:nvSpPr>
          <p:cNvPr id="4" name="Прямоугольник 3"/>
          <p:cNvSpPr/>
          <p:nvPr/>
        </p:nvSpPr>
        <p:spPr>
          <a:xfrm rot="867527">
            <a:off x="5544044" y="1519600"/>
            <a:ext cx="3184630" cy="1323439"/>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Теперь в лесу спокойно и тихо. Никто не боится, что придет Леха и что-нибудь учудит, </a:t>
            </a:r>
            <a:r>
              <a:rPr lang="ru-RU" sz="1600" dirty="0" smtClean="0">
                <a:solidFill>
                  <a:schemeClr val="bg1"/>
                </a:solidFill>
                <a:latin typeface="Times New Roman" pitchFamily="18" charset="0"/>
                <a:cs typeface="Times New Roman" pitchFamily="18" charset="0"/>
              </a:rPr>
              <a:t>а, наоборот, </a:t>
            </a:r>
            <a:r>
              <a:rPr lang="ru-RU" sz="1600" dirty="0">
                <a:solidFill>
                  <a:schemeClr val="bg1"/>
                </a:solidFill>
                <a:latin typeface="Times New Roman" pitchFamily="18" charset="0"/>
                <a:cs typeface="Times New Roman" pitchFamily="18" charset="0"/>
              </a:rPr>
              <a:t>все с интересом ждут, когда придет Леха. С ним всегда весело!</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rot="20389493">
            <a:off x="401500" y="1152143"/>
            <a:ext cx="4104553" cy="1815882"/>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Жил-был веселый заяц Лешка. Все, казалось бы, в его жизни хорошо, да вот только друзей у него не было. А все потому, что всегда Лешка шутил, но довольно-таки неудачно. После его шуток смешно было только одному зайцу, так как шуточки его были небезобидными.</a:t>
            </a:r>
          </a:p>
        </p:txBody>
      </p:sp>
      <p:pic>
        <p:nvPicPr>
          <p:cNvPr id="2050" name="Picture 2"/>
          <p:cNvPicPr>
            <a:picLocks noChangeAspect="1" noChangeArrowheads="1"/>
          </p:cNvPicPr>
          <p:nvPr/>
        </p:nvPicPr>
        <p:blipFill>
          <a:blip r:embed="rId3" cstate="print"/>
          <a:srcRect/>
          <a:stretch>
            <a:fillRect/>
          </a:stretch>
        </p:blipFill>
        <p:spPr bwMode="auto">
          <a:xfrm rot="840419">
            <a:off x="5872369" y="894686"/>
            <a:ext cx="2495334" cy="33777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rot="20437884">
            <a:off x="471606" y="1123879"/>
            <a:ext cx="4071966" cy="1815882"/>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Бывало, как только ежик свернется клубочком. Лешка начинает надевать ему желуди на иголки, а после убегал, прятался, подглядывал и смеялся над беднягой. Чтобы снять все желуди, ежику приходилось попотеть. Давалось это ему с огромным трудом.</a:t>
            </a:r>
          </a:p>
        </p:txBody>
      </p:sp>
      <p:pic>
        <p:nvPicPr>
          <p:cNvPr id="3074" name="Picture 2"/>
          <p:cNvPicPr>
            <a:picLocks noChangeAspect="1" noChangeArrowheads="1"/>
          </p:cNvPicPr>
          <p:nvPr/>
        </p:nvPicPr>
        <p:blipFill>
          <a:blip r:embed="rId3" cstate="print"/>
          <a:srcRect/>
          <a:stretch>
            <a:fillRect/>
          </a:stretch>
        </p:blipFill>
        <p:spPr bwMode="auto">
          <a:xfrm>
            <a:off x="4929190" y="571480"/>
            <a:ext cx="4029600" cy="5500726"/>
          </a:xfrm>
          <a:prstGeom prst="rect">
            <a:avLst/>
          </a:prstGeom>
          <a:noFill/>
          <a:ln w="9525">
            <a:solidFill>
              <a:schemeClr val="accent3">
                <a:lumMod val="50000"/>
              </a:schemeClr>
            </a:solid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rot="20404494">
            <a:off x="587011" y="1073870"/>
            <a:ext cx="3643338" cy="1569660"/>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Подшучивал Лешка и над лисичкой: кидал к ней в норку камешки, да столько, что заваливал вход в домик. Лисичка тоже прикладывала много усилий, чтобы выбраться или, наоборот, зайти в домик. </a:t>
            </a:r>
          </a:p>
        </p:txBody>
      </p:sp>
      <p:pic>
        <p:nvPicPr>
          <p:cNvPr id="1026" name="Picture 2"/>
          <p:cNvPicPr>
            <a:picLocks noChangeAspect="1" noChangeArrowheads="1"/>
          </p:cNvPicPr>
          <p:nvPr/>
        </p:nvPicPr>
        <p:blipFill>
          <a:blip r:embed="rId3" cstate="print"/>
          <a:srcRect/>
          <a:stretch>
            <a:fillRect/>
          </a:stretch>
        </p:blipFill>
        <p:spPr bwMode="auto">
          <a:xfrm rot="720115">
            <a:off x="5856458" y="1069880"/>
            <a:ext cx="2358776" cy="29825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rot="20338574">
            <a:off x="423948" y="1074661"/>
            <a:ext cx="4260547"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0850" algn="l"/>
              </a:tabLst>
            </a:pPr>
            <a:r>
              <a:rPr kumimoji="0" lang="ru-RU" sz="1600" i="0" u="none" strike="noStrike" cap="none" normalizeH="0" baseline="0" dirty="0" smtClean="0">
                <a:ln>
                  <a:noFill/>
                </a:ln>
                <a:solidFill>
                  <a:schemeClr val="bg1"/>
                </a:solidFill>
                <a:effectLst/>
                <a:latin typeface="Times New Roman" pitchFamily="18" charset="0"/>
                <a:ea typeface="DejaVu Sans"/>
                <a:cs typeface="Times New Roman" pitchFamily="18" charset="0"/>
              </a:rPr>
              <a:t>Даже медведю доставалось от зайца: Лешка знал, где обедает косолапый. Леша находил осиное гнездо, бросал в него палкой или камнем, а сам убегал. Осы вылетали и кроме Мишки никого не видели, поэтому думали, что именно он мешает им спокойно жить. Жалили Мишутку так, что тот успевал кое-как уносить ноги.</a:t>
            </a:r>
            <a:endParaRPr kumimoji="0" lang="ru-RU" sz="1600" i="0" u="none" strike="noStrike" cap="none" normalizeH="0" baseline="0" dirty="0" smtClean="0">
              <a:ln>
                <a:noFill/>
              </a:ln>
              <a:solidFill>
                <a:schemeClr val="bg1"/>
              </a:solidFill>
              <a:effectLst/>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5072066" y="642917"/>
            <a:ext cx="3857652" cy="5110193"/>
          </a:xfrm>
          <a:prstGeom prst="rect">
            <a:avLst/>
          </a:prstGeom>
          <a:noFill/>
          <a:ln w="9525">
            <a:solidFill>
              <a:schemeClr val="accent2">
                <a:lumMod val="75000"/>
              </a:schemeClr>
            </a:solid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rot="20499954">
            <a:off x="512763" y="890204"/>
            <a:ext cx="4260547"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600" dirty="0">
                <a:solidFill>
                  <a:schemeClr val="bg1"/>
                </a:solidFill>
                <a:latin typeface="Times New Roman" pitchFamily="18" charset="0"/>
                <a:cs typeface="Times New Roman" pitchFamily="18" charset="0"/>
              </a:rPr>
              <a:t>Лешка заметил, что его шутки не нравятся никому. Он загрустил, опустив голову, побрел по лесу. </a:t>
            </a:r>
          </a:p>
          <a:p>
            <a:r>
              <a:rPr lang="ru-RU" sz="1600" dirty="0">
                <a:solidFill>
                  <a:schemeClr val="bg1"/>
                </a:solidFill>
                <a:latin typeface="Times New Roman" pitchFamily="18" charset="0"/>
                <a:cs typeface="Times New Roman" pitchFamily="18" charset="0"/>
              </a:rPr>
              <a:t>Вдруг он услышал чьи-то голоса. Зверьки разговаривали о какой-то чудесной стране. Зайка прислушался.</a:t>
            </a:r>
          </a:p>
          <a:p>
            <a:pPr>
              <a:buFontTx/>
              <a:buChar char="-"/>
            </a:pPr>
            <a:r>
              <a:rPr lang="ru-RU" sz="1600" dirty="0" smtClean="0">
                <a:solidFill>
                  <a:schemeClr val="bg1"/>
                </a:solidFill>
                <a:latin typeface="Times New Roman" pitchFamily="18" charset="0"/>
                <a:cs typeface="Times New Roman" pitchFamily="18" charset="0"/>
              </a:rPr>
              <a:t>…</a:t>
            </a:r>
            <a:r>
              <a:rPr lang="ru-RU" sz="1600" dirty="0">
                <a:solidFill>
                  <a:schemeClr val="bg1"/>
                </a:solidFill>
                <a:latin typeface="Times New Roman" pitchFamily="18" charset="0"/>
                <a:cs typeface="Times New Roman" pitchFamily="18" charset="0"/>
              </a:rPr>
              <a:t>Там живут маленькие и дружелюбные гномики,- тихо говорил ежик</a:t>
            </a:r>
            <a:r>
              <a:rPr lang="ru-RU" sz="1600" dirty="0" smtClean="0">
                <a:solidFill>
                  <a:schemeClr val="bg1"/>
                </a:solidFill>
                <a:latin typeface="Times New Roman" pitchFamily="18" charset="0"/>
                <a:cs typeface="Times New Roman" pitchFamily="18" charset="0"/>
              </a:rPr>
              <a:t>.</a:t>
            </a:r>
          </a:p>
          <a:p>
            <a:r>
              <a:rPr lang="ru-RU" sz="1600" dirty="0" smtClean="0">
                <a:solidFill>
                  <a:schemeClr val="bg1"/>
                </a:solidFill>
                <a:latin typeface="Times New Roman" pitchFamily="18" charset="0"/>
                <a:cs typeface="Times New Roman" pitchFamily="18" charset="0"/>
              </a:rPr>
              <a:t>- А где она находится?- спросил Миша.</a:t>
            </a:r>
          </a:p>
          <a:p>
            <a:pPr>
              <a:buFontTx/>
              <a:buChar char="-"/>
            </a:pPr>
            <a:endParaRPr lang="ru-RU" b="1" dirty="0">
              <a:solidFill>
                <a:schemeClr val="bg1"/>
              </a:solidFill>
            </a:endParaRPr>
          </a:p>
        </p:txBody>
      </p:sp>
      <p:sp>
        <p:nvSpPr>
          <p:cNvPr id="3" name="Прямоугольник 2"/>
          <p:cNvSpPr/>
          <p:nvPr/>
        </p:nvSpPr>
        <p:spPr>
          <a:xfrm rot="868854">
            <a:off x="5533673" y="1416743"/>
            <a:ext cx="3500462" cy="1323439"/>
          </a:xfrm>
          <a:prstGeom prst="rect">
            <a:avLst/>
          </a:prstGeom>
        </p:spPr>
        <p:txBody>
          <a:bodyPr wrap="square">
            <a:spAutoFit/>
          </a:bodyPr>
          <a:lstStyle/>
          <a:p>
            <a:r>
              <a:rPr lang="ru-RU" sz="1600" dirty="0" smtClean="0">
                <a:solidFill>
                  <a:schemeClr val="bg1"/>
                </a:solidFill>
                <a:latin typeface="Times New Roman" pitchFamily="18" charset="0"/>
                <a:cs typeface="Times New Roman" pitchFamily="18" charset="0"/>
              </a:rPr>
              <a:t>-За этим лесом, в сосновом бору!</a:t>
            </a:r>
          </a:p>
          <a:p>
            <a:r>
              <a:rPr lang="ru-RU" sz="1600" dirty="0" smtClean="0">
                <a:solidFill>
                  <a:schemeClr val="bg1"/>
                </a:solidFill>
                <a:latin typeface="Times New Roman" pitchFamily="18" charset="0"/>
                <a:cs typeface="Times New Roman" pitchFamily="18" charset="0"/>
              </a:rPr>
              <a:t>- А давайте туда сходим,- предложила лисичка </a:t>
            </a:r>
            <a:r>
              <a:rPr lang="ru-RU" sz="1600" dirty="0" err="1" smtClean="0">
                <a:solidFill>
                  <a:schemeClr val="bg1"/>
                </a:solidFill>
                <a:latin typeface="Times New Roman" pitchFamily="18" charset="0"/>
                <a:cs typeface="Times New Roman" pitchFamily="18" charset="0"/>
              </a:rPr>
              <a:t>Алечка</a:t>
            </a:r>
            <a:r>
              <a:rPr lang="ru-RU" sz="1600" dirty="0" smtClean="0">
                <a:solidFill>
                  <a:schemeClr val="bg1"/>
                </a:solidFill>
                <a:latin typeface="Times New Roman" pitchFamily="18" charset="0"/>
                <a:cs typeface="Times New Roman" pitchFamily="18" charset="0"/>
              </a:rPr>
              <a:t>.</a:t>
            </a:r>
          </a:p>
          <a:p>
            <a:r>
              <a:rPr lang="ru-RU" sz="1600" dirty="0" smtClean="0">
                <a:solidFill>
                  <a:schemeClr val="bg1"/>
                </a:solidFill>
                <a:latin typeface="Times New Roman" pitchFamily="18" charset="0"/>
                <a:cs typeface="Times New Roman" pitchFamily="18" charset="0"/>
              </a:rPr>
              <a:t>- Конечно, ведь там дают вкусные подарочки. – согласился еж.</a:t>
            </a:r>
            <a:endParaRPr lang="ru-RU" sz="16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rot="844549">
            <a:off x="5423379" y="1300216"/>
            <a:ext cx="331757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600" dirty="0">
                <a:solidFill>
                  <a:schemeClr val="bg1"/>
                </a:solidFill>
                <a:latin typeface="Times New Roman" pitchFamily="18" charset="0"/>
                <a:cs typeface="Times New Roman" pitchFamily="18" charset="0"/>
              </a:rPr>
              <a:t>- Я самый быстрый и ловкий, поэтому быстрее всех туда доберусь,- подумал Лешка, направляясь к бору. Но когда он попал в лес, его настроение ухудшилось, смелость куда-то пропала</a:t>
            </a:r>
            <a:r>
              <a:rPr lang="ru-RU" b="1" dirty="0">
                <a:solidFill>
                  <a:schemeClr val="bg1"/>
                </a:solidFill>
                <a:latin typeface="Times New Roman" pitchFamily="18" charset="0"/>
                <a:cs typeface="Times New Roman" pitchFamily="18" charset="0"/>
              </a:rPr>
              <a:t>.</a:t>
            </a:r>
          </a:p>
          <a:p>
            <a:pPr>
              <a:buFontTx/>
              <a:buChar char="-"/>
            </a:pPr>
            <a:endParaRPr lang="ru-RU" b="1" dirty="0">
              <a:solidFill>
                <a:schemeClr val="bg1"/>
              </a:solidFill>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20497796">
            <a:off x="1408233" y="964923"/>
            <a:ext cx="2287260" cy="32948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rot="20379028">
            <a:off x="546345" y="990225"/>
            <a:ext cx="4218477" cy="2800767"/>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Стали сгущаться сумерки. Голодный, холодный долго бродил заяц среди огромных сосен-великанов. Вдруг вдалеке он увидел огонек. «Наверное, это льется свет из окон маленьких гномиков?! - подумал Леша, приободрившись.- Сейчас они меня накормят, пустят погреться</a:t>
            </a:r>
            <a:r>
              <a:rPr lang="ru-RU" sz="1600" dirty="0" smtClean="0">
                <a:solidFill>
                  <a:schemeClr val="bg1"/>
                </a:solidFill>
                <a:latin typeface="Times New Roman" pitchFamily="18" charset="0"/>
                <a:cs typeface="Times New Roman" pitchFamily="18" charset="0"/>
              </a:rPr>
              <a:t>…» Он вприпрыжку направился к огоньку. Выглянув из-за кустика, заяц обмер: около костерка сидели два тощих волка.</a:t>
            </a:r>
            <a:endParaRPr lang="ru-RU" sz="1600" dirty="0" smtClean="0">
              <a:latin typeface="Times New Roman" pitchFamily="18" charset="0"/>
              <a:cs typeface="Times New Roman" pitchFamily="18" charset="0"/>
            </a:endParaRPr>
          </a:p>
          <a:p>
            <a:endParaRPr lang="ru-RU" sz="1600" dirty="0"/>
          </a:p>
        </p:txBody>
      </p:sp>
      <p:pic>
        <p:nvPicPr>
          <p:cNvPr id="5122" name="Picture 2"/>
          <p:cNvPicPr>
            <a:picLocks noChangeAspect="1" noChangeArrowheads="1"/>
          </p:cNvPicPr>
          <p:nvPr/>
        </p:nvPicPr>
        <p:blipFill>
          <a:blip r:embed="rId3" cstate="print"/>
          <a:srcRect/>
          <a:stretch>
            <a:fillRect/>
          </a:stretch>
        </p:blipFill>
        <p:spPr bwMode="auto">
          <a:xfrm>
            <a:off x="5072066" y="642918"/>
            <a:ext cx="3802545" cy="5000660"/>
          </a:xfrm>
          <a:prstGeom prst="rect">
            <a:avLst/>
          </a:prstGeom>
          <a:noFill/>
          <a:ln w="9525">
            <a:solidFill>
              <a:schemeClr val="accent2">
                <a:lumMod val="75000"/>
              </a:schemeClr>
            </a:solid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rot="20474090">
            <a:off x="467848" y="1117479"/>
            <a:ext cx="4136873" cy="2062103"/>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 </a:t>
            </a:r>
            <a:r>
              <a:rPr lang="ru-RU" sz="1600" dirty="0" err="1">
                <a:solidFill>
                  <a:schemeClr val="bg1"/>
                </a:solidFill>
                <a:latin typeface="Times New Roman" pitchFamily="18" charset="0"/>
                <a:cs typeface="Times New Roman" pitchFamily="18" charset="0"/>
              </a:rPr>
              <a:t>Ма</a:t>
            </a:r>
            <a:r>
              <a:rPr lang="ru-RU" sz="1600" dirty="0">
                <a:solidFill>
                  <a:schemeClr val="bg1"/>
                </a:solidFill>
                <a:latin typeface="Times New Roman" pitchFamily="18" charset="0"/>
                <a:cs typeface="Times New Roman" pitchFamily="18" charset="0"/>
              </a:rPr>
              <a:t>… </a:t>
            </a:r>
            <a:r>
              <a:rPr lang="ru-RU" sz="1600" dirty="0" err="1">
                <a:solidFill>
                  <a:schemeClr val="bg1"/>
                </a:solidFill>
                <a:latin typeface="Times New Roman" pitchFamily="18" charset="0"/>
                <a:cs typeface="Times New Roman" pitchFamily="18" charset="0"/>
              </a:rPr>
              <a:t>ма</a:t>
            </a:r>
            <a:r>
              <a:rPr lang="ru-RU" sz="1600" dirty="0">
                <a:solidFill>
                  <a:schemeClr val="bg1"/>
                </a:solidFill>
                <a:latin typeface="Times New Roman" pitchFamily="18" charset="0"/>
                <a:cs typeface="Times New Roman" pitchFamily="18" charset="0"/>
              </a:rPr>
              <a:t>…мамочка – закричал наш смельчак.</a:t>
            </a:r>
          </a:p>
          <a:p>
            <a:r>
              <a:rPr lang="ru-RU" sz="1600" dirty="0">
                <a:solidFill>
                  <a:schemeClr val="bg1"/>
                </a:solidFill>
                <a:latin typeface="Times New Roman" pitchFamily="18" charset="0"/>
                <a:cs typeface="Times New Roman" pitchFamily="18" charset="0"/>
              </a:rPr>
              <a:t>- О! Заяц! – проговорил волк. Они смотрели на бедного зайчишку голодными, злобными глазами. Лешка был так напуган, даже забыл, что нужно убегать. Потом, немного опомнившись, он припустил так по лесу, что заплутал, не смог найти обратную дорогу. </a:t>
            </a:r>
          </a:p>
        </p:txBody>
      </p:sp>
      <p:sp>
        <p:nvSpPr>
          <p:cNvPr id="4" name="Прямоугольник 3"/>
          <p:cNvSpPr/>
          <p:nvPr/>
        </p:nvSpPr>
        <p:spPr>
          <a:xfrm rot="834794">
            <a:off x="5527550" y="1371653"/>
            <a:ext cx="3311953" cy="1815882"/>
          </a:xfrm>
          <a:prstGeom prst="rect">
            <a:avLst/>
          </a:prstGeom>
        </p:spPr>
        <p:txBody>
          <a:bodyPr wrap="square">
            <a:spAutoFit/>
          </a:bodyPr>
          <a:lstStyle/>
          <a:p>
            <a:r>
              <a:rPr lang="ru-RU" sz="1600" dirty="0">
                <a:solidFill>
                  <a:schemeClr val="bg1"/>
                </a:solidFill>
                <a:latin typeface="Times New Roman" pitchFamily="18" charset="0"/>
                <a:cs typeface="Times New Roman" pitchFamily="18" charset="0"/>
              </a:rPr>
              <a:t>Волки настигли его, схватили за уши:</a:t>
            </a:r>
          </a:p>
          <a:p>
            <a:pPr lvl="0"/>
            <a:r>
              <a:rPr lang="ru-RU" sz="1600" dirty="0" smtClean="0">
                <a:solidFill>
                  <a:schemeClr val="bg1"/>
                </a:solidFill>
                <a:latin typeface="Times New Roman" pitchFamily="18" charset="0"/>
                <a:cs typeface="Times New Roman" pitchFamily="18" charset="0"/>
              </a:rPr>
              <a:t>-Ай</a:t>
            </a:r>
            <a:r>
              <a:rPr lang="ru-RU" sz="1600" dirty="0">
                <a:solidFill>
                  <a:schemeClr val="bg1"/>
                </a:solidFill>
                <a:latin typeface="Times New Roman" pitchFamily="18" charset="0"/>
                <a:cs typeface="Times New Roman" pitchFamily="18" charset="0"/>
              </a:rPr>
              <a:t>, больно, больно. Отпустите меня, пожалуйста, дядечки волки. – запричитал зайчонок. Но волки ничего не слушали, а только  готовились к обеду.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136</TotalTime>
  <Words>792</Words>
  <Application>Microsoft Office PowerPoint</Application>
  <PresentationFormat>Экран (4:3)</PresentationFormat>
  <Paragraphs>31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стас</dc:creator>
  <cp:lastModifiedBy>стас</cp:lastModifiedBy>
  <cp:revision>15</cp:revision>
  <dcterms:created xsi:type="dcterms:W3CDTF">2012-05-13T05:58:00Z</dcterms:created>
  <dcterms:modified xsi:type="dcterms:W3CDTF">2012-05-13T09:11:36Z</dcterms:modified>
</cp:coreProperties>
</file>