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63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3300"/>
    <a:srgbClr val="990000"/>
    <a:srgbClr val="006600"/>
    <a:srgbClr val="009900"/>
    <a:srgbClr val="D4CA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51.jpeg"/><Relationship Id="rId1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B3F0A-8D36-4A3C-B72A-D4DBA3BCFC5C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C33EE8-5D3E-4A31-BD29-F9EA144AB3A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dirty="0" smtClean="0"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latin typeface="Arial Black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Психологическая готовность к школе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22E1021-6C96-4331-A33C-53E6269BA86A}" type="parTrans" cxnId="{1A8ADD40-E6B2-4D8B-80F2-8C0BB31126E9}">
      <dgm:prSet/>
      <dgm:spPr/>
      <dgm:t>
        <a:bodyPr/>
        <a:lstStyle/>
        <a:p>
          <a:endParaRPr lang="ru-RU"/>
        </a:p>
      </dgm:t>
    </dgm:pt>
    <dgm:pt modelId="{1D0A43E2-F651-4B38-AD48-479DD12A3D22}" type="sibTrans" cxnId="{1A8ADD40-E6B2-4D8B-80F2-8C0BB31126E9}">
      <dgm:prSet/>
      <dgm:spPr/>
      <dgm:t>
        <a:bodyPr/>
        <a:lstStyle/>
        <a:p>
          <a:endParaRPr lang="ru-RU"/>
        </a:p>
      </dgm:t>
    </dgm:pt>
    <dgm:pt modelId="{4E8AF54D-6343-4CA3-92F6-8FE84175305C}">
      <dgm:prSet phldrT="[Текст]" custT="1"/>
      <dgm:spPr/>
      <dgm:t>
        <a:bodyPr/>
        <a:lstStyle/>
        <a:p>
          <a:r>
            <a:rPr lang="ru-RU" sz="20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Мотивационная готовность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положительное отношение к школе и желание учиться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EAF093-53F6-4552-8D87-6FD85D35309B}" type="parTrans" cxnId="{A1012EDA-74AE-427D-9960-BB5F2855C89E}">
      <dgm:prSet/>
      <dgm:spPr/>
      <dgm:t>
        <a:bodyPr/>
        <a:lstStyle/>
        <a:p>
          <a:endParaRPr lang="ru-RU"/>
        </a:p>
      </dgm:t>
    </dgm:pt>
    <dgm:pt modelId="{18981733-A7A7-4077-9EB3-058633400AEA}" type="sibTrans" cxnId="{A1012EDA-74AE-427D-9960-BB5F2855C89E}">
      <dgm:prSet/>
      <dgm:spPr/>
      <dgm:t>
        <a:bodyPr/>
        <a:lstStyle/>
        <a:p>
          <a:endParaRPr lang="ru-RU"/>
        </a:p>
      </dgm:t>
    </dgm:pt>
    <dgm:pt modelId="{721C8695-816D-4FC0-BE84-5D203E28E575}">
      <dgm:prSet phldrT="[Текст]" custT="1"/>
      <dgm:spPr/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Умственная или познавательная готовность – </a:t>
          </a:r>
          <a:r>
            <a:rPr lang="ru-RU" sz="2000" b="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наличие  определенного запаса знаний и умений; достаточный уровень развития мышления, внимания, памяти и др. процессов</a:t>
          </a:r>
          <a:endParaRPr lang="ru-RU" sz="2000" b="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F04BF6-B109-4754-9F27-FA3E974759C9}" type="parTrans" cxnId="{64491BB1-3E23-448D-9C48-88A4410EB4A4}">
      <dgm:prSet/>
      <dgm:spPr/>
      <dgm:t>
        <a:bodyPr/>
        <a:lstStyle/>
        <a:p>
          <a:endParaRPr lang="ru-RU"/>
        </a:p>
      </dgm:t>
    </dgm:pt>
    <dgm:pt modelId="{28FD6254-E355-4825-A86C-7CA65C0D6B78}" type="sibTrans" cxnId="{64491BB1-3E23-448D-9C48-88A4410EB4A4}">
      <dgm:prSet/>
      <dgm:spPr/>
      <dgm:t>
        <a:bodyPr/>
        <a:lstStyle/>
        <a:p>
          <a:endParaRPr lang="ru-RU"/>
        </a:p>
      </dgm:t>
    </dgm:pt>
    <dgm:pt modelId="{95043137-4EAC-4EAA-AC2A-2B109471AC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Волевая готовность </a:t>
          </a:r>
          <a:r>
            <a: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– достаточно высокий уровень развития произвольного поведения</a:t>
          </a:r>
        </a:p>
        <a:p>
          <a:endParaRPr lang="ru-RU" sz="2000" dirty="0" smtClean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481954-E73E-46AB-8DAD-AF413A04A9BE}" type="parTrans" cxnId="{B69752FE-F4D0-419F-8981-E379715ED19F}">
      <dgm:prSet/>
      <dgm:spPr/>
      <dgm:t>
        <a:bodyPr/>
        <a:lstStyle/>
        <a:p>
          <a:endParaRPr lang="ru-RU"/>
        </a:p>
      </dgm:t>
    </dgm:pt>
    <dgm:pt modelId="{82225975-FC6E-4E45-B69E-DB960B6AA59E}" type="sibTrans" cxnId="{B69752FE-F4D0-419F-8981-E379715ED19F}">
      <dgm:prSet/>
      <dgm:spPr/>
      <dgm:t>
        <a:bodyPr/>
        <a:lstStyle/>
        <a:p>
          <a:endParaRPr lang="ru-RU"/>
        </a:p>
      </dgm:t>
    </dgm:pt>
    <dgm:pt modelId="{4C4E99DB-E374-4372-9EDB-9E6F96EA8D3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Коммуникативная готовность -  </a:t>
          </a:r>
          <a:r>
            <a:rPr lang="ru-RU" sz="20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способность устанавливать отношения со сверстниками, готовность к совместной деятельности и отношение к взрослому как к учителю.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914C453-C28D-4A5D-AAED-678C87F755C5}" type="parTrans" cxnId="{8411E7FA-65FA-4FA0-B7F9-7401DD90A440}">
      <dgm:prSet/>
      <dgm:spPr/>
      <dgm:t>
        <a:bodyPr/>
        <a:lstStyle/>
        <a:p>
          <a:endParaRPr lang="ru-RU"/>
        </a:p>
      </dgm:t>
    </dgm:pt>
    <dgm:pt modelId="{57698409-4959-466B-BCE2-0EEE35A4A003}" type="sibTrans" cxnId="{8411E7FA-65FA-4FA0-B7F9-7401DD90A440}">
      <dgm:prSet/>
      <dgm:spPr/>
      <dgm:t>
        <a:bodyPr/>
        <a:lstStyle/>
        <a:p>
          <a:endParaRPr lang="ru-RU"/>
        </a:p>
      </dgm:t>
    </dgm:pt>
    <dgm:pt modelId="{3BB8B542-6708-4424-A2B8-B8310448D350}" type="pres">
      <dgm:prSet presAssocID="{4B8B3F0A-8D36-4A3C-B72A-D4DBA3BCFC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0F010-C16B-4113-A149-86F3D0801A91}" type="pres">
      <dgm:prSet presAssocID="{4B8B3F0A-8D36-4A3C-B72A-D4DBA3BCFC5C}" presName="matrix" presStyleCnt="0"/>
      <dgm:spPr/>
    </dgm:pt>
    <dgm:pt modelId="{F91AFD74-6530-43A7-92E8-7661E4C4D937}" type="pres">
      <dgm:prSet presAssocID="{4B8B3F0A-8D36-4A3C-B72A-D4DBA3BCFC5C}" presName="tile1" presStyleLbl="node1" presStyleIdx="0" presStyleCnt="4" custLinFactNeighborX="-1923" custLinFactNeighborY="-6780"/>
      <dgm:spPr/>
      <dgm:t>
        <a:bodyPr/>
        <a:lstStyle/>
        <a:p>
          <a:endParaRPr lang="ru-RU"/>
        </a:p>
      </dgm:t>
    </dgm:pt>
    <dgm:pt modelId="{7EC0448A-79BA-41FC-85E1-7954057FBD85}" type="pres">
      <dgm:prSet presAssocID="{4B8B3F0A-8D36-4A3C-B72A-D4DBA3BCFC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DB7B4-9763-46DC-9DB6-57031BB5C5C1}" type="pres">
      <dgm:prSet presAssocID="{4B8B3F0A-8D36-4A3C-B72A-D4DBA3BCFC5C}" presName="tile2" presStyleLbl="node1" presStyleIdx="1" presStyleCnt="4"/>
      <dgm:spPr/>
      <dgm:t>
        <a:bodyPr/>
        <a:lstStyle/>
        <a:p>
          <a:endParaRPr lang="ru-RU"/>
        </a:p>
      </dgm:t>
    </dgm:pt>
    <dgm:pt modelId="{C85FA9E0-9D17-43C3-A164-780A560E807D}" type="pres">
      <dgm:prSet presAssocID="{4B8B3F0A-8D36-4A3C-B72A-D4DBA3BCFC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17151-C121-44BB-A52D-95231427DF05}" type="pres">
      <dgm:prSet presAssocID="{4B8B3F0A-8D36-4A3C-B72A-D4DBA3BCFC5C}" presName="tile3" presStyleLbl="node1" presStyleIdx="2" presStyleCnt="4" custLinFactNeighborX="-1586" custLinFactNeighborY="3544"/>
      <dgm:spPr/>
      <dgm:t>
        <a:bodyPr/>
        <a:lstStyle/>
        <a:p>
          <a:endParaRPr lang="ru-RU"/>
        </a:p>
      </dgm:t>
    </dgm:pt>
    <dgm:pt modelId="{20726AB5-9CEB-4DD6-A1DC-FFE5E2599DE7}" type="pres">
      <dgm:prSet presAssocID="{4B8B3F0A-8D36-4A3C-B72A-D4DBA3BCFC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6D5CC-4054-414F-A993-A5D559B1D774}" type="pres">
      <dgm:prSet presAssocID="{4B8B3F0A-8D36-4A3C-B72A-D4DBA3BCFC5C}" presName="tile4" presStyleLbl="node1" presStyleIdx="3" presStyleCnt="4"/>
      <dgm:spPr/>
      <dgm:t>
        <a:bodyPr/>
        <a:lstStyle/>
        <a:p>
          <a:endParaRPr lang="ru-RU"/>
        </a:p>
      </dgm:t>
    </dgm:pt>
    <dgm:pt modelId="{A5FDF397-BDB4-4C2F-9D3B-83C3B0AD3AD1}" type="pres">
      <dgm:prSet presAssocID="{4B8B3F0A-8D36-4A3C-B72A-D4DBA3BCFC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81BE-7553-42BA-9427-CE2A25E62445}" type="pres">
      <dgm:prSet presAssocID="{4B8B3F0A-8D36-4A3C-B72A-D4DBA3BCFC5C}" presName="centerTile" presStyleLbl="fgShp" presStyleIdx="0" presStyleCnt="1" custScaleX="147436" custScaleY="732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00EC3-16EF-45A8-A88E-6A3CB94DB004}" type="presOf" srcId="{4C4E99DB-E374-4372-9EDB-9E6F96EA8D3E}" destId="{37F6D5CC-4054-414F-A993-A5D559B1D774}" srcOrd="0" destOrd="0" presId="urn:microsoft.com/office/officeart/2005/8/layout/matrix1"/>
    <dgm:cxn modelId="{1A8ADD40-E6B2-4D8B-80F2-8C0BB31126E9}" srcId="{4B8B3F0A-8D36-4A3C-B72A-D4DBA3BCFC5C}" destId="{98C33EE8-5D3E-4A31-BD29-F9EA144AB3AD}" srcOrd="0" destOrd="0" parTransId="{122E1021-6C96-4331-A33C-53E6269BA86A}" sibTransId="{1D0A43E2-F651-4B38-AD48-479DD12A3D22}"/>
    <dgm:cxn modelId="{64491BB1-3E23-448D-9C48-88A4410EB4A4}" srcId="{98C33EE8-5D3E-4A31-BD29-F9EA144AB3AD}" destId="{721C8695-816D-4FC0-BE84-5D203E28E575}" srcOrd="1" destOrd="0" parTransId="{13F04BF6-B109-4754-9F27-FA3E974759C9}" sibTransId="{28FD6254-E355-4825-A86C-7CA65C0D6B78}"/>
    <dgm:cxn modelId="{AD0E0A68-7081-478F-B6B3-364DF745488A}" type="presOf" srcId="{4B8B3F0A-8D36-4A3C-B72A-D4DBA3BCFC5C}" destId="{3BB8B542-6708-4424-A2B8-B8310448D350}" srcOrd="0" destOrd="0" presId="urn:microsoft.com/office/officeart/2005/8/layout/matrix1"/>
    <dgm:cxn modelId="{E69CFFE9-1F11-4898-A751-CECE733A9B58}" type="presOf" srcId="{95043137-4EAC-4EAA-AC2A-2B109471ACB3}" destId="{20726AB5-9CEB-4DD6-A1DC-FFE5E2599DE7}" srcOrd="1" destOrd="0" presId="urn:microsoft.com/office/officeart/2005/8/layout/matrix1"/>
    <dgm:cxn modelId="{B69752FE-F4D0-419F-8981-E379715ED19F}" srcId="{98C33EE8-5D3E-4A31-BD29-F9EA144AB3AD}" destId="{95043137-4EAC-4EAA-AC2A-2B109471ACB3}" srcOrd="2" destOrd="0" parTransId="{A6481954-E73E-46AB-8DAD-AF413A04A9BE}" sibTransId="{82225975-FC6E-4E45-B69E-DB960B6AA59E}"/>
    <dgm:cxn modelId="{E043793C-8AEC-4DB1-ABB5-A6D8B137EBC3}" type="presOf" srcId="{98C33EE8-5D3E-4A31-BD29-F9EA144AB3AD}" destId="{4CE881BE-7553-42BA-9427-CE2A25E62445}" srcOrd="0" destOrd="0" presId="urn:microsoft.com/office/officeart/2005/8/layout/matrix1"/>
    <dgm:cxn modelId="{8411E7FA-65FA-4FA0-B7F9-7401DD90A440}" srcId="{98C33EE8-5D3E-4A31-BD29-F9EA144AB3AD}" destId="{4C4E99DB-E374-4372-9EDB-9E6F96EA8D3E}" srcOrd="3" destOrd="0" parTransId="{1914C453-C28D-4A5D-AAED-678C87F755C5}" sibTransId="{57698409-4959-466B-BCE2-0EEE35A4A003}"/>
    <dgm:cxn modelId="{0523F0F8-C851-4399-B093-44C5501E3D5D}" type="presOf" srcId="{721C8695-816D-4FC0-BE84-5D203E28E575}" destId="{44FDB7B4-9763-46DC-9DB6-57031BB5C5C1}" srcOrd="0" destOrd="0" presId="urn:microsoft.com/office/officeart/2005/8/layout/matrix1"/>
    <dgm:cxn modelId="{6C16609B-F347-4DCE-9778-825D127E99B9}" type="presOf" srcId="{721C8695-816D-4FC0-BE84-5D203E28E575}" destId="{C85FA9E0-9D17-43C3-A164-780A560E807D}" srcOrd="1" destOrd="0" presId="urn:microsoft.com/office/officeart/2005/8/layout/matrix1"/>
    <dgm:cxn modelId="{2FE2BB55-64A8-4C02-8B1D-EB9EB3BC1565}" type="presOf" srcId="{4C4E99DB-E374-4372-9EDB-9E6F96EA8D3E}" destId="{A5FDF397-BDB4-4C2F-9D3B-83C3B0AD3AD1}" srcOrd="1" destOrd="0" presId="urn:microsoft.com/office/officeart/2005/8/layout/matrix1"/>
    <dgm:cxn modelId="{DE10E8F3-78E4-47F1-AF8F-A3AC803D4C75}" type="presOf" srcId="{4E8AF54D-6343-4CA3-92F6-8FE84175305C}" destId="{7EC0448A-79BA-41FC-85E1-7954057FBD85}" srcOrd="1" destOrd="0" presId="urn:microsoft.com/office/officeart/2005/8/layout/matrix1"/>
    <dgm:cxn modelId="{3743ED18-728C-46A6-B8CB-2F06C7C6A8D9}" type="presOf" srcId="{4E8AF54D-6343-4CA3-92F6-8FE84175305C}" destId="{F91AFD74-6530-43A7-92E8-7661E4C4D937}" srcOrd="0" destOrd="0" presId="urn:microsoft.com/office/officeart/2005/8/layout/matrix1"/>
    <dgm:cxn modelId="{137274F8-8C3A-4060-AFA6-38DD06B2172D}" type="presOf" srcId="{95043137-4EAC-4EAA-AC2A-2B109471ACB3}" destId="{8A817151-C121-44BB-A52D-95231427DF05}" srcOrd="0" destOrd="0" presId="urn:microsoft.com/office/officeart/2005/8/layout/matrix1"/>
    <dgm:cxn modelId="{A1012EDA-74AE-427D-9960-BB5F2855C89E}" srcId="{98C33EE8-5D3E-4A31-BD29-F9EA144AB3AD}" destId="{4E8AF54D-6343-4CA3-92F6-8FE84175305C}" srcOrd="0" destOrd="0" parTransId="{4DEAF093-53F6-4552-8D87-6FD85D35309B}" sibTransId="{18981733-A7A7-4077-9EB3-058633400AEA}"/>
    <dgm:cxn modelId="{BA8055B0-AD59-465E-AF7C-792F672A9713}" type="presParOf" srcId="{3BB8B542-6708-4424-A2B8-B8310448D350}" destId="{EDA0F010-C16B-4113-A149-86F3D0801A91}" srcOrd="0" destOrd="0" presId="urn:microsoft.com/office/officeart/2005/8/layout/matrix1"/>
    <dgm:cxn modelId="{383381C2-F76F-4B8F-A40D-AD4B42034058}" type="presParOf" srcId="{EDA0F010-C16B-4113-A149-86F3D0801A91}" destId="{F91AFD74-6530-43A7-92E8-7661E4C4D937}" srcOrd="0" destOrd="0" presId="urn:microsoft.com/office/officeart/2005/8/layout/matrix1"/>
    <dgm:cxn modelId="{221627A3-DEFC-4FFA-B63B-A05F1FD37908}" type="presParOf" srcId="{EDA0F010-C16B-4113-A149-86F3D0801A91}" destId="{7EC0448A-79BA-41FC-85E1-7954057FBD85}" srcOrd="1" destOrd="0" presId="urn:microsoft.com/office/officeart/2005/8/layout/matrix1"/>
    <dgm:cxn modelId="{4BF808B6-45EF-459B-87B9-0293A77947A2}" type="presParOf" srcId="{EDA0F010-C16B-4113-A149-86F3D0801A91}" destId="{44FDB7B4-9763-46DC-9DB6-57031BB5C5C1}" srcOrd="2" destOrd="0" presId="urn:microsoft.com/office/officeart/2005/8/layout/matrix1"/>
    <dgm:cxn modelId="{1BEFED39-3E02-4863-97E6-63A5F1544FD5}" type="presParOf" srcId="{EDA0F010-C16B-4113-A149-86F3D0801A91}" destId="{C85FA9E0-9D17-43C3-A164-780A560E807D}" srcOrd="3" destOrd="0" presId="urn:microsoft.com/office/officeart/2005/8/layout/matrix1"/>
    <dgm:cxn modelId="{C558DF15-685F-4745-AF83-58E1561F9338}" type="presParOf" srcId="{EDA0F010-C16B-4113-A149-86F3D0801A91}" destId="{8A817151-C121-44BB-A52D-95231427DF05}" srcOrd="4" destOrd="0" presId="urn:microsoft.com/office/officeart/2005/8/layout/matrix1"/>
    <dgm:cxn modelId="{B96CD3A9-50D3-4997-A2B7-7D4ED27A2E9B}" type="presParOf" srcId="{EDA0F010-C16B-4113-A149-86F3D0801A91}" destId="{20726AB5-9CEB-4DD6-A1DC-FFE5E2599DE7}" srcOrd="5" destOrd="0" presId="urn:microsoft.com/office/officeart/2005/8/layout/matrix1"/>
    <dgm:cxn modelId="{4D747C08-3712-4F66-9554-527A0510F386}" type="presParOf" srcId="{EDA0F010-C16B-4113-A149-86F3D0801A91}" destId="{37F6D5CC-4054-414F-A993-A5D559B1D774}" srcOrd="6" destOrd="0" presId="urn:microsoft.com/office/officeart/2005/8/layout/matrix1"/>
    <dgm:cxn modelId="{B76879B5-8939-43BE-93D6-869E38E575A4}" type="presParOf" srcId="{EDA0F010-C16B-4113-A149-86F3D0801A91}" destId="{A5FDF397-BDB4-4C2F-9D3B-83C3B0AD3AD1}" srcOrd="7" destOrd="0" presId="urn:microsoft.com/office/officeart/2005/8/layout/matrix1"/>
    <dgm:cxn modelId="{954C88ED-FF62-4EDD-9188-AC3AF69B36F9}" type="presParOf" srcId="{3BB8B542-6708-4424-A2B8-B8310448D350}" destId="{4CE881BE-7553-42BA-9427-CE2A25E62445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7E73D-2B40-4190-BB31-9434B4354EA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326A65-3901-4D05-9B95-792E7D34817F}">
      <dgm:prSet phldrT="[Текст]" custT="1"/>
      <dgm:spPr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Мотивация.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Умение общаться со сверстниками и взрослыми.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Аккуратность и дисциплинированность.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1F03AD04-E58D-4D84-A502-9ED51A528B3E}" type="parTrans" cxnId="{F0914A3E-4474-4ABD-B74C-FEE6D01FE17F}">
      <dgm:prSet/>
      <dgm:spPr/>
      <dgm:t>
        <a:bodyPr/>
        <a:lstStyle/>
        <a:p>
          <a:endParaRPr lang="ru-RU"/>
        </a:p>
      </dgm:t>
    </dgm:pt>
    <dgm:pt modelId="{977E9AF4-0A5B-427F-9997-C6F51EB6C661}" type="sibTrans" cxnId="{F0914A3E-4474-4ABD-B74C-FEE6D01FE17F}">
      <dgm:prSet/>
      <dgm:spPr/>
      <dgm:t>
        <a:bodyPr/>
        <a:lstStyle/>
        <a:p>
          <a:endParaRPr lang="ru-RU"/>
        </a:p>
      </dgm:t>
    </dgm:pt>
    <dgm:pt modelId="{1BA02457-E419-4F53-A3CC-27506016CF65}">
      <dgm:prSet phldrT="[Текст]" custT="1"/>
      <dgm:spPr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marL="457200" marR="0" indent="-4572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Хорошая память и внимание.</a:t>
          </a:r>
        </a:p>
        <a:p>
          <a:pPr marL="457200" marR="0" indent="-4572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Развитый интеллект  ребенка.</a:t>
          </a:r>
        </a:p>
        <a:p>
          <a:pPr marL="457200" indent="-457200">
            <a:buFont typeface="+mj-lt"/>
            <a:buNone/>
          </a:pPr>
          <a:r>
            <a: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Умение читать и считать.</a:t>
          </a:r>
        </a:p>
        <a:p>
          <a:endParaRPr lang="ru-RU" sz="2400" dirty="0">
            <a:solidFill>
              <a:srgbClr val="006600"/>
            </a:solidFill>
          </a:endParaRPr>
        </a:p>
      </dgm:t>
    </dgm:pt>
    <dgm:pt modelId="{F22BB4DC-798B-4989-BA42-42D2BFB00DAB}" type="parTrans" cxnId="{C68D7978-3F3A-43C6-B266-CDD22115C295}">
      <dgm:prSet/>
      <dgm:spPr/>
      <dgm:t>
        <a:bodyPr/>
        <a:lstStyle/>
        <a:p>
          <a:endParaRPr lang="ru-RU"/>
        </a:p>
      </dgm:t>
    </dgm:pt>
    <dgm:pt modelId="{CFAB805C-3C27-4A4D-B468-FE796BDAB9C6}" type="sibTrans" cxnId="{C68D7978-3F3A-43C6-B266-CDD22115C295}">
      <dgm:prSet/>
      <dgm:spPr/>
      <dgm:t>
        <a:bodyPr/>
        <a:lstStyle/>
        <a:p>
          <a:endParaRPr lang="ru-RU"/>
        </a:p>
      </dgm:t>
    </dgm:pt>
    <dgm:pt modelId="{4BDBD938-8C51-48CC-85B1-896B715F089A}">
      <dgm:prSet phldrT="[Текст]" custT="1"/>
      <dgm:spPr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Инициативность, воля и способность действовать самостоятельно.</a:t>
          </a:r>
          <a:r>
            <a: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Адекватная самооценка.</a:t>
          </a:r>
          <a:endParaRPr lang="ru-RU" sz="2400" dirty="0" smtClean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Выносливость и работоспособность.</a:t>
          </a: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5977913B-FBA0-4A6C-96BB-BD93D10DB506}" type="parTrans" cxnId="{2BD88147-7530-4BE9-B34D-1ECAF354B5D9}">
      <dgm:prSet/>
      <dgm:spPr/>
      <dgm:t>
        <a:bodyPr/>
        <a:lstStyle/>
        <a:p>
          <a:endParaRPr lang="ru-RU"/>
        </a:p>
      </dgm:t>
    </dgm:pt>
    <dgm:pt modelId="{24838161-72C7-4633-9EF8-37BD66108B26}" type="sibTrans" cxnId="{2BD88147-7530-4BE9-B34D-1ECAF354B5D9}">
      <dgm:prSet/>
      <dgm:spPr/>
      <dgm:t>
        <a:bodyPr/>
        <a:lstStyle/>
        <a:p>
          <a:endParaRPr lang="ru-RU"/>
        </a:p>
      </dgm:t>
    </dgm:pt>
    <dgm:pt modelId="{9B273FFB-04BB-4ED3-AA06-8CBE4BE900E2}" type="pres">
      <dgm:prSet presAssocID="{11A7E73D-2B40-4190-BB31-9434B4354E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CFA0D-F31F-436A-9CB3-5A9A7C53BD18}" type="pres">
      <dgm:prSet presAssocID="{C7326A65-3901-4D05-9B95-792E7D34817F}" presName="comp" presStyleCnt="0"/>
      <dgm:spPr/>
    </dgm:pt>
    <dgm:pt modelId="{D8975280-2BDF-4A03-A484-3DEED4292E2F}" type="pres">
      <dgm:prSet presAssocID="{C7326A65-3901-4D05-9B95-792E7D34817F}" presName="box" presStyleLbl="node1" presStyleIdx="0" presStyleCnt="3" custScaleY="126264"/>
      <dgm:spPr/>
      <dgm:t>
        <a:bodyPr/>
        <a:lstStyle/>
        <a:p>
          <a:endParaRPr lang="ru-RU"/>
        </a:p>
      </dgm:t>
    </dgm:pt>
    <dgm:pt modelId="{CFA2C4EE-619A-442C-B852-E578877B866E}" type="pres">
      <dgm:prSet presAssocID="{C7326A65-3901-4D05-9B95-792E7D34817F}" presName="img" presStyleLbl="fgImgPlace1" presStyleIdx="0" presStyleCnt="3" custScaleX="76165" custScaleY="135149" custLinFactNeighborX="4246" custLinFactNeighborY="3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D54D7-853F-43E9-8969-51E429E6E196}" type="pres">
      <dgm:prSet presAssocID="{C7326A65-3901-4D05-9B95-792E7D34817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D1DC7-11D7-40D5-9F43-508F494640D9}" type="pres">
      <dgm:prSet presAssocID="{977E9AF4-0A5B-427F-9997-C6F51EB6C661}" presName="spacer" presStyleCnt="0"/>
      <dgm:spPr/>
    </dgm:pt>
    <dgm:pt modelId="{D4778E3F-12EF-4520-8BB7-F7F5DFDC34E3}" type="pres">
      <dgm:prSet presAssocID="{1BA02457-E419-4F53-A3CC-27506016CF65}" presName="comp" presStyleCnt="0"/>
      <dgm:spPr/>
    </dgm:pt>
    <dgm:pt modelId="{9214DC89-8507-4593-B23F-47B46CB8627A}" type="pres">
      <dgm:prSet presAssocID="{1BA02457-E419-4F53-A3CC-27506016CF65}" presName="box" presStyleLbl="node1" presStyleIdx="1" presStyleCnt="3" custScaleY="121666" custLinFactY="40521" custLinFactNeighborX="885" custLinFactNeighborY="100000"/>
      <dgm:spPr/>
      <dgm:t>
        <a:bodyPr/>
        <a:lstStyle/>
        <a:p>
          <a:endParaRPr lang="ru-RU"/>
        </a:p>
      </dgm:t>
    </dgm:pt>
    <dgm:pt modelId="{895B5C70-EED7-4081-89A8-C17B104C4475}" type="pres">
      <dgm:prSet presAssocID="{1BA02457-E419-4F53-A3CC-27506016CF65}" presName="img" presStyleLbl="fgImgPlace1" presStyleIdx="1" presStyleCnt="3" custLinFactY="56138" custLinFactNeighborX="-4048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A3C144-E938-4CD3-B2BF-14DE5D7250CA}" type="pres">
      <dgm:prSet presAssocID="{1BA02457-E419-4F53-A3CC-27506016CF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B3587-3A11-46AD-869F-29591D8602DA}" type="pres">
      <dgm:prSet presAssocID="{CFAB805C-3C27-4A4D-B468-FE796BDAB9C6}" presName="spacer" presStyleCnt="0"/>
      <dgm:spPr/>
    </dgm:pt>
    <dgm:pt modelId="{DF5C9566-101D-4D1B-AB64-321FAD37DD6F}" type="pres">
      <dgm:prSet presAssocID="{4BDBD938-8C51-48CC-85B1-896B715F089A}" presName="comp" presStyleCnt="0"/>
      <dgm:spPr/>
    </dgm:pt>
    <dgm:pt modelId="{998D03CA-CC8B-44DB-A746-4D3910F60285}" type="pres">
      <dgm:prSet presAssocID="{4BDBD938-8C51-48CC-85B1-896B715F089A}" presName="box" presStyleLbl="node1" presStyleIdx="2" presStyleCnt="3" custScaleY="128670" custLinFactY="-32149" custLinFactNeighborY="-100000"/>
      <dgm:spPr/>
      <dgm:t>
        <a:bodyPr/>
        <a:lstStyle/>
        <a:p>
          <a:endParaRPr lang="ru-RU"/>
        </a:p>
      </dgm:t>
    </dgm:pt>
    <dgm:pt modelId="{C5AF0B1C-A868-4548-AC0C-2C03FA0C3E6A}" type="pres">
      <dgm:prSet presAssocID="{4BDBD938-8C51-48CC-85B1-896B715F089A}" presName="img" presStyleLbl="fgImgPlace1" presStyleIdx="2" presStyleCnt="3" custScaleY="108895" custLinFactY="-65045" custLinFactNeighborX="-4048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7E8CE1-079C-4093-933A-726DCDCE4F47}" type="pres">
      <dgm:prSet presAssocID="{4BDBD938-8C51-48CC-85B1-896B715F089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D4DC5-FE75-4C28-880A-8D2AD9640E19}" type="presOf" srcId="{1BA02457-E419-4F53-A3CC-27506016CF65}" destId="{9214DC89-8507-4593-B23F-47B46CB8627A}" srcOrd="0" destOrd="0" presId="urn:microsoft.com/office/officeart/2005/8/layout/vList4"/>
    <dgm:cxn modelId="{CEF717CD-1B87-4FE7-8249-171D0652414C}" type="presOf" srcId="{1BA02457-E419-4F53-A3CC-27506016CF65}" destId="{DDA3C144-E938-4CD3-B2BF-14DE5D7250CA}" srcOrd="1" destOrd="0" presId="urn:microsoft.com/office/officeart/2005/8/layout/vList4"/>
    <dgm:cxn modelId="{C68D7978-3F3A-43C6-B266-CDD22115C295}" srcId="{11A7E73D-2B40-4190-BB31-9434B4354EAD}" destId="{1BA02457-E419-4F53-A3CC-27506016CF65}" srcOrd="1" destOrd="0" parTransId="{F22BB4DC-798B-4989-BA42-42D2BFB00DAB}" sibTransId="{CFAB805C-3C27-4A4D-B468-FE796BDAB9C6}"/>
    <dgm:cxn modelId="{23DB2308-8EF4-4603-884D-1CAD319E74E1}" type="presOf" srcId="{11A7E73D-2B40-4190-BB31-9434B4354EAD}" destId="{9B273FFB-04BB-4ED3-AA06-8CBE4BE900E2}" srcOrd="0" destOrd="0" presId="urn:microsoft.com/office/officeart/2005/8/layout/vList4"/>
    <dgm:cxn modelId="{100DE2F0-B6CA-4FD4-A412-C77F89EB4F4E}" type="presOf" srcId="{4BDBD938-8C51-48CC-85B1-896B715F089A}" destId="{998D03CA-CC8B-44DB-A746-4D3910F60285}" srcOrd="0" destOrd="0" presId="urn:microsoft.com/office/officeart/2005/8/layout/vList4"/>
    <dgm:cxn modelId="{2EDB476F-862F-4AE3-AAB9-E40673740322}" type="presOf" srcId="{4BDBD938-8C51-48CC-85B1-896B715F089A}" destId="{3A7E8CE1-079C-4093-933A-726DCDCE4F47}" srcOrd="1" destOrd="0" presId="urn:microsoft.com/office/officeart/2005/8/layout/vList4"/>
    <dgm:cxn modelId="{F0914A3E-4474-4ABD-B74C-FEE6D01FE17F}" srcId="{11A7E73D-2B40-4190-BB31-9434B4354EAD}" destId="{C7326A65-3901-4D05-9B95-792E7D34817F}" srcOrd="0" destOrd="0" parTransId="{1F03AD04-E58D-4D84-A502-9ED51A528B3E}" sibTransId="{977E9AF4-0A5B-427F-9997-C6F51EB6C661}"/>
    <dgm:cxn modelId="{2BD88147-7530-4BE9-B34D-1ECAF354B5D9}" srcId="{11A7E73D-2B40-4190-BB31-9434B4354EAD}" destId="{4BDBD938-8C51-48CC-85B1-896B715F089A}" srcOrd="2" destOrd="0" parTransId="{5977913B-FBA0-4A6C-96BB-BD93D10DB506}" sibTransId="{24838161-72C7-4633-9EF8-37BD66108B26}"/>
    <dgm:cxn modelId="{72CDA57B-2C98-4B7B-902B-1D1CC9DE2218}" type="presOf" srcId="{C7326A65-3901-4D05-9B95-792E7D34817F}" destId="{D8975280-2BDF-4A03-A484-3DEED4292E2F}" srcOrd="0" destOrd="0" presId="urn:microsoft.com/office/officeart/2005/8/layout/vList4"/>
    <dgm:cxn modelId="{CD409AEA-B45B-4683-972C-3018D562CFD9}" type="presOf" srcId="{C7326A65-3901-4D05-9B95-792E7D34817F}" destId="{D88D54D7-853F-43E9-8969-51E429E6E196}" srcOrd="1" destOrd="0" presId="urn:microsoft.com/office/officeart/2005/8/layout/vList4"/>
    <dgm:cxn modelId="{055DA36E-946C-44A8-B51C-76F94A4F3F2A}" type="presParOf" srcId="{9B273FFB-04BB-4ED3-AA06-8CBE4BE900E2}" destId="{922CFA0D-F31F-436A-9CB3-5A9A7C53BD18}" srcOrd="0" destOrd="0" presId="urn:microsoft.com/office/officeart/2005/8/layout/vList4"/>
    <dgm:cxn modelId="{1C3ACC5D-F715-4889-A4EA-223B223FD65E}" type="presParOf" srcId="{922CFA0D-F31F-436A-9CB3-5A9A7C53BD18}" destId="{D8975280-2BDF-4A03-A484-3DEED4292E2F}" srcOrd="0" destOrd="0" presId="urn:microsoft.com/office/officeart/2005/8/layout/vList4"/>
    <dgm:cxn modelId="{2761ACF1-37E3-4024-AE9F-00FF14910D24}" type="presParOf" srcId="{922CFA0D-F31F-436A-9CB3-5A9A7C53BD18}" destId="{CFA2C4EE-619A-442C-B852-E578877B866E}" srcOrd="1" destOrd="0" presId="urn:microsoft.com/office/officeart/2005/8/layout/vList4"/>
    <dgm:cxn modelId="{0F7913B1-8411-426A-8142-E9B6645FC860}" type="presParOf" srcId="{922CFA0D-F31F-436A-9CB3-5A9A7C53BD18}" destId="{D88D54D7-853F-43E9-8969-51E429E6E196}" srcOrd="2" destOrd="0" presId="urn:microsoft.com/office/officeart/2005/8/layout/vList4"/>
    <dgm:cxn modelId="{7D03DFB5-DAE9-4E19-AC67-260E3D88148A}" type="presParOf" srcId="{9B273FFB-04BB-4ED3-AA06-8CBE4BE900E2}" destId="{F5BD1DC7-11D7-40D5-9F43-508F494640D9}" srcOrd="1" destOrd="0" presId="urn:microsoft.com/office/officeart/2005/8/layout/vList4"/>
    <dgm:cxn modelId="{E7B5A81C-32A5-45A9-8456-22383604E4C2}" type="presParOf" srcId="{9B273FFB-04BB-4ED3-AA06-8CBE4BE900E2}" destId="{D4778E3F-12EF-4520-8BB7-F7F5DFDC34E3}" srcOrd="2" destOrd="0" presId="urn:microsoft.com/office/officeart/2005/8/layout/vList4"/>
    <dgm:cxn modelId="{A508E867-73A3-4E8D-B159-F1718A28ADD3}" type="presParOf" srcId="{D4778E3F-12EF-4520-8BB7-F7F5DFDC34E3}" destId="{9214DC89-8507-4593-B23F-47B46CB8627A}" srcOrd="0" destOrd="0" presId="urn:microsoft.com/office/officeart/2005/8/layout/vList4"/>
    <dgm:cxn modelId="{EB54D183-7628-4AC9-82FD-6FC1490E2B5A}" type="presParOf" srcId="{D4778E3F-12EF-4520-8BB7-F7F5DFDC34E3}" destId="{895B5C70-EED7-4081-89A8-C17B104C4475}" srcOrd="1" destOrd="0" presId="urn:microsoft.com/office/officeart/2005/8/layout/vList4"/>
    <dgm:cxn modelId="{FA503EBD-F1BA-4677-B1E3-3D9564C356B4}" type="presParOf" srcId="{D4778E3F-12EF-4520-8BB7-F7F5DFDC34E3}" destId="{DDA3C144-E938-4CD3-B2BF-14DE5D7250CA}" srcOrd="2" destOrd="0" presId="urn:microsoft.com/office/officeart/2005/8/layout/vList4"/>
    <dgm:cxn modelId="{931E523C-76BE-4B33-845E-7CAC6886738D}" type="presParOf" srcId="{9B273FFB-04BB-4ED3-AA06-8CBE4BE900E2}" destId="{F00B3587-3A11-46AD-869F-29591D8602DA}" srcOrd="3" destOrd="0" presId="urn:microsoft.com/office/officeart/2005/8/layout/vList4"/>
    <dgm:cxn modelId="{D381B112-1C15-4DEB-AE2B-0615A21DEE6B}" type="presParOf" srcId="{9B273FFB-04BB-4ED3-AA06-8CBE4BE900E2}" destId="{DF5C9566-101D-4D1B-AB64-321FAD37DD6F}" srcOrd="4" destOrd="0" presId="urn:microsoft.com/office/officeart/2005/8/layout/vList4"/>
    <dgm:cxn modelId="{747B0C65-CD41-479F-AFEB-EBF4459D9C32}" type="presParOf" srcId="{DF5C9566-101D-4D1B-AB64-321FAD37DD6F}" destId="{998D03CA-CC8B-44DB-A746-4D3910F60285}" srcOrd="0" destOrd="0" presId="urn:microsoft.com/office/officeart/2005/8/layout/vList4"/>
    <dgm:cxn modelId="{64A56CC6-E4CA-4E4D-AF1B-98260CEB57A0}" type="presParOf" srcId="{DF5C9566-101D-4D1B-AB64-321FAD37DD6F}" destId="{C5AF0B1C-A868-4548-AC0C-2C03FA0C3E6A}" srcOrd="1" destOrd="0" presId="urn:microsoft.com/office/officeart/2005/8/layout/vList4"/>
    <dgm:cxn modelId="{8178AD26-3283-48ED-9D2A-1E7B09D2E1BE}" type="presParOf" srcId="{DF5C9566-101D-4D1B-AB64-321FAD37DD6F}" destId="{3A7E8CE1-079C-4093-933A-726DCDCE4F47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1AFD74-6530-43A7-92E8-7661E4C4D937}">
      <dsp:nvSpPr>
        <dsp:cNvPr id="0" name=""/>
        <dsp:cNvSpPr/>
      </dsp:nvSpPr>
      <dsp:spPr>
        <a:xfrm rot="16200000">
          <a:off x="594066" y="-594066"/>
          <a:ext cx="2556284" cy="374441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Мотивационная готовность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– положительное отношение к школе и желание учиться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913601" y="-913601"/>
        <a:ext cx="1917213" cy="3744416"/>
      </dsp:txXfrm>
    </dsp:sp>
    <dsp:sp modelId="{44FDB7B4-9763-46DC-9DB6-57031BB5C5C1}">
      <dsp:nvSpPr>
        <dsp:cNvPr id="0" name=""/>
        <dsp:cNvSpPr/>
      </dsp:nvSpPr>
      <dsp:spPr>
        <a:xfrm>
          <a:off x="3744416" y="0"/>
          <a:ext cx="3744416" cy="2556284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Умственная или познавательная готовность – </a:t>
          </a:r>
          <a:r>
            <a:rPr lang="ru-RU" sz="2000" b="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наличие  определенного запаса знаний и умений; достаточный уровень развития мышления, внимания, памяти и др. процессов</a:t>
          </a:r>
          <a:endParaRPr lang="ru-RU" sz="2000" b="0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4416" y="0"/>
        <a:ext cx="3744416" cy="1917213"/>
      </dsp:txXfrm>
    </dsp:sp>
    <dsp:sp modelId="{8A817151-C121-44BB-A52D-95231427DF05}">
      <dsp:nvSpPr>
        <dsp:cNvPr id="0" name=""/>
        <dsp:cNvSpPr/>
      </dsp:nvSpPr>
      <dsp:spPr>
        <a:xfrm rot="10800000">
          <a:off x="0" y="2556284"/>
          <a:ext cx="3744416" cy="2556284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Волевая готовность </a:t>
          </a:r>
          <a:r>
            <a:rPr lang="ru-RU" sz="20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– достаточно высокий уровень развития произвольного поведения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195354"/>
        <a:ext cx="3744416" cy="1917213"/>
      </dsp:txXfrm>
    </dsp:sp>
    <dsp:sp modelId="{37F6D5CC-4054-414F-A993-A5D559B1D774}">
      <dsp:nvSpPr>
        <dsp:cNvPr id="0" name=""/>
        <dsp:cNvSpPr/>
      </dsp:nvSpPr>
      <dsp:spPr>
        <a:xfrm rot="5400000">
          <a:off x="4338482" y="1962217"/>
          <a:ext cx="2556284" cy="3744416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Коммуникативная готовность -  </a:t>
          </a:r>
          <a:r>
            <a:rPr lang="ru-RU" sz="2000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способность устанавливать отношения со сверстниками, готовность к совместной деятельности и отношение к взрослому как к учителю.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658017" y="2281753"/>
        <a:ext cx="1917213" cy="3744416"/>
      </dsp:txXfrm>
    </dsp:sp>
    <dsp:sp modelId="{4CE881BE-7553-42BA-9427-CE2A25E62445}">
      <dsp:nvSpPr>
        <dsp:cNvPr id="0" name=""/>
        <dsp:cNvSpPr/>
      </dsp:nvSpPr>
      <dsp:spPr>
        <a:xfrm>
          <a:off x="2088230" y="2088228"/>
          <a:ext cx="3312370" cy="93611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i="1" kern="1200" dirty="0" smtClean="0"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latin typeface="Arial Black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Психологическая готовность к школе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088230" y="2088228"/>
        <a:ext cx="3312370" cy="9361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75280-2BDF-4A03-A484-3DEED4292E2F}">
      <dsp:nvSpPr>
        <dsp:cNvPr id="0" name=""/>
        <dsp:cNvSpPr/>
      </dsp:nvSpPr>
      <dsp:spPr>
        <a:xfrm>
          <a:off x="0" y="0"/>
          <a:ext cx="8136904" cy="17409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Физическое здоровье ребенка.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Умение общаться со сверстниками и взрослыми.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Аккуратность и дисциплинированность.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65264" y="0"/>
        <a:ext cx="6371639" cy="1740979"/>
      </dsp:txXfrm>
    </dsp:sp>
    <dsp:sp modelId="{CFA2C4EE-619A-442C-B852-E578877B866E}">
      <dsp:nvSpPr>
        <dsp:cNvPr id="0" name=""/>
        <dsp:cNvSpPr/>
      </dsp:nvSpPr>
      <dsp:spPr>
        <a:xfrm>
          <a:off x="400925" y="129241"/>
          <a:ext cx="1239494" cy="1490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4DC89-8507-4593-B23F-47B46CB8627A}">
      <dsp:nvSpPr>
        <dsp:cNvPr id="0" name=""/>
        <dsp:cNvSpPr/>
      </dsp:nvSpPr>
      <dsp:spPr>
        <a:xfrm>
          <a:off x="0" y="3795027"/>
          <a:ext cx="8136904" cy="167758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457200" marR="0" lvl="0" indent="-4572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24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Хорошая память и внимание.</a:t>
          </a:r>
        </a:p>
        <a:p>
          <a:pPr marL="457200" marR="0" lvl="0" indent="-4572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24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Развитый интеллект  ребенка.</a:t>
          </a:r>
        </a:p>
        <a:p>
          <a:pPr marL="457200" lvl="0" indent="-457200" algn="l">
            <a:spcBef>
              <a:spcPct val="0"/>
            </a:spcBef>
            <a:buFont typeface="+mj-lt"/>
            <a:buNone/>
          </a:pPr>
          <a:r>
            <a:rPr lang="ru-RU" sz="24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Умение читать и считать.</a:t>
          </a:r>
        </a:p>
        <a:p>
          <a:pPr lvl="0" algn="l">
            <a:spcBef>
              <a:spcPct val="0"/>
            </a:spcBef>
          </a:pPr>
          <a:endParaRPr lang="ru-RU" sz="2400" kern="1200" dirty="0">
            <a:solidFill>
              <a:srgbClr val="006600"/>
            </a:solidFill>
          </a:endParaRPr>
        </a:p>
      </dsp:txBody>
      <dsp:txXfrm>
        <a:off x="1765264" y="3795027"/>
        <a:ext cx="6371639" cy="1677580"/>
      </dsp:txXfrm>
    </dsp:sp>
    <dsp:sp modelId="{895B5C70-EED7-4081-89A8-C17B104C4475}">
      <dsp:nvSpPr>
        <dsp:cNvPr id="0" name=""/>
        <dsp:cNvSpPr/>
      </dsp:nvSpPr>
      <dsp:spPr>
        <a:xfrm>
          <a:off x="72007" y="3888432"/>
          <a:ext cx="1627380" cy="11030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D03CA-CC8B-44DB-A746-4D3910F60285}">
      <dsp:nvSpPr>
        <dsp:cNvPr id="0" name=""/>
        <dsp:cNvSpPr/>
      </dsp:nvSpPr>
      <dsp:spPr>
        <a:xfrm>
          <a:off x="0" y="1872203"/>
          <a:ext cx="8136904" cy="177415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Инициативность, воля и способность действовать самостоятельно.</a:t>
          </a:r>
          <a:r>
            <a:rPr lang="ru-RU" sz="2400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Правильная самооценка.</a:t>
          </a:r>
          <a:endParaRPr lang="ru-RU" sz="2400" kern="1200" dirty="0" smtClean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Выносливость и работоспособность.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65264" y="1872203"/>
        <a:ext cx="6371639" cy="1774154"/>
      </dsp:txXfrm>
    </dsp:sp>
    <dsp:sp modelId="{C5AF0B1C-A868-4548-AC0C-2C03FA0C3E6A}">
      <dsp:nvSpPr>
        <dsp:cNvPr id="0" name=""/>
        <dsp:cNvSpPr/>
      </dsp:nvSpPr>
      <dsp:spPr>
        <a:xfrm>
          <a:off x="72007" y="2160243"/>
          <a:ext cx="1627380" cy="12011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1470-28E2-459C-8B55-C12AD254590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Круглый стол: «Психологическая готовность к школе»</a:t>
            </a:r>
            <a:endParaRPr lang="ru-RU" b="1" dirty="0">
              <a:solidFill>
                <a:srgbClr val="0066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936" y="2780928"/>
            <a:ext cx="4816624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Подготовила  педагог-психолог Макеева Елена Викторовна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МБДОУ «Детский сад №1»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851920" y="5805264"/>
            <a:ext cx="4816624" cy="62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Нефтеюганск 2014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8229600" cy="2692895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Адекватная самооценка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Умение считать, читать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Умение общаться со взрослыми и сверстниками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Инициативность, воля и желание действовать самостоятельно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Аккуратность  и дисциплинированность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Развитый интеллект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Выносливость и работоспособность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Хорошая память и внимание.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71480"/>
            <a:ext cx="2643206" cy="8350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2714644" cy="8350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1.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571480"/>
            <a:ext cx="3071834" cy="8350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571612"/>
            <a:ext cx="264320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273630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2.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556792"/>
            <a:ext cx="306214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500306"/>
            <a:ext cx="2714644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3.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2500306"/>
            <a:ext cx="3071834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500306"/>
            <a:ext cx="2643206" cy="85725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3300"/>
                </a:solidFill>
                <a:effectLst>
                  <a:reflection blurRad="6350" stA="60000" endA="900" endPos="58000" dir="5400000" sy="-100000" algn="bl" rotWithShape="0"/>
                </a:effectLst>
                <a:latin typeface="+mn-lt"/>
                <a:cs typeface="Aharoni" pitchFamily="2" charset="-79"/>
              </a:rPr>
              <a:t>Факторы успешной подготовки и адаптации ребенка к школе</a:t>
            </a:r>
            <a:endParaRPr lang="ru-RU" sz="2800" b="1" i="1" dirty="0">
              <a:solidFill>
                <a:srgbClr val="FF3300"/>
              </a:solidFill>
              <a:effectLst>
                <a:reflection blurRad="6350" stA="60000" endA="900" endPos="58000" dir="5400000" sy="-100000" algn="bl" rotWithShape="0"/>
              </a:effectLst>
              <a:latin typeface="+mn-lt"/>
              <a:cs typeface="Aharoni" pitchFamily="2" charset="-79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1196752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 descr="Программа внеурочной деятельности во 2-х классах по новым фго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8672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827584" y="620688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 узор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estoteka.narod.ru/got/1/05/2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7215238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Раскрашивание фигур</a:t>
            </a:r>
            <a:endParaRPr lang="ru-RU" sz="3200" dirty="0"/>
          </a:p>
        </p:txBody>
      </p:sp>
      <p:pic>
        <p:nvPicPr>
          <p:cNvPr id="4" name="Содержимое 3" descr="http://testoteka.narod.ru/got/1/05/3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7143800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Заселение дома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285992"/>
            <a:ext cx="3000396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071802" y="1285860"/>
            <a:ext cx="3000396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35743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928934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500438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071942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643446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521495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235743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235743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2928934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3500438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071942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521495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2928934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3500438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4071942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4643446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5214950"/>
            <a:ext cx="57150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http://testoteka.narod.ru/got/1/05/4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6143644"/>
            <a:ext cx="338201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1785926"/>
            <a:ext cx="650085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 – А – К =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3200" dirty="0"/>
          </a:p>
        </p:txBody>
      </p:sp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1142976" y="2071678"/>
            <a:ext cx="4857784" cy="6143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Р – А – К =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857620" y="2071678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86314" y="2071678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643570" y="2071678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4071942"/>
            <a:ext cx="650085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 – А – К =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>
          <a:xfrm>
            <a:off x="4000496" y="4357694"/>
            <a:ext cx="4857784" cy="61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=  Р – А – К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1714480" y="4357694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571736" y="4357694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428992" y="4357694"/>
            <a:ext cx="642942" cy="6429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7"/>
          <p:cNvSpPr txBox="1">
            <a:spLocks/>
          </p:cNvSpPr>
          <p:nvPr/>
        </p:nvSpPr>
        <p:spPr>
          <a:xfrm>
            <a:off x="642910" y="1071546"/>
            <a:ext cx="7929618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Произнеси медленно слово  РАК, а я под твою диктовку запишу это слово кружками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7"/>
          <p:cNvSpPr txBox="1">
            <a:spLocks/>
          </p:cNvSpPr>
          <p:nvPr/>
        </p:nvSpPr>
        <p:spPr>
          <a:xfrm>
            <a:off x="714348" y="3286124"/>
            <a:ext cx="7929618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Проверим написанное, «прочитаем» кружки: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14414" y="5643578"/>
            <a:ext cx="6643734" cy="642942"/>
          </a:xfrm>
          <a:prstGeom prst="rect">
            <a:avLst/>
          </a:prstGeom>
          <a:ln>
            <a:solidFill>
              <a:srgbClr val="00B0F0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ум,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ухо, сок, лапа, сосна, звезда, капитан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схем слов</a:t>
            </a:r>
            <a:endParaRPr lang="ru-RU" sz="3200" dirty="0"/>
          </a:p>
        </p:txBody>
      </p:sp>
      <p:pic>
        <p:nvPicPr>
          <p:cNvPr id="3" name="Рисунок 2" descr="http://testoteka.narod.ru/got/1/05/7-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5693754" cy="3391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636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Упорядочивание</a:t>
            </a:r>
            <a:endParaRPr lang="en-US" sz="3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429520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35781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357686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86116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143108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000100" y="1214422"/>
            <a:ext cx="785818" cy="85725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7786710" y="1571611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>
            <a:off x="2357422" y="1428736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2500298" y="1643049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H="1" flipV="1">
            <a:off x="3571868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H="1" flipV="1">
            <a:off x="2714612" y="1428736"/>
            <a:ext cx="142876" cy="1428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H="1" flipV="1">
            <a:off x="3643306" y="1285863"/>
            <a:ext cx="142876" cy="1428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H="1" flipV="1">
            <a:off x="4500562" y="171448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H="1" flipV="1">
            <a:off x="4572000" y="142873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4786314" y="171448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4786314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5715008" y="164305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5643570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5857884" y="150017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5500694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5572132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5857884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6786578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6572264" y="135729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 flipV="1">
            <a:off x="6572264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6786578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7000892" y="157161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6786578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6572264" y="178592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H="1">
            <a:off x="1500166" y="135729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H="1">
            <a:off x="1285852" y="1428736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H="1">
            <a:off x="1500166" y="171448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H="1">
            <a:off x="1285852" y="1714488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H="1">
            <a:off x="1142976" y="1571612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107153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214310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321467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4357686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5357818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6357950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7358082" y="3000372"/>
            <a:ext cx="785818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 flipH="1">
            <a:off x="1428728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H="1">
            <a:off x="2357422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 flipH="1">
            <a:off x="2571736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 flipH="1">
            <a:off x="3428992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 flipH="1">
            <a:off x="3357554" y="350043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 flipH="1">
            <a:off x="3714744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H="1">
            <a:off x="4572000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H="1">
            <a:off x="4429124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H="1">
            <a:off x="4643438" y="364331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H="1">
            <a:off x="4929190" y="328612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H="1">
            <a:off x="6572264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H="1">
            <a:off x="5500694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H="1">
            <a:off x="5429256" y="3429000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H="1">
            <a:off x="5572132" y="364331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H="1">
            <a:off x="585788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H="1">
            <a:off x="5786446" y="321468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H="1">
            <a:off x="6786578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 flipH="1">
            <a:off x="6858016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flipH="1">
            <a:off x="6786578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 flipH="1">
            <a:off x="657226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 flipH="1">
            <a:off x="6500826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flipH="1">
            <a:off x="7572396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 flipH="1">
            <a:off x="7786710" y="3143248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 flipH="1">
            <a:off x="7858148" y="3286124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 flipH="1">
            <a:off x="7858148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 flipH="1">
            <a:off x="7643834" y="3571876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 flipH="1">
            <a:off x="7715272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 flipH="1">
            <a:off x="7429520" y="3357562"/>
            <a:ext cx="142876" cy="1428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Математический диктант</a:t>
            </a:r>
            <a:endParaRPr lang="ru-RU" sz="3200" dirty="0"/>
          </a:p>
        </p:txBody>
      </p:sp>
      <p:pic>
        <p:nvPicPr>
          <p:cNvPr id="1026" name="Picture 2" descr="E:\картинки\22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766746" cy="749598"/>
          </a:xfrm>
          <a:prstGeom prst="rect">
            <a:avLst/>
          </a:prstGeom>
          <a:noFill/>
        </p:spPr>
      </p:pic>
      <p:pic>
        <p:nvPicPr>
          <p:cNvPr id="1027" name="Picture 3" descr="E:\картинки\картинки к занятию\кепка.jpg"/>
          <p:cNvPicPr>
            <a:picLocks noChangeAspect="1" noChangeArrowheads="1"/>
          </p:cNvPicPr>
          <p:nvPr/>
        </p:nvPicPr>
        <p:blipFill>
          <a:blip r:embed="rId3" cstate="print"/>
          <a:srcRect l="2426" t="6865" r="53913" b="34325"/>
          <a:stretch>
            <a:fillRect/>
          </a:stretch>
        </p:blipFill>
        <p:spPr bwMode="auto">
          <a:xfrm>
            <a:off x="1714480" y="1142984"/>
            <a:ext cx="714380" cy="679980"/>
          </a:xfrm>
          <a:prstGeom prst="rect">
            <a:avLst/>
          </a:prstGeom>
          <a:noFill/>
        </p:spPr>
      </p:pic>
      <p:pic>
        <p:nvPicPr>
          <p:cNvPr id="1028" name="Picture 4" descr="E:\картинки\картинки к занятию\Куртка[1].jpg"/>
          <p:cNvPicPr>
            <a:picLocks noChangeAspect="1" noChangeArrowheads="1"/>
          </p:cNvPicPr>
          <p:nvPr/>
        </p:nvPicPr>
        <p:blipFill>
          <a:blip r:embed="rId4" cstate="print"/>
          <a:srcRect l="5882" t="8750" r="5882" b="35000"/>
          <a:stretch>
            <a:fillRect/>
          </a:stretch>
        </p:blipFill>
        <p:spPr bwMode="auto">
          <a:xfrm>
            <a:off x="2786050" y="1142984"/>
            <a:ext cx="785818" cy="736705"/>
          </a:xfrm>
          <a:prstGeom prst="rect">
            <a:avLst/>
          </a:prstGeom>
          <a:noFill/>
        </p:spPr>
      </p:pic>
      <p:pic>
        <p:nvPicPr>
          <p:cNvPr id="1029" name="Picture 5" descr="E:\картинки\картинки к занятию\Носки[1].jpg"/>
          <p:cNvPicPr>
            <a:picLocks noChangeAspect="1" noChangeArrowheads="1"/>
          </p:cNvPicPr>
          <p:nvPr/>
        </p:nvPicPr>
        <p:blipFill>
          <a:blip r:embed="rId5" cstate="print"/>
          <a:srcRect l="5882" t="8750" r="5882" b="38750"/>
          <a:stretch>
            <a:fillRect/>
          </a:stretch>
        </p:blipFill>
        <p:spPr bwMode="auto">
          <a:xfrm>
            <a:off x="3857620" y="1142984"/>
            <a:ext cx="816434" cy="714380"/>
          </a:xfrm>
          <a:prstGeom prst="rect">
            <a:avLst/>
          </a:prstGeom>
          <a:noFill/>
        </p:spPr>
      </p:pic>
      <p:pic>
        <p:nvPicPr>
          <p:cNvPr id="1030" name="Picture 6" descr="E:\картинки\картинки к занятию\красный листочек.jpg"/>
          <p:cNvPicPr>
            <a:picLocks noChangeAspect="1" noChangeArrowheads="1"/>
          </p:cNvPicPr>
          <p:nvPr/>
        </p:nvPicPr>
        <p:blipFill>
          <a:blip r:embed="rId6" cstate="print"/>
          <a:srcRect r="10000" b="20000"/>
          <a:stretch>
            <a:fillRect/>
          </a:stretch>
        </p:blipFill>
        <p:spPr bwMode="auto">
          <a:xfrm>
            <a:off x="4857753" y="1142984"/>
            <a:ext cx="1000131" cy="762001"/>
          </a:xfrm>
          <a:prstGeom prst="rect">
            <a:avLst/>
          </a:prstGeom>
          <a:noFill/>
        </p:spPr>
      </p:pic>
      <p:pic>
        <p:nvPicPr>
          <p:cNvPr id="1031" name="Picture 7" descr="E:\картинки\картинки к занятию\дожд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8635" y="1142984"/>
            <a:ext cx="916995" cy="783941"/>
          </a:xfrm>
          <a:prstGeom prst="rect">
            <a:avLst/>
          </a:prstGeom>
          <a:noFill/>
        </p:spPr>
      </p:pic>
      <p:pic>
        <p:nvPicPr>
          <p:cNvPr id="1032" name="Picture 8" descr="E:\картинки\картинки к занятию\птицы улетают.jpg"/>
          <p:cNvPicPr>
            <a:picLocks noChangeAspect="1" noChangeArrowheads="1"/>
          </p:cNvPicPr>
          <p:nvPr/>
        </p:nvPicPr>
        <p:blipFill>
          <a:blip r:embed="rId8" cstate="print"/>
          <a:srcRect l="66326" t="64881" r="2506" b="3869"/>
          <a:stretch>
            <a:fillRect/>
          </a:stretch>
        </p:blipFill>
        <p:spPr bwMode="auto">
          <a:xfrm>
            <a:off x="7143768" y="1142984"/>
            <a:ext cx="785818" cy="785818"/>
          </a:xfrm>
          <a:prstGeom prst="rect">
            <a:avLst/>
          </a:prstGeom>
          <a:noFill/>
        </p:spPr>
      </p:pic>
      <p:sp>
        <p:nvSpPr>
          <p:cNvPr id="11" name="Блок-схема: узел 10"/>
          <p:cNvSpPr/>
          <p:nvPr/>
        </p:nvSpPr>
        <p:spPr>
          <a:xfrm>
            <a:off x="642910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428728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214546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000364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786182" y="2428868"/>
            <a:ext cx="642942" cy="64294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572000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357818" y="2428868"/>
            <a:ext cx="642942" cy="64294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3429000"/>
            <a:ext cx="64294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3429000"/>
            <a:ext cx="64294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429000"/>
            <a:ext cx="64294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14348" y="4357694"/>
            <a:ext cx="642942" cy="6429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428728" y="4357694"/>
            <a:ext cx="642942" cy="6429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2285984" y="4357694"/>
            <a:ext cx="642942" cy="6429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143240" y="4357694"/>
            <a:ext cx="642942" cy="6429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3857620" y="4357694"/>
            <a:ext cx="642942" cy="6429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n2</Template>
  <TotalTime>966</TotalTime>
  <Words>264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n2</vt:lpstr>
      <vt:lpstr>Круглый стол: «Психологическая готовность к школе»</vt:lpstr>
      <vt:lpstr>Слайд 2</vt:lpstr>
      <vt:lpstr>Продолжи узор</vt:lpstr>
      <vt:lpstr>Раскрашивание фигур</vt:lpstr>
      <vt:lpstr>Заселение дома</vt:lpstr>
      <vt:lpstr>Диктант</vt:lpstr>
      <vt:lpstr>Чтение схем слов</vt:lpstr>
      <vt:lpstr>Упорядочивание</vt:lpstr>
      <vt:lpstr>Математический диктант</vt:lpstr>
      <vt:lpstr>Слайд 10</vt:lpstr>
      <vt:lpstr>Факторы успешной подготовки и адаптации ребенка к школе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XTreme</cp:lastModifiedBy>
  <cp:revision>104</cp:revision>
  <dcterms:created xsi:type="dcterms:W3CDTF">2014-11-09T10:23:40Z</dcterms:created>
  <dcterms:modified xsi:type="dcterms:W3CDTF">2015-01-29T14:38:15Z</dcterms:modified>
</cp:coreProperties>
</file>