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5" r:id="rId8"/>
    <p:sldId id="276" r:id="rId9"/>
    <p:sldId id="273" r:id="rId10"/>
    <p:sldId id="266" r:id="rId11"/>
    <p:sldId id="278" r:id="rId12"/>
    <p:sldId id="268" r:id="rId13"/>
    <p:sldId id="277" r:id="rId14"/>
    <p:sldId id="279" r:id="rId15"/>
    <p:sldId id="28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44;&#1086;&#1082;&#1091;&#1084;&#1077;&#1085;&#1090;&#1099;-&#1042;&#1080;&#1082;&#1090;&#1086;&#1088;&#1080;&#1103;\&#1076;&#1086;&#1082;&#1091;&#1084;&#1077;&#1085;&#1090;&#1099;\&#1086;&#1089;&#1085;&#1086;&#1074;&#1099;%20&#1084;&#1080;&#1088;&#1086;&#1074;&#1099;&#1093;%20&#1088;&#1077;&#1083;&#1080;&#1075;&#1080;&#1081;%204-5%20&#1082;&#1083;&#1072;&#1089;&#1089;\&#1091;&#1088;&#1086;&#1082;%2028%20&#1084;&#1086;&#1081;\detskaya_pesenka-pro_moyu4000_sem_yu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785926"/>
            <a:ext cx="8358246" cy="2786082"/>
          </a:xfrm>
        </p:spPr>
        <p:txBody>
          <a:bodyPr/>
          <a:lstStyle/>
          <a:p>
            <a:r>
              <a:rPr lang="ru-RU" sz="2800" b="1" dirty="0" smtClean="0"/>
              <a:t> «Основы религиозных культур и светской этики»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Модуль: </a:t>
            </a:r>
            <a:r>
              <a:rPr lang="ru-RU" sz="2800" dirty="0" smtClean="0"/>
              <a:t>«Основы мировых религиозных культур»</a:t>
            </a:r>
            <a:br>
              <a:rPr lang="ru-RU" sz="2800" dirty="0" smtClean="0"/>
            </a:br>
            <a:r>
              <a:rPr lang="ru-RU" sz="2800" b="1" dirty="0" smtClean="0"/>
              <a:t>Класс: </a:t>
            </a:r>
            <a:r>
              <a:rPr lang="ru-RU" sz="2800" dirty="0" smtClean="0"/>
              <a:t>4</a:t>
            </a:r>
            <a:br>
              <a:rPr lang="ru-RU" sz="2800" dirty="0" smtClean="0"/>
            </a:br>
            <a:r>
              <a:rPr lang="ru-RU" sz="2800" b="1" dirty="0" smtClean="0"/>
              <a:t>№ урока: </a:t>
            </a:r>
            <a:r>
              <a:rPr lang="ru-RU" sz="2800" dirty="0" smtClean="0"/>
              <a:t>28</a:t>
            </a:r>
            <a:br>
              <a:rPr lang="ru-RU" sz="2800" dirty="0" smtClean="0"/>
            </a:br>
            <a:r>
              <a:rPr lang="ru-RU" sz="4000" b="1" u="sng" dirty="0" smtClean="0"/>
              <a:t>Тема: Семья </a:t>
            </a:r>
            <a:endParaRPr lang="ru-RU" sz="4000" b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857760"/>
            <a:ext cx="8143932" cy="1428760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Калмыкова Виктория Викторовна </a:t>
            </a:r>
            <a:r>
              <a:rPr lang="ru-RU" sz="1800" dirty="0" smtClean="0">
                <a:solidFill>
                  <a:schemeClr val="tx1"/>
                </a:solidFill>
              </a:rPr>
              <a:t>учитель православной культуры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МБОУ «Томаровская средняя общеобразовательная школа №1 имени Героя Советского Союза Шевченко А. И. Яковлевского района Белгородской области»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74638"/>
            <a:ext cx="6115064" cy="582594"/>
          </a:xfrm>
        </p:spPr>
        <p:txBody>
          <a:bodyPr/>
          <a:lstStyle/>
          <a:p>
            <a:r>
              <a:rPr lang="ru-RU" b="1" dirty="0" smtClean="0"/>
              <a:t>Брак в иудаизме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928671"/>
            <a:ext cx="6115064" cy="2000264"/>
          </a:xfrm>
        </p:spPr>
        <p:txBody>
          <a:bodyPr/>
          <a:lstStyle/>
          <a:p>
            <a:r>
              <a:rPr lang="ru-RU" sz="2800" dirty="0" smtClean="0"/>
              <a:t>В иудаизме семья – это величайшая ценность, а брак и рождение детей считаются одной из главнейших заповедей, данной ещё Адамом и Евой.</a:t>
            </a:r>
            <a:endParaRPr lang="ru-RU" sz="2800" dirty="0"/>
          </a:p>
        </p:txBody>
      </p:sp>
      <p:pic>
        <p:nvPicPr>
          <p:cNvPr id="60418" name="Picture 2" descr="http://www.elot.ru/photo/albums/userpics/normal_Myrzabekh_Okht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928934"/>
            <a:ext cx="4305300" cy="3324226"/>
          </a:xfrm>
          <a:prstGeom prst="rect">
            <a:avLst/>
          </a:prstGeom>
          <a:noFill/>
        </p:spPr>
      </p:pic>
      <p:pic>
        <p:nvPicPr>
          <p:cNvPr id="60420" name="Picture 4" descr="http://img-s.ru/img/common/content/s/svadba_poevrejski/chup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143248"/>
            <a:ext cx="4305300" cy="34766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0"/>
            <a:ext cx="5686436" cy="642918"/>
          </a:xfrm>
        </p:spPr>
        <p:txBody>
          <a:bodyPr/>
          <a:lstStyle/>
          <a:p>
            <a:r>
              <a:rPr lang="ru-RU" b="1" dirty="0" smtClean="0"/>
              <a:t>Брак в исламе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642918"/>
            <a:ext cx="5429288" cy="3500462"/>
          </a:xfrm>
        </p:spPr>
        <p:txBody>
          <a:bodyPr/>
          <a:lstStyle/>
          <a:p>
            <a:pPr algn="just"/>
            <a:r>
              <a:rPr lang="ru-RU" sz="2400" dirty="0" smtClean="0"/>
              <a:t>Ислам рассматривает брак как обязательство перед Богом, а многочисленное потомство – это благословение всевышнего. Семейная жизнь у мусульман ограждена от посторонних взоров. С особым уважением мусульмане относятся к женщине.</a:t>
            </a:r>
            <a:endParaRPr lang="ru-RU" sz="2400" dirty="0"/>
          </a:p>
        </p:txBody>
      </p:sp>
      <p:pic>
        <p:nvPicPr>
          <p:cNvPr id="4" name="Picture 2" descr="http://open.az/uploads/posts/2011-05/1304572154_x_320985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3500430" cy="2572656"/>
          </a:xfrm>
          <a:prstGeom prst="rect">
            <a:avLst/>
          </a:prstGeom>
          <a:noFill/>
        </p:spPr>
      </p:pic>
      <p:pic>
        <p:nvPicPr>
          <p:cNvPr id="5" name="Picture 8" descr="http://open.az/uploads/posts/2011-05/1304572101_x_cb5d68c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3619500" cy="3857625"/>
          </a:xfrm>
          <a:prstGeom prst="rect">
            <a:avLst/>
          </a:prstGeom>
          <a:noFill/>
        </p:spPr>
      </p:pic>
      <p:pic>
        <p:nvPicPr>
          <p:cNvPr id="6" name="Picture 6" descr="http://img-fotki.yandex.ru/get/5303/yasmin-klek.3/0_c2c74_93e615b9_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744756"/>
            <a:ext cx="4786346" cy="31132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654032"/>
          </a:xfrm>
        </p:spPr>
        <p:txBody>
          <a:bodyPr/>
          <a:lstStyle/>
          <a:p>
            <a:r>
              <a:rPr lang="ru-RU" b="1" dirty="0" smtClean="0"/>
              <a:t>Семья в буддизме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928670"/>
            <a:ext cx="6357982" cy="2357454"/>
          </a:xfrm>
        </p:spPr>
        <p:txBody>
          <a:bodyPr/>
          <a:lstStyle/>
          <a:p>
            <a:r>
              <a:rPr lang="ru-RU" sz="2400" dirty="0" smtClean="0"/>
              <a:t>В буддизме все верующие делятся на монахов и мирян. Для мирян семейная жизнь является важнейшей частью их жизни. Назначение семьи - это ответственность и забота о детях, о родителях, о монахах.</a:t>
            </a:r>
            <a:endParaRPr lang="ru-RU" sz="2400" dirty="0"/>
          </a:p>
        </p:txBody>
      </p:sp>
      <p:pic>
        <p:nvPicPr>
          <p:cNvPr id="62466" name="Picture 2" descr="http://fototelegraf.ru/wp-content/uploads/2010/11/myanmar_election_31-800x5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68" y="3571876"/>
            <a:ext cx="4150121" cy="2928958"/>
          </a:xfrm>
          <a:prstGeom prst="rect">
            <a:avLst/>
          </a:prstGeom>
          <a:noFill/>
        </p:spPr>
      </p:pic>
      <p:pic>
        <p:nvPicPr>
          <p:cNvPr id="62468" name="Picture 4" descr="http://www.hola.com/imagenes/viajes/2011031651597/tailandia/songkran/festival/0-172-309/a_SONGKRAN-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643314"/>
            <a:ext cx="4305300" cy="2152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5900750" cy="1143000"/>
          </a:xfrm>
        </p:spPr>
        <p:txBody>
          <a:bodyPr/>
          <a:lstStyle/>
          <a:p>
            <a:r>
              <a:rPr lang="ru-RU" b="1" dirty="0" smtClean="0"/>
              <a:t>Что может быть семьи дороже?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http://static.colnyshko.ru/b/65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43050"/>
            <a:ext cx="5715040" cy="50069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/>
          <a:lstStyle/>
          <a:p>
            <a:r>
              <a:rPr lang="ru-RU" b="1" dirty="0" smtClean="0"/>
              <a:t>Пословицы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Братская любовь крепче каменной стены.</a:t>
            </a:r>
          </a:p>
          <a:p>
            <a:r>
              <a:rPr lang="ru-RU" sz="2400" dirty="0" smtClean="0"/>
              <a:t>-В дружной семье и в холод тепло.</a:t>
            </a:r>
          </a:p>
          <a:p>
            <a:r>
              <a:rPr lang="ru-RU" sz="2400" dirty="0" smtClean="0"/>
              <a:t>-В семье согласно, так идет дело прекрасно.</a:t>
            </a:r>
          </a:p>
          <a:p>
            <a:r>
              <a:rPr lang="ru-RU" sz="2400" dirty="0" smtClean="0"/>
              <a:t>-Вся семья вместе, так и душа на месте.</a:t>
            </a:r>
          </a:p>
          <a:p>
            <a:r>
              <a:rPr lang="ru-RU" sz="2400" dirty="0" smtClean="0"/>
              <a:t>-В хорошей семье хорошие дети растут.</a:t>
            </a:r>
          </a:p>
          <a:p>
            <a:r>
              <a:rPr lang="ru-RU" sz="2400" dirty="0" smtClean="0"/>
              <a:t>-Дерево держится корнями, а человек семьей.</a:t>
            </a:r>
          </a:p>
          <a:p>
            <a:r>
              <a:rPr lang="ru-RU" sz="2400" dirty="0" smtClean="0"/>
              <a:t>-За общим столом еда вкусней.</a:t>
            </a:r>
          </a:p>
          <a:p>
            <a:r>
              <a:rPr lang="ru-RU" sz="2400" dirty="0" smtClean="0"/>
              <a:t>-Отца с матерью почитать – горя не знать.</a:t>
            </a:r>
          </a:p>
          <a:p>
            <a:r>
              <a:rPr lang="ru-RU" sz="2400" dirty="0" smtClean="0"/>
              <a:t>-Семьей дорожить – счастливым быть.</a:t>
            </a:r>
          </a:p>
          <a:p>
            <a:r>
              <a:rPr lang="ru-RU" sz="2400" dirty="0" smtClean="0"/>
              <a:t>-Семья в куче – не страшна и туча.</a:t>
            </a:r>
          </a:p>
          <a:p>
            <a:r>
              <a:rPr lang="ru-RU" sz="2400" dirty="0" smtClean="0"/>
              <a:t>-Семья – печка: как холодно, все к ней собираются.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857232"/>
            <a:ext cx="5900750" cy="1143000"/>
          </a:xfrm>
        </p:spPr>
        <p:txBody>
          <a:bodyPr/>
          <a:lstStyle/>
          <a:p>
            <a:r>
              <a:rPr lang="ru-RU" b="1" u="sng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r>
              <a:rPr lang="ru-RU" dirty="0" smtClean="0"/>
              <a:t>Нарисовать, как вы представляете хорошую, дружную семью. Подготовь рассказ о своей семье.</a:t>
            </a:r>
            <a:endParaRPr lang="ru-RU" dirty="0"/>
          </a:p>
        </p:txBody>
      </p:sp>
      <p:pic>
        <p:nvPicPr>
          <p:cNvPr id="69634" name="Picture 2" descr="http://www.rfdeti.ru/upload/se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786190"/>
            <a:ext cx="4305300" cy="28765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003.radikal.ru/1107/6d/6a01241a7ec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86842" cy="62013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Кто загадки отгадает,</a:t>
            </a:r>
          </a:p>
          <a:p>
            <a:r>
              <a:rPr lang="ru-RU" sz="2800" dirty="0" smtClean="0"/>
              <a:t>Тот своих родных узнает:</a:t>
            </a:r>
          </a:p>
          <a:p>
            <a:r>
              <a:rPr lang="ru-RU" sz="2800" dirty="0" smtClean="0"/>
              <a:t>Кто-то маму, кто-то папу,</a:t>
            </a:r>
          </a:p>
          <a:p>
            <a:r>
              <a:rPr lang="ru-RU" sz="2800" dirty="0" smtClean="0"/>
              <a:t>Кто сестренку или брата,</a:t>
            </a:r>
          </a:p>
          <a:p>
            <a:r>
              <a:rPr lang="ru-RU" sz="2800" dirty="0" smtClean="0"/>
              <a:t>А узнать вам деда с бабой —</a:t>
            </a:r>
          </a:p>
          <a:p>
            <a:r>
              <a:rPr lang="ru-RU" sz="2800" dirty="0" smtClean="0"/>
              <a:t>Вовсе думать-то не надо!</a:t>
            </a:r>
          </a:p>
          <a:p>
            <a:r>
              <a:rPr lang="ru-RU" sz="2800" dirty="0" smtClean="0"/>
              <a:t>Все родные, с кем живете,</a:t>
            </a:r>
          </a:p>
          <a:p>
            <a:r>
              <a:rPr lang="ru-RU" sz="2800" dirty="0" smtClean="0"/>
              <a:t>Даже дядя или тетя,</a:t>
            </a:r>
          </a:p>
          <a:p>
            <a:r>
              <a:rPr lang="ru-RU" sz="2800" dirty="0" smtClean="0"/>
              <a:t>Непременно вам друзья,</a:t>
            </a:r>
          </a:p>
          <a:p>
            <a:r>
              <a:rPr lang="ru-RU" sz="2800" dirty="0" smtClean="0"/>
              <a:t>Вместе вы — одна…</a:t>
            </a:r>
            <a:r>
              <a:rPr lang="ru-RU" sz="2800" b="1" dirty="0" smtClean="0"/>
              <a:t> (Семья!)</a:t>
            </a:r>
            <a:endParaRPr lang="ru-RU" sz="2800" dirty="0"/>
          </a:p>
        </p:txBody>
      </p:sp>
      <p:pic>
        <p:nvPicPr>
          <p:cNvPr id="5" name="Picture 2" descr="http://birminghammarketwatch.typepad.com/birmingham_marketwatch/images/2008/03/17/mpj04096410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214554"/>
            <a:ext cx="3857625" cy="3857625"/>
          </a:xfrm>
          <a:prstGeom prst="rect">
            <a:avLst/>
          </a:prstGeom>
          <a:noFill/>
        </p:spPr>
      </p:pic>
      <p:pic>
        <p:nvPicPr>
          <p:cNvPr id="6" name="detskaya_pesenka-pro_moyu4000_sem_y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929586" y="16430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8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/>
              <a:t>«В семейном кругу»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5214974" cy="4197361"/>
          </a:xfrm>
        </p:spPr>
        <p:txBody>
          <a:bodyPr/>
          <a:lstStyle/>
          <a:p>
            <a:r>
              <a:rPr lang="ru-RU" sz="2400" dirty="0" smtClean="0"/>
              <a:t>В семейном кругу мы с вами растем</a:t>
            </a:r>
          </a:p>
          <a:p>
            <a:r>
              <a:rPr lang="ru-RU" sz="2400" dirty="0" smtClean="0"/>
              <a:t>Основа основ – родительский дом.</a:t>
            </a:r>
          </a:p>
          <a:p>
            <a:r>
              <a:rPr lang="ru-RU" sz="2400" dirty="0" smtClean="0"/>
              <a:t>В семейном кругу все корни твои,</a:t>
            </a:r>
          </a:p>
          <a:p>
            <a:r>
              <a:rPr lang="ru-RU" sz="2400" dirty="0" smtClean="0"/>
              <a:t>И в жизнь ты входишь из семьи.</a:t>
            </a:r>
          </a:p>
          <a:p>
            <a:r>
              <a:rPr lang="ru-RU" sz="2400" dirty="0" smtClean="0"/>
              <a:t>В семейном кругу мы жизнь создаем,</a:t>
            </a:r>
          </a:p>
          <a:p>
            <a:r>
              <a:rPr lang="ru-RU" sz="2400" dirty="0" smtClean="0"/>
              <a:t>Основа основ – родительский дом.</a:t>
            </a:r>
          </a:p>
          <a:p>
            <a:endParaRPr lang="ru-RU" dirty="0"/>
          </a:p>
        </p:txBody>
      </p:sp>
      <p:pic>
        <p:nvPicPr>
          <p:cNvPr id="4" name="Picture 6" descr="http://s3-eu-west-1.amazonaws.com/rankia/images/valoraciones/0006/9867/seguro-hogar-rankia.jpg?13377729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285860"/>
            <a:ext cx="3429024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285728"/>
            <a:ext cx="6143668" cy="3286149"/>
          </a:xfrm>
        </p:spPr>
        <p:txBody>
          <a:bodyPr/>
          <a:lstStyle/>
          <a:p>
            <a:r>
              <a:rPr lang="ru-RU" sz="2000" u="sng" dirty="0" smtClean="0"/>
              <a:t>Словарь Ожегова С.И.:</a:t>
            </a:r>
            <a:r>
              <a:rPr lang="ru-RU" sz="2000" dirty="0" smtClean="0"/>
              <a:t> </a:t>
            </a:r>
          </a:p>
          <a:p>
            <a:r>
              <a:rPr lang="ru-RU" sz="2000" dirty="0" smtClean="0"/>
              <a:t>Семья – это группа живущих вместе близких родственников;</a:t>
            </a:r>
          </a:p>
          <a:p>
            <a:r>
              <a:rPr lang="ru-RU" sz="2000" dirty="0" smtClean="0"/>
              <a:t>Семья – объединение людей, сплочённых общими интересами.</a:t>
            </a:r>
          </a:p>
          <a:p>
            <a:r>
              <a:rPr lang="ru-RU" sz="2000" u="sng" dirty="0" smtClean="0"/>
              <a:t>Ушаков Д.Н.:</a:t>
            </a:r>
            <a:endParaRPr lang="ru-RU" sz="2000" dirty="0" smtClean="0"/>
          </a:p>
          <a:p>
            <a:r>
              <a:rPr lang="ru-RU" sz="2000" dirty="0" smtClean="0"/>
              <a:t>Семья – группа людей, состоящая из родителей, детей, внуков и ближних родственников, живущих вместе.</a:t>
            </a:r>
            <a:endParaRPr lang="ru-RU" sz="2000" dirty="0"/>
          </a:p>
        </p:txBody>
      </p:sp>
      <p:pic>
        <p:nvPicPr>
          <p:cNvPr id="4" name="Picture 4" descr="http://s43.radikal.ru/i100/1107/d7/1443ab737e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429000"/>
            <a:ext cx="4305300" cy="3090865"/>
          </a:xfrm>
          <a:prstGeom prst="rect">
            <a:avLst/>
          </a:prstGeom>
          <a:noFill/>
        </p:spPr>
      </p:pic>
      <p:pic>
        <p:nvPicPr>
          <p:cNvPr id="5" name="Picture 2" descr="http://www.forsfortuna.com/uploads/posts/2008-12/1228654012_7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29000"/>
            <a:ext cx="4305300" cy="3186115"/>
          </a:xfrm>
          <a:prstGeom prst="rect">
            <a:avLst/>
          </a:prstGeom>
          <a:noFill/>
        </p:spPr>
      </p:pic>
      <p:pic>
        <p:nvPicPr>
          <p:cNvPr id="6" name="Picture 4" descr="http://www.laconicsoftware.com/fire-wallpapers/family-of-hearts-of-flame-wallpaper/family-of-hearts-of-flame-wallpaper-800x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290"/>
            <a:ext cx="3071802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14950"/>
            <a:ext cx="4500562" cy="1285884"/>
          </a:xfrm>
        </p:spPr>
        <p:txBody>
          <a:bodyPr/>
          <a:lstStyle/>
          <a:p>
            <a:r>
              <a:rPr lang="ru-RU" b="1" dirty="0" smtClean="0"/>
              <a:t>Что значит для меня моя семья?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cs11088.userapi.com/v11088474/5d3/LJyyR1duHG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57166"/>
            <a:ext cx="4305300" cy="2857500"/>
          </a:xfrm>
          <a:prstGeom prst="rect">
            <a:avLst/>
          </a:prstGeom>
          <a:noFill/>
        </p:spPr>
      </p:pic>
      <p:pic>
        <p:nvPicPr>
          <p:cNvPr id="5" name="Picture 2" descr="http://pics.livejournal.com/active_mother/pic/0000ppwp/s640x4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4305300" cy="3057526"/>
          </a:xfrm>
          <a:prstGeom prst="rect">
            <a:avLst/>
          </a:prstGeom>
          <a:noFill/>
        </p:spPr>
      </p:pic>
      <p:pic>
        <p:nvPicPr>
          <p:cNvPr id="6" name="Picture 4" descr="http://blog.meccabingo.com/wp-content/uploads/2011/03/806026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71876"/>
            <a:ext cx="4305300" cy="2867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5900750" cy="1143000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sz="3200" b="1" dirty="0" smtClean="0"/>
              <a:t>Семья – люди, объединенные узами брака, кровного родства.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en.sdelanounas.ru/images/img/www.ogoniok.com/x400_common_hash_0_9_09d6aa91-be49-38b3-ce28-985d1ad85406.jp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071678"/>
            <a:ext cx="3619500" cy="3857625"/>
          </a:xfrm>
          <a:prstGeom prst="rect">
            <a:avLst/>
          </a:prstGeom>
          <a:noFill/>
        </p:spPr>
      </p:pic>
      <p:pic>
        <p:nvPicPr>
          <p:cNvPr id="5" name="Picture 4" descr="http://cs5830.userapi.com/u137199447/147992469/x_093fa0d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71678"/>
            <a:ext cx="4305300" cy="34385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0"/>
            <a:ext cx="5900750" cy="928670"/>
          </a:xfrm>
        </p:spPr>
        <p:txBody>
          <a:bodyPr/>
          <a:lstStyle/>
          <a:p>
            <a:r>
              <a:rPr lang="ru-RU" b="1" dirty="0" smtClean="0"/>
              <a:t>Семейные ценности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6" name="Picture 6" descr="http://img.webmd.com/dtmcms/live/webmd/consumer_assets/site_images/articles/health_tools/anemia_overview_slideshow/getty_rm_photo_of_family_on_bea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4305300" cy="2066920"/>
          </a:xfrm>
          <a:prstGeom prst="rect">
            <a:avLst/>
          </a:prstGeom>
          <a:noFill/>
        </p:spPr>
      </p:pic>
      <p:pic>
        <p:nvPicPr>
          <p:cNvPr id="7" name="Picture 2" descr="http://art.thelib.ru/arts/children/psychology/zolotoe_pravilo_dlya_sozdaniya_krepkoy_semi_slushat_i_slishat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14422"/>
            <a:ext cx="4305300" cy="2781300"/>
          </a:xfrm>
          <a:prstGeom prst="rect">
            <a:avLst/>
          </a:prstGeom>
          <a:noFill/>
        </p:spPr>
      </p:pic>
      <p:pic>
        <p:nvPicPr>
          <p:cNvPr id="56328" name="Picture 8" descr="http://www.muskul.ru/wp-content/uploads/2011/02/da-budet-spo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010024"/>
            <a:ext cx="4305300" cy="2847976"/>
          </a:xfrm>
          <a:prstGeom prst="rect">
            <a:avLst/>
          </a:prstGeom>
          <a:noFill/>
        </p:spPr>
      </p:pic>
      <p:pic>
        <p:nvPicPr>
          <p:cNvPr id="56330" name="Picture 10" descr="http://i017.radikal.ru/0909/dc/45ac98247f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981449"/>
            <a:ext cx="4305300" cy="28765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14290"/>
            <a:ext cx="5472122" cy="714356"/>
          </a:xfrm>
        </p:spPr>
        <p:txBody>
          <a:bodyPr/>
          <a:lstStyle/>
          <a:p>
            <a:r>
              <a:rPr lang="ru-RU" b="1" dirty="0" smtClean="0"/>
              <a:t>Семья в православии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857232"/>
            <a:ext cx="6643734" cy="1928825"/>
          </a:xfrm>
        </p:spPr>
        <p:txBody>
          <a:bodyPr/>
          <a:lstStyle/>
          <a:p>
            <a:pPr algn="just"/>
            <a:r>
              <a:rPr lang="ru-RU" sz="2400" dirty="0" smtClean="0"/>
              <a:t>Для православных христиан брак – это одно из таинств, в которых Сам Бог благословляет любящих друг друга. Огромное значение в христианстве придаётся почитанию родителей и уважительному к ним отношению.</a:t>
            </a:r>
            <a:endParaRPr lang="ru-RU" sz="2400" dirty="0"/>
          </a:p>
        </p:txBody>
      </p:sp>
      <p:pic>
        <p:nvPicPr>
          <p:cNvPr id="57346" name="Picture 2" descr="http://nr-citynews.ru/wp-content/uploads/2011/11/schastlivaya-sem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857496"/>
            <a:ext cx="3381375" cy="3857625"/>
          </a:xfrm>
          <a:prstGeom prst="rect">
            <a:avLst/>
          </a:prstGeom>
          <a:noFill/>
        </p:spPr>
      </p:pic>
      <p:pic>
        <p:nvPicPr>
          <p:cNvPr id="57350" name="Picture 6" descr="http://www.admirable-tea-boutique.com/images/visuels/f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857496"/>
            <a:ext cx="2571750" cy="3857625"/>
          </a:xfrm>
          <a:prstGeom prst="rect">
            <a:avLst/>
          </a:prstGeom>
          <a:noFill/>
        </p:spPr>
      </p:pic>
      <p:pic>
        <p:nvPicPr>
          <p:cNvPr id="7" name="Picture 2" descr="http://img0.liveinternet.ru/images/attach/c/2/72/85/72085597_1300200199_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496"/>
            <a:ext cx="2838450" cy="38576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74638"/>
            <a:ext cx="5757874" cy="1143000"/>
          </a:xfrm>
        </p:spPr>
        <p:txBody>
          <a:bodyPr/>
          <a:lstStyle/>
          <a:p>
            <a:r>
              <a:rPr lang="ru-RU" sz="3600" b="1" dirty="0" smtClean="0"/>
              <a:t>Всероссийский день семьи, любви и верности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://www.pravmir.ru/wp-content/uploads/2009/07/petr_i_fevron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428736"/>
            <a:ext cx="4214842" cy="5188483"/>
          </a:xfrm>
          <a:prstGeom prst="rect">
            <a:avLst/>
          </a:prstGeom>
          <a:noFill/>
        </p:spPr>
      </p:pic>
      <p:pic>
        <p:nvPicPr>
          <p:cNvPr id="5" name="Picture 4" descr="http://rusk.ru/images/2010/175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865840"/>
            <a:ext cx="3429024" cy="47076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22Эколог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Семья и семейные ценности</Template>
  <TotalTime>90</TotalTime>
  <Words>422</Words>
  <PresentationFormat>Экран (4:3)</PresentationFormat>
  <Paragraphs>52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222Экология</vt:lpstr>
      <vt:lpstr> «Основы религиозных культур и светской этики» Модуль: «Основы мировых религиозных культур» Класс: 4 № урока: 28 Тема: Семья </vt:lpstr>
      <vt:lpstr>Слайд 2</vt:lpstr>
      <vt:lpstr>«В семейном кругу»</vt:lpstr>
      <vt:lpstr>Слайд 4</vt:lpstr>
      <vt:lpstr>Что значит для меня моя семья?</vt:lpstr>
      <vt:lpstr> Семья – люди, объединенные узами брака, кровного родства.</vt:lpstr>
      <vt:lpstr>Семейные ценности</vt:lpstr>
      <vt:lpstr>Семья в православии</vt:lpstr>
      <vt:lpstr>Всероссийский день семьи, любви и верности</vt:lpstr>
      <vt:lpstr>Брак в иудаизме</vt:lpstr>
      <vt:lpstr>Брак в исламе</vt:lpstr>
      <vt:lpstr>Семья в буддизме</vt:lpstr>
      <vt:lpstr>Что может быть семьи дороже?</vt:lpstr>
      <vt:lpstr>Пословицы</vt:lpstr>
      <vt:lpstr>Домашнее задание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Виктория</cp:lastModifiedBy>
  <cp:revision>15</cp:revision>
  <dcterms:modified xsi:type="dcterms:W3CDTF">2012-09-13T08:31:59Z</dcterms:modified>
</cp:coreProperties>
</file>