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  <p:sldId id="265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0"/>
            <a:ext cx="705678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1. Как вы считаете, влияет ли улица на поведение наших детей?</a:t>
            </a:r>
            <a:br>
              <a:rPr lang="ru-RU" dirty="0"/>
            </a:br>
            <a:r>
              <a:rPr lang="ru-RU" dirty="0"/>
              <a:t>2. Следует ли идти на поводу у ребенка, если он стал отказываться носить одежду старших братьев и сестер?</a:t>
            </a:r>
            <a:br>
              <a:rPr lang="ru-RU" dirty="0"/>
            </a:br>
            <a:r>
              <a:rPr lang="ru-RU" dirty="0"/>
              <a:t>3. Вредна ли свобода для подростка?</a:t>
            </a:r>
            <a:br>
              <a:rPr lang="ru-RU" dirty="0"/>
            </a:br>
            <a:r>
              <a:rPr lang="ru-RU" dirty="0"/>
              <a:t>4. Я думаю, что ребенка нужно постоянно контролировать, т.к. он может вырваться из-под опеки на улицу.</a:t>
            </a:r>
            <a:br>
              <a:rPr lang="ru-RU" dirty="0"/>
            </a:br>
            <a:r>
              <a:rPr lang="ru-RU" dirty="0"/>
              <a:t>5. Мы думаем, что компании отрицательно влияют на детей и их необходимо от них изолировать.</a:t>
            </a:r>
            <a:br>
              <a:rPr lang="ru-RU" dirty="0"/>
            </a:br>
            <a:r>
              <a:rPr lang="ru-RU" dirty="0"/>
              <a:t>6. Я думаю, что в данном возрасте необходимо демонстрировать своему ребенку любовь, проявлять ласку.</a:t>
            </a:r>
            <a:br>
              <a:rPr lang="ru-RU" dirty="0"/>
            </a:br>
            <a:r>
              <a:rPr lang="ru-RU" dirty="0"/>
              <a:t>7. Я не знаю, что мне делать по поводу маленького роста у моего ребенка, по-моему, он </a:t>
            </a:r>
            <a:r>
              <a:rPr lang="ru-RU" dirty="0" err="1"/>
              <a:t>комплексует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8. Я не знаю, что мне делать, как пережить период первой менструации у моей девочки.</a:t>
            </a:r>
            <a:br>
              <a:rPr lang="ru-RU" dirty="0"/>
            </a:br>
            <a:r>
              <a:rPr lang="ru-RU" dirty="0"/>
              <a:t>9. Я не знаю, что мне делать моя девочка изменилась, презрительно отзывается о своих сверстницах, называя их недоразвитыми и неинтересными для мальчиков.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3"/>
            <a:ext cx="748883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r>
              <a:rPr lang="ru-RU" dirty="0"/>
              <a:t>Папы и мамы!</a:t>
            </a:r>
          </a:p>
          <a:p>
            <a:r>
              <a:rPr lang="ru-RU" dirty="0"/>
              <a:t>Ваш ребенок входит в пору своего физиологического взросления. Это вносит определенные изменения в его характер, взаимоотношения с окружающими людьми и сверстниками. Очевидное физическое взросление меняет взгляды ребенка на жизнь, его ценностные ориентиры. </a:t>
            </a:r>
          </a:p>
          <a:p>
            <a:r>
              <a:rPr lang="ru-RU" dirty="0"/>
              <a:t>Значение семьи для вашего ребенка в этот период времени непреходяще. Ему как никогда нужны ваше тепло и забота, понимание и доверие. Перед вами статистика, которую вы должны знать:</a:t>
            </a:r>
          </a:p>
          <a:p>
            <a:r>
              <a:rPr lang="ru-RU" dirty="0"/>
              <a:t>1. Подростковый возраст характеризуется высоким уровнем тревожности, озабоченности и неудовлетворенности своей внешностью.</a:t>
            </a:r>
            <a:br>
              <a:rPr lang="ru-RU" dirty="0"/>
            </a:br>
            <a:r>
              <a:rPr lang="ru-RU" dirty="0"/>
              <a:t>2. В этот период жизни к нелюбимым чертам характера ребята относят физические характеристики.</a:t>
            </a:r>
            <a:br>
              <a:rPr lang="ru-RU" dirty="0"/>
            </a:br>
            <a:r>
              <a:rPr lang="ru-RU" dirty="0"/>
              <a:t>3. 30% мальчиков и 20% девочек в возрасте 11–12 лет испытывают беспокойство по поводу своего роста.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980728"/>
            <a:ext cx="8100392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4. 60% девочек в возрасте 11–12 лет испытывают беспокойство по поводу лишнего веса. В действительности лишь 16% от этого числа склонны к ожирению и тучности.</a:t>
            </a:r>
            <a:br>
              <a:rPr lang="ru-RU" dirty="0"/>
            </a:br>
            <a:r>
              <a:rPr lang="ru-RU" dirty="0"/>
              <a:t>5. Мальчики и девочки, достигшие раньше других физической зрелости, обладают более высоким социальным статусом в детском коллективе.</a:t>
            </a:r>
            <a:br>
              <a:rPr lang="ru-RU" dirty="0"/>
            </a:br>
            <a:r>
              <a:rPr lang="ru-RU" dirty="0"/>
              <a:t>6. Девочки, у которых позднее физическое созревание, часто страдают заниженной самооценкой в коллективе сверстников и попадают в группу изолированных детей по результатам социометрии.</a:t>
            </a:r>
            <a:br>
              <a:rPr lang="ru-RU" dirty="0"/>
            </a:br>
            <a:r>
              <a:rPr lang="ru-RU" dirty="0"/>
              <a:t>7. Сексуальные установки младших подростков больше подвержены влиянию семейных и социальных установок.</a:t>
            </a:r>
            <a:br>
              <a:rPr lang="ru-RU" dirty="0"/>
            </a:br>
            <a:r>
              <a:rPr lang="ru-RU" dirty="0"/>
              <a:t>8. По материалам статистики, опыт первой влюбленности девочек –11 лет – 60%, опыт первой влюбленности мальчиков – 13 лет. </a:t>
            </a:r>
            <a:br>
              <a:rPr lang="ru-RU" dirty="0"/>
            </a:br>
            <a:r>
              <a:rPr lang="ru-RU" dirty="0"/>
              <a:t>9. В этот период времени девочки больше стремятся к личной свободе и независимости. Начиная с 11 лет, увеличивается конфликтность подростков. </a:t>
            </a:r>
            <a:br>
              <a:rPr lang="ru-RU" dirty="0"/>
            </a:br>
            <a:r>
              <a:rPr lang="ru-RU" dirty="0"/>
              <a:t>10. Большинство детей в этот период времени отдаляется от родителей, предпочитая группу сверстников.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-1" y="76200"/>
          <a:ext cx="8244409" cy="5054925"/>
        </p:xfrm>
        <a:graphic>
          <a:graphicData uri="http://schemas.openxmlformats.org/drawingml/2006/table">
            <a:tbl>
              <a:tblPr/>
              <a:tblGrid>
                <a:gridCol w="825734"/>
                <a:gridCol w="5372856"/>
                <a:gridCol w="2045819"/>
              </a:tblGrid>
              <a:tr h="246303">
                <a:tc>
                  <a:txBody>
                    <a:bodyPr/>
                    <a:lstStyle/>
                    <a:p>
                      <a:pPr marL="248920" marR="36576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1.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Пробуждение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7.00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03">
                <a:tc>
                  <a:txBody>
                    <a:bodyPr/>
                    <a:lstStyle/>
                    <a:p>
                      <a:pPr marL="248920" marR="36576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2.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Утренняя гимнастика, закаливающие процедуры, уборка постели, умывание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7.00-7.30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03">
                <a:tc>
                  <a:txBody>
                    <a:bodyPr/>
                    <a:lstStyle/>
                    <a:p>
                      <a:pPr marL="248920" marR="36576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3.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Завтрак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7.30-7.50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03">
                <a:tc>
                  <a:txBody>
                    <a:bodyPr/>
                    <a:lstStyle/>
                    <a:p>
                      <a:pPr marL="360680" marR="36576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4.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Дорога в школу (прогулка)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7.50-8.20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03">
                <a:tc>
                  <a:txBody>
                    <a:bodyPr/>
                    <a:lstStyle/>
                    <a:p>
                      <a:pPr marL="360680" marR="36576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5.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Учебные занятия в школе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8.30-14.15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03">
                <a:tc>
                  <a:txBody>
                    <a:bodyPr/>
                    <a:lstStyle/>
                    <a:p>
                      <a:pPr marL="360680" marR="36576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6.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Дорога из школы домой (прогулка)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14.15-14.45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03">
                <a:tc>
                  <a:txBody>
                    <a:bodyPr/>
                    <a:lstStyle/>
                    <a:p>
                      <a:pPr marL="360680" marR="36576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7.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Обед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14.45-15.15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03">
                <a:tc>
                  <a:txBody>
                    <a:bodyPr/>
                    <a:lstStyle/>
                    <a:p>
                      <a:pPr marL="360680" marR="36576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8.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Послеобеденный отдых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303">
                <a:tc>
                  <a:txBody>
                    <a:bodyPr/>
                    <a:lstStyle/>
                    <a:p>
                      <a:pPr marL="360680" marR="36576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9.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Пребывание на воздухе, прогулка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15.15-17.15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marL="360680" marR="36576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10.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Приготовление уроков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17.15-19.30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marL="248920" marR="36576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11.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Пребывание на воздухе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-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marL="248920" marR="36576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12.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Ужин и свободные занятия (творческая деятельность, чтение литературы, помощь семье)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19.30-21.00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marL="248920" marR="36576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13.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Приготовление ко сну, поддержание чистоты одежды, обуви, вечерний туалет  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21.00-21.30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9455">
                <a:tc>
                  <a:txBody>
                    <a:bodyPr/>
                    <a:lstStyle/>
                    <a:p>
                      <a:pPr marL="248920" marR="365760" algn="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14.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>
                          <a:latin typeface="Times New Roman"/>
                          <a:ea typeface="Times New Roman"/>
                        </a:rPr>
                        <a:t>Сон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365760" algn="ctr">
                        <a:lnSpc>
                          <a:spcPts val="16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latin typeface="Times New Roman"/>
                          <a:ea typeface="Times New Roman"/>
                        </a:rPr>
                        <a:t>21.30-7.00</a:t>
                      </a:r>
                    </a:p>
                  </a:txBody>
                  <a:tcPr marL="41564" marR="4156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Примерный режим дня для 6-классника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251520" y="604169"/>
            <a:ext cx="7775848" cy="65632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52352" rIns="91440" bIns="3808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Памятка для родителей по теме собрания.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1.Старайтесь, говорить со своим ребенком открыто и откровенно на самые деликатные темы.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2.Опосайтесь получения вашим ребенком информации из чужих уст.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3.Рассказывайте о своих переживаниях в том возрасте, в котором сейчас ваши дети.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4.Будьте открыты для общения с ребенком, даже если вы чего-то не знаете или в чем-то сомневаетесь, не стесняйтесь сказать ему об этом.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5.Не высказывайтесь негативно о тех переживаниях, которые были связаны с вашим взрослением. Ребенок будет их переживать с вашей позиции и воспринимать так, как воспринимали вы.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6.Постарайтесь сделать так, чтобы ваши дети не воспринимали сексуальные отношения как нечто грязное и постыдное. От этого во многом зависит их физиологическое взросление.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7.В период полового созревания мальчикам важно получить поддержку и одобрение со стороны мам, а девочкам – со стороны пап.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8.Проявляйте ласку к своим детям, демонстрируйте им свою любовь.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9.Будьте особенно внимательны и наблюдательны, обращайте внимание на любые изменения в поведении своего ребенка.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10.Старайтесь защитить своего ребенка всеми возможными средствами, если он в этом нуждается.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394</Words>
  <Application>Microsoft Office PowerPoint</Application>
  <PresentationFormat>Экран (4:3)</PresentationFormat>
  <Paragraphs>61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Самид</dc:creator>
  <cp:lastModifiedBy>Самид</cp:lastModifiedBy>
  <cp:revision>1</cp:revision>
  <dcterms:created xsi:type="dcterms:W3CDTF">2015-03-27T12:50:32Z</dcterms:created>
  <dcterms:modified xsi:type="dcterms:W3CDTF">2015-03-27T12:53:07Z</dcterms:modified>
</cp:coreProperties>
</file>