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6" r:id="rId5"/>
    <p:sldId id="277" r:id="rId6"/>
    <p:sldId id="273" r:id="rId7"/>
    <p:sldId id="274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8" r:id="rId24"/>
    <p:sldId id="279" r:id="rId25"/>
    <p:sldId id="281" r:id="rId26"/>
    <p:sldId id="280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7A3DAC-FD00-4208-9E5B-2C0DBE0CA6BC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D385013-DE54-4446-90D9-0360C02E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«Испокон века книга растит человека»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Интегрированный урок литературы        </a:t>
            </a:r>
          </a:p>
          <a:p>
            <a:r>
              <a:rPr lang="ru-RU" dirty="0" smtClean="0"/>
              <a:t>6 класс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2067" y="485776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Автор: </a:t>
            </a:r>
            <a:r>
              <a:rPr lang="ru-RU" dirty="0" err="1" smtClean="0">
                <a:solidFill>
                  <a:schemeClr val="bg1"/>
                </a:solidFill>
              </a:rPr>
              <a:t>Кормашова</a:t>
            </a:r>
            <a:r>
              <a:rPr lang="ru-RU" dirty="0" smtClean="0">
                <a:solidFill>
                  <a:schemeClr val="bg1"/>
                </a:solidFill>
              </a:rPr>
              <a:t> Н.С., учитель русского языка и литературы МОУ «</a:t>
            </a:r>
            <a:r>
              <a:rPr lang="ru-RU" dirty="0" err="1" smtClean="0">
                <a:solidFill>
                  <a:schemeClr val="bg1"/>
                </a:solidFill>
              </a:rPr>
              <a:t>Бегуницкая</a:t>
            </a:r>
            <a:r>
              <a:rPr lang="ru-RU" dirty="0" smtClean="0">
                <a:solidFill>
                  <a:schemeClr val="bg1"/>
                </a:solidFill>
              </a:rPr>
              <a:t> СОШ»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История русской  книги.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Древние египетские   папирусы выглядели так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2037" y="2032794"/>
            <a:ext cx="60293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Первое свидетельство такой записи датируется 2400 г. до н.э.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7" y="1857364"/>
            <a:ext cx="4286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Листы папируса хранили в свитках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 Греции письменность и </a:t>
            </a:r>
            <a:r>
              <a:rPr lang="ru-RU" sz="2400" dirty="0" smtClean="0"/>
              <a:t>папирус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появились где-то в X или IX веке.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бухгалтерии и в школах для </a:t>
            </a:r>
            <a:endParaRPr lang="ru-RU" sz="2400" dirty="0" smtClean="0"/>
          </a:p>
          <a:p>
            <a:r>
              <a:rPr lang="ru-RU" sz="2400" dirty="0" smtClean="0"/>
              <a:t>заметок </a:t>
            </a:r>
            <a:r>
              <a:rPr lang="ru-RU" sz="2400" dirty="0"/>
              <a:t>применяли восковые таблички.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рукописные книги.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I веке н. э. появились кодексы – старинные рукописи. В III веке они начали постепенно вытеснять папирус, так как появился еще один материал - пергамент. В VI веке тексты рукописей переписывали.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Над книгой трудилось пять мастеров: копировщики, каллиграфы, корректоры, иллюстраторы и художники. Копировщики работали с массовым производством книг. Каллиграфы привлекались для работы над важными книгами. Корректоры сравнивали книгу с рукописью, с которой она переписывалась. Художники рисовали красные буквы. Иллюстраторы трудилась над созданием иллюстраций.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их изготавливали?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Материалами для первых книг служили пергамент или велень (так называли кожу теленка). Обложку изготавливали из древесины, сверху покрывали кожей. Книги оснащали обвязками и зажимами, чтобы удержать плохо формирующийся пергамент. Вспомните теперь, как выглядели старинные книги: мощные и с загадочными зажимами! </a:t>
            </a:r>
            <a:r>
              <a:rPr lang="ru-RU" dirty="0" smtClean="0"/>
              <a:t>Уже в позднем Средневековье появились общественные библиотеки. Тогда для предотвращения воровства ценных книг, их приковывали к столу или к книжной полке!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Одна из древних рукописных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5643602" cy="374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Книги, как правило, переписывали в монастырях. Это был очень длительный и кропотливый процесс. 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557216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XIII веке появились первые университеты, и, как следствие, спрос на книги значительно возрос. 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869" y="2071678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. В XV веке в Западной Европе </a:t>
            </a:r>
            <a:endParaRPr lang="ru-RU" sz="2400" dirty="0" smtClean="0"/>
          </a:p>
          <a:p>
            <a:r>
              <a:rPr lang="ru-RU" sz="2400" dirty="0" smtClean="0"/>
              <a:t>появилась </a:t>
            </a:r>
            <a:r>
              <a:rPr lang="ru-RU" sz="2400" dirty="0"/>
              <a:t>ксилография: из куска </a:t>
            </a:r>
            <a:endParaRPr lang="ru-RU" sz="2400" dirty="0" smtClean="0"/>
          </a:p>
          <a:p>
            <a:r>
              <a:rPr lang="ru-RU" sz="2400" dirty="0" smtClean="0"/>
              <a:t>древесины </a:t>
            </a:r>
            <a:r>
              <a:rPr lang="ru-RU" sz="2400" dirty="0"/>
              <a:t>вырезалась </a:t>
            </a:r>
            <a:r>
              <a:rPr lang="ru-RU" sz="2400" dirty="0" smtClean="0"/>
              <a:t>матрица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 изображением страницы. </a:t>
            </a:r>
            <a:endParaRPr lang="ru-RU" sz="2400" dirty="0" smtClean="0"/>
          </a:p>
          <a:p>
            <a:r>
              <a:rPr lang="ru-RU" sz="2400" dirty="0" smtClean="0"/>
              <a:t>Эту </a:t>
            </a:r>
            <a:r>
              <a:rPr lang="ru-RU" sz="2400" dirty="0"/>
              <a:t>матрицу окунали в чернила </a:t>
            </a:r>
            <a:r>
              <a:rPr lang="ru-RU" sz="2400" dirty="0" smtClean="0"/>
              <a:t>и</a:t>
            </a:r>
          </a:p>
          <a:p>
            <a:r>
              <a:rPr lang="ru-RU" sz="2400" dirty="0" smtClean="0"/>
              <a:t>делали </a:t>
            </a:r>
            <a:r>
              <a:rPr lang="ru-RU" sz="2400" dirty="0"/>
              <a:t>копии страницы.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Появление книгопечатания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XV веке появилась печатная машина с наборными элементами из металла. Ее изобретателем был Иоганн Гуттенберг. Бумага и велень в одинаковых объемах использовались для производства книг до XVI века.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929066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были очень дорогие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786191"/>
            <a:ext cx="4389467" cy="267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1857364"/>
            <a:ext cx="71048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i="1" dirty="0">
                <a:solidFill>
                  <a:srgbClr val="7030A0"/>
                </a:solidFill>
              </a:rPr>
              <a:t>В XV веке книги были еще очень дороги. </a:t>
            </a:r>
            <a:endParaRPr lang="ru-RU" sz="2400" i="1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К </a:t>
            </a:r>
            <a:r>
              <a:rPr lang="ru-RU" sz="2400" i="1" dirty="0">
                <a:solidFill>
                  <a:srgbClr val="7030A0"/>
                </a:solidFill>
              </a:rPr>
              <a:t>ним относились очень бережно. Тогда и </a:t>
            </a:r>
            <a:endParaRPr lang="ru-RU" sz="2400" i="1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изобрели </a:t>
            </a:r>
            <a:r>
              <a:rPr lang="ru-RU" sz="2400" i="1" dirty="0">
                <a:solidFill>
                  <a:srgbClr val="7030A0"/>
                </a:solidFill>
              </a:rPr>
              <a:t>закладки: </a:t>
            </a:r>
            <a:endParaRPr lang="ru-RU" sz="2400" i="1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первые </a:t>
            </a:r>
            <a:r>
              <a:rPr lang="ru-RU" sz="2400" i="1" dirty="0">
                <a:solidFill>
                  <a:srgbClr val="7030A0"/>
                </a:solidFill>
              </a:rPr>
              <a:t>из них были шелковыми и с вышивкой.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К.Г.Паустовский писал: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«Человек, любящий и умеющий читать,-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 счастливый человек.     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Он окружён множеством умных,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  добрых и верных друзей.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Друзья эти – книги.»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1800-х гг. набирают популярность паровые печатные машины. В конце XIX века появляются монотипные и линотипные прессы.</a:t>
            </a: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05" y="1609725"/>
            <a:ext cx="667958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уже к середине XX века в Европе производилось более 200 000 наименований книг в год.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3358" y="1609725"/>
            <a:ext cx="63666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Такова история появления книги – трудная и интересная.</a:t>
            </a:r>
            <a:endParaRPr lang="ru-RU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542928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5500702"/>
            <a:ext cx="6782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Теперь, беря в руки любимую книгу, вспомните о том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как когда-то ценили книги, и что раньше чтение книги 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с</a:t>
            </a:r>
            <a:r>
              <a:rPr lang="ru-RU" b="1" i="1" dirty="0" smtClean="0">
                <a:solidFill>
                  <a:srgbClr val="C00000"/>
                </a:solidFill>
              </a:rPr>
              <a:t>читалось за </a:t>
            </a:r>
            <a:r>
              <a:rPr lang="ru-RU" b="1" i="1" dirty="0">
                <a:solidFill>
                  <a:srgbClr val="C00000"/>
                </a:solidFill>
              </a:rPr>
              <a:t>истинное счастье!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художники тоже нередко изображали книгу на своих полотнах.</a:t>
            </a:r>
            <a:endParaRPr lang="ru-RU" sz="2800" dirty="0"/>
          </a:p>
        </p:txBody>
      </p:sp>
      <p:pic>
        <p:nvPicPr>
          <p:cNvPr id="4" name="Содержимое 3" descr="C:\Users\Учитель\Desktop\Новая папка\80725433_1097Neizvestnuyy_hudozhnik_Knigi_i_chasuy_17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2861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4810" y="1857364"/>
            <a:ext cx="3281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Неизвестный мастер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Книги и часы» 1740-е годы.</a:t>
            </a:r>
          </a:p>
        </p:txBody>
      </p:sp>
      <p:pic>
        <p:nvPicPr>
          <p:cNvPr id="6" name="Рисунок 5" descr="C:\Users\Учитель\Desktop\Новая папка\155-portret-knyazhny-kurakinojj-neizvestnyjj-khudozhnik-konca-khviii-ve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928934"/>
            <a:ext cx="35699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4786322"/>
            <a:ext cx="3087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Неизвестный </a:t>
            </a:r>
            <a:r>
              <a:rPr lang="ru-RU" dirty="0" smtClean="0"/>
              <a:t>мастер</a:t>
            </a:r>
          </a:p>
          <a:p>
            <a:r>
              <a:rPr lang="ru-RU" dirty="0" smtClean="0"/>
              <a:t> </a:t>
            </a:r>
            <a:r>
              <a:rPr lang="ru-RU" dirty="0"/>
              <a:t>«Портрет княжны </a:t>
            </a:r>
            <a:endParaRPr lang="ru-RU" dirty="0" smtClean="0"/>
          </a:p>
          <a:p>
            <a:r>
              <a:rPr lang="ru-RU" dirty="0" smtClean="0"/>
              <a:t>Куракиной</a:t>
            </a:r>
            <a:r>
              <a:rPr lang="ru-RU" dirty="0"/>
              <a:t>» конец 18 века.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Книга на полотнах великих мастеров</a:t>
            </a:r>
            <a:endParaRPr lang="ru-RU" sz="3200" dirty="0"/>
          </a:p>
        </p:txBody>
      </p:sp>
      <p:pic>
        <p:nvPicPr>
          <p:cNvPr id="4" name="Содержимое 3" descr="C:\Users\Учитель\Desktop\Новая папка\51961648_26d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00174"/>
            <a:ext cx="370951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1857364"/>
            <a:ext cx="3536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О. А. Кипренский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Мечтательница» 1826-1827 гг.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8915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Н.Н. Ге «А.С. Пушкин в селе Михайловском» 1870 г</a:t>
            </a:r>
            <a:r>
              <a:rPr lang="ru-RU" sz="1600" dirty="0" smtClean="0"/>
              <a:t>.(А.С.Пушкин читает И.И.Пущину комедию </a:t>
            </a:r>
            <a:r>
              <a:rPr lang="ru-RU" sz="1600" dirty="0" err="1" smtClean="0"/>
              <a:t>А.С.Грибоедова</a:t>
            </a:r>
            <a:r>
              <a:rPr lang="ru-RU" sz="1600" dirty="0" smtClean="0"/>
              <a:t> «Горе от ума»)</a:t>
            </a:r>
            <a:endParaRPr lang="ru-RU" sz="3200" dirty="0"/>
          </a:p>
        </p:txBody>
      </p:sp>
      <p:pic>
        <p:nvPicPr>
          <p:cNvPr id="4" name="Содержимое 3" descr="C:\Users\Учитель\Desktop\Новая папка\ge-0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«За чтением. Портрет С.Н.Крамской» 1863г. И.Н. Крамской 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Содержимое 3" descr="C:\Users\Учитель\Desktop\Новая папка\5d4ba249c694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41159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Книга как характеристика образа</a:t>
            </a:r>
            <a:endParaRPr lang="ru-RU" dirty="0"/>
          </a:p>
        </p:txBody>
      </p:sp>
      <p:pic>
        <p:nvPicPr>
          <p:cNvPr id="4" name="Содержимое 3" descr="C:\Users\Учитель\Desktop\Новая папка\3d0d5eb6a9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251419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итель\Desktop\Новая папка\Untitled-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43050"/>
            <a:ext cx="37338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5143512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К.А. </a:t>
            </a:r>
            <a:r>
              <a:rPr lang="ru-RU" dirty="0" smtClean="0"/>
              <a:t>Коровин </a:t>
            </a:r>
          </a:p>
          <a:p>
            <a:r>
              <a:rPr lang="ru-RU" dirty="0" smtClean="0"/>
              <a:t>«Портрет </a:t>
            </a:r>
            <a:r>
              <a:rPr lang="ru-RU" dirty="0"/>
              <a:t>Т.С. </a:t>
            </a:r>
            <a:r>
              <a:rPr lang="ru-RU" dirty="0" err="1"/>
              <a:t>Лобатович</a:t>
            </a:r>
            <a:r>
              <a:rPr lang="ru-RU" dirty="0"/>
              <a:t>», </a:t>
            </a:r>
            <a:endParaRPr lang="ru-RU" dirty="0" smtClean="0"/>
          </a:p>
          <a:p>
            <a:r>
              <a:rPr lang="ru-RU" dirty="0" smtClean="0"/>
              <a:t>1886-1888гг.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В.А</a:t>
            </a:r>
            <a:r>
              <a:rPr lang="ru-RU" dirty="0"/>
              <a:t>. Серов «Портрет А.Я. Симонович» 1889г.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i="1" dirty="0" smtClean="0">
                <a:solidFill>
                  <a:srgbClr val="C00000"/>
                </a:solidFill>
              </a:rPr>
              <a:t>Всем хорошим во мне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 я обязан книгам»</a:t>
            </a:r>
            <a:endParaRPr lang="ru-RU" dirty="0"/>
          </a:p>
        </p:txBody>
      </p:sp>
      <p:pic>
        <p:nvPicPr>
          <p:cNvPr id="4" name="Содержимое 3" descr="C:\Users\Учитель\Desktop\Новая папка\31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643050"/>
            <a:ext cx="429875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2214554"/>
            <a:ext cx="2866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М.В. Нестеров </a:t>
            </a:r>
            <a:endParaRPr lang="ru-RU" i="1" dirty="0" smtClean="0"/>
          </a:p>
          <a:p>
            <a:r>
              <a:rPr lang="ru-RU" i="1" dirty="0" smtClean="0"/>
              <a:t>«</a:t>
            </a:r>
            <a:r>
              <a:rPr lang="ru-RU" i="1" dirty="0"/>
              <a:t>Наташа Нестерова </a:t>
            </a:r>
            <a:endParaRPr lang="ru-RU" i="1" dirty="0" smtClean="0"/>
          </a:p>
          <a:p>
            <a:r>
              <a:rPr lang="ru-RU" i="1" dirty="0" smtClean="0"/>
              <a:t>на </a:t>
            </a:r>
            <a:r>
              <a:rPr lang="ru-RU" i="1" dirty="0"/>
              <a:t>садовой скамье» 1914</a:t>
            </a:r>
          </a:p>
          <a:p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714752"/>
            <a:ext cx="32063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i="1" dirty="0">
                <a:solidFill>
                  <a:srgbClr val="C00000"/>
                </a:solidFill>
              </a:rPr>
              <a:t>Всем хорошим во </a:t>
            </a:r>
            <a:r>
              <a:rPr lang="ru-RU" i="1" dirty="0" smtClean="0">
                <a:solidFill>
                  <a:srgbClr val="C00000"/>
                </a:solidFill>
              </a:rPr>
              <a:t>мне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я обязан книгам: ещё 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в </a:t>
            </a:r>
            <a:r>
              <a:rPr lang="ru-RU" i="1" dirty="0">
                <a:solidFill>
                  <a:srgbClr val="C00000"/>
                </a:solidFill>
              </a:rPr>
              <a:t>молодости я понял уже</a:t>
            </a:r>
            <a:r>
              <a:rPr lang="ru-RU" i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что искусство </a:t>
            </a:r>
            <a:r>
              <a:rPr lang="ru-RU" i="1" dirty="0" smtClean="0">
                <a:solidFill>
                  <a:srgbClr val="C00000"/>
                </a:solidFill>
              </a:rPr>
              <a:t>более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великодушно, чем люди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Я люблю книги: каждая 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из </a:t>
            </a:r>
            <a:r>
              <a:rPr lang="ru-RU" i="1" dirty="0">
                <a:solidFill>
                  <a:srgbClr val="C00000"/>
                </a:solidFill>
              </a:rPr>
              <a:t>них мне кажется чудом</a:t>
            </a:r>
            <a:r>
              <a:rPr lang="ru-RU" i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а писатель – </a:t>
            </a:r>
            <a:r>
              <a:rPr lang="ru-RU" i="1" dirty="0" smtClean="0">
                <a:solidFill>
                  <a:srgbClr val="C00000"/>
                </a:solidFill>
              </a:rPr>
              <a:t>магом…»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(Максим Горький)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Спасибо за работу!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Я желаю обрести вам много хороших друзей – прочитать много хороших книг. 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И пусть они  станут вашими спутниками, которые обязательно принесут пользу.</a:t>
            </a:r>
          </a:p>
          <a:p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Высказывания о книге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Я к вам обращаюсь, товарищи, дети: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Полезнее книги нет вещи на свете!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Пусть книги друзьями заходят в дома,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Читайте всю жизнь, набирайтесь ума!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(Сергей Михалков в стихотворении «Обращение писателя к читателям»)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Пословица недаром молвится (пословицы о книге)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Хлеб питает тело, а книга питает разум.</a:t>
            </a:r>
            <a:endParaRPr lang="ru-RU" dirty="0" smtClean="0"/>
          </a:p>
          <a:p>
            <a:r>
              <a:rPr lang="ru-RU" b="1" dirty="0" smtClean="0"/>
              <a:t>Хорошую книгу читать не в тягость, а в радость.</a:t>
            </a:r>
            <a:endParaRPr lang="ru-RU" dirty="0" smtClean="0"/>
          </a:p>
          <a:p>
            <a:r>
              <a:rPr lang="ru-RU" b="1" dirty="0" smtClean="0"/>
              <a:t>Книга для ума – что теплый дождь для всходов.</a:t>
            </a:r>
            <a:endParaRPr lang="ru-RU" dirty="0" smtClean="0"/>
          </a:p>
          <a:p>
            <a:r>
              <a:rPr lang="ru-RU" b="1" dirty="0" smtClean="0"/>
              <a:t>Ум без книги, как птица без крыльев.</a:t>
            </a:r>
            <a:endParaRPr lang="ru-RU" dirty="0" smtClean="0"/>
          </a:p>
          <a:p>
            <a:r>
              <a:rPr lang="ru-RU" b="1" dirty="0" smtClean="0"/>
              <a:t>Книга подобна воде – дорогу пробьёт везде.</a:t>
            </a:r>
            <a:endParaRPr lang="ru-RU" dirty="0" smtClean="0"/>
          </a:p>
          <a:p>
            <a:r>
              <a:rPr lang="ru-RU" b="1" dirty="0" smtClean="0"/>
              <a:t>Сказанное слово – было да нет, а написанное живёт век.</a:t>
            </a:r>
            <a:endParaRPr lang="ru-RU" dirty="0" smtClean="0"/>
          </a:p>
          <a:p>
            <a:r>
              <a:rPr lang="ru-RU" b="1" dirty="0" smtClean="0"/>
              <a:t>Книга поможет в труде, выручит в беде.</a:t>
            </a:r>
            <a:endParaRPr lang="ru-RU" dirty="0" smtClean="0"/>
          </a:p>
          <a:p>
            <a:r>
              <a:rPr lang="ru-RU" b="1" dirty="0" smtClean="0"/>
              <a:t>Кто много читает, тот много знает.</a:t>
            </a:r>
            <a:endParaRPr lang="ru-RU" dirty="0" smtClean="0"/>
          </a:p>
          <a:p>
            <a:r>
              <a:rPr lang="ru-RU" b="1" dirty="0" smtClean="0"/>
              <a:t>Прочёл книгу – встретился с другом.</a:t>
            </a:r>
            <a:endParaRPr lang="ru-RU" dirty="0" smtClean="0"/>
          </a:p>
          <a:p>
            <a:r>
              <a:rPr lang="ru-RU" b="1" dirty="0" smtClean="0"/>
              <a:t>Хорошая книга – лучший друг.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Загадки о книге.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1.Есть листок, есть корешок.</a:t>
            </a:r>
            <a:endParaRPr lang="ru-RU" dirty="0" smtClean="0"/>
          </a:p>
          <a:p>
            <a:r>
              <a:rPr lang="ru-RU" b="1" dirty="0" smtClean="0"/>
              <a:t>А не куст и не цветок.</a:t>
            </a:r>
            <a:endParaRPr lang="ru-RU" dirty="0" smtClean="0"/>
          </a:p>
          <a:p>
            <a:r>
              <a:rPr lang="ru-RU" b="1" dirty="0" smtClean="0"/>
              <a:t>Нету лап, нету рук.</a:t>
            </a:r>
            <a:endParaRPr lang="ru-RU" dirty="0" smtClean="0"/>
          </a:p>
          <a:p>
            <a:r>
              <a:rPr lang="ru-RU" b="1" dirty="0" smtClean="0"/>
              <a:t>А приходит в дом как друг.</a:t>
            </a:r>
            <a:endParaRPr lang="ru-RU" dirty="0" smtClean="0"/>
          </a:p>
          <a:p>
            <a:r>
              <a:rPr lang="ru-RU" b="1" dirty="0" smtClean="0"/>
              <a:t>На колени к маме ляжет, </a:t>
            </a:r>
            <a:endParaRPr lang="ru-RU" dirty="0" smtClean="0"/>
          </a:p>
          <a:p>
            <a:r>
              <a:rPr lang="ru-RU" b="1" dirty="0" smtClean="0"/>
              <a:t>Обо всём тебе расскажет.      </a:t>
            </a:r>
            <a:endParaRPr lang="ru-RU" dirty="0" smtClean="0"/>
          </a:p>
          <a:p>
            <a:r>
              <a:rPr lang="ru-RU" b="1" dirty="0" smtClean="0"/>
              <a:t>2. Говорит она беззвучно,</a:t>
            </a:r>
            <a:endParaRPr lang="ru-RU" dirty="0" smtClean="0"/>
          </a:p>
          <a:p>
            <a:r>
              <a:rPr lang="ru-RU" b="1" dirty="0" smtClean="0"/>
              <a:t>А понятно и не скучно.</a:t>
            </a:r>
            <a:endParaRPr lang="ru-RU" dirty="0" smtClean="0"/>
          </a:p>
          <a:p>
            <a:r>
              <a:rPr lang="ru-RU" b="1" dirty="0" smtClean="0"/>
              <a:t>Ты беседуй чаще с ней –</a:t>
            </a:r>
            <a:endParaRPr lang="ru-RU" dirty="0" smtClean="0"/>
          </a:p>
          <a:p>
            <a:r>
              <a:rPr lang="ru-RU" b="1" dirty="0" smtClean="0"/>
              <a:t>Станешь вчетверо умней.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Книга учит грамоте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1) Книга – в…</a:t>
            </a:r>
            <a:r>
              <a:rPr lang="ru-RU" dirty="0" err="1" smtClean="0"/>
              <a:t>ликая</a:t>
            </a:r>
            <a:r>
              <a:rPr lang="ru-RU" dirty="0" smtClean="0"/>
              <a:t> вещ…, пока человек умеет ею </a:t>
            </a:r>
            <a:r>
              <a:rPr lang="ru-RU" dirty="0" err="1" smtClean="0"/>
              <a:t>пользоват</a:t>
            </a:r>
            <a:r>
              <a:rPr lang="ru-RU" dirty="0" smtClean="0"/>
              <a:t>…</a:t>
            </a:r>
            <a:r>
              <a:rPr lang="ru-RU" dirty="0" err="1" smtClean="0"/>
              <a:t>ся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(А.А. Блок).</a:t>
            </a:r>
          </a:p>
          <a:p>
            <a:r>
              <a:rPr lang="ru-RU" dirty="0" smtClean="0"/>
              <a:t>2) Каждую книгу нужно уметь ч…тать. (Б. Паскаль)</a:t>
            </a:r>
          </a:p>
          <a:p>
            <a:r>
              <a:rPr lang="ru-RU" dirty="0" smtClean="0"/>
              <a:t>3) Ч…тать не размышляя, всё равно, что есть и (не) переваривать. </a:t>
            </a:r>
          </a:p>
          <a:p>
            <a:r>
              <a:rPr lang="ru-RU" dirty="0" smtClean="0"/>
              <a:t>(Э. </a:t>
            </a:r>
            <a:r>
              <a:rPr lang="ru-RU" dirty="0" err="1" smtClean="0"/>
              <a:t>Борк</a:t>
            </a:r>
            <a:r>
              <a:rPr lang="ru-RU" dirty="0" smtClean="0"/>
              <a:t>).</a:t>
            </a:r>
          </a:p>
          <a:p>
            <a:r>
              <a:rPr lang="ru-RU" dirty="0" smtClean="0"/>
              <a:t>4) Книги следу…т ч…тать также </a:t>
            </a:r>
            <a:r>
              <a:rPr lang="ru-RU" dirty="0" err="1" smtClean="0"/>
              <a:t>нетор</a:t>
            </a:r>
            <a:r>
              <a:rPr lang="ru-RU" dirty="0" smtClean="0"/>
              <a:t>…</a:t>
            </a:r>
            <a:r>
              <a:rPr lang="ru-RU" dirty="0" err="1" smtClean="0"/>
              <a:t>пливо</a:t>
            </a:r>
            <a:r>
              <a:rPr lang="ru-RU" dirty="0" smtClean="0"/>
              <a:t> и бережно, как они п…</a:t>
            </a:r>
            <a:r>
              <a:rPr lang="ru-RU" dirty="0" err="1" smtClean="0"/>
              <a:t>сались</a:t>
            </a:r>
            <a:r>
              <a:rPr lang="ru-RU" dirty="0" smtClean="0"/>
              <a:t>. (Г. </a:t>
            </a:r>
            <a:r>
              <a:rPr lang="ru-RU" dirty="0" err="1" smtClean="0"/>
              <a:t>Торо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Объясните пунктуацию в первом предложении.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Карточка №2.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49555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1) (В) хорош…</a:t>
            </a:r>
            <a:r>
              <a:rPr lang="ru-RU" dirty="0" err="1" smtClean="0"/>
              <a:t>й</a:t>
            </a:r>
            <a:r>
              <a:rPr lang="ru-RU" dirty="0" smtClean="0"/>
              <a:t> книг… бол…</a:t>
            </a:r>
            <a:r>
              <a:rPr lang="ru-RU" dirty="0" err="1" smtClean="0"/>
              <a:t>ше</a:t>
            </a:r>
            <a:r>
              <a:rPr lang="ru-RU" dirty="0" smtClean="0"/>
              <a:t> истин, чем хотел вл…жить в неё авт…р. </a:t>
            </a:r>
          </a:p>
          <a:p>
            <a:r>
              <a:rPr lang="ru-RU" dirty="0" smtClean="0"/>
              <a:t>( М. </a:t>
            </a:r>
            <a:r>
              <a:rPr lang="ru-RU" dirty="0" err="1" smtClean="0"/>
              <a:t>Эбнер</a:t>
            </a:r>
            <a:r>
              <a:rPr lang="ru-RU" dirty="0" smtClean="0"/>
              <a:t>- </a:t>
            </a:r>
            <a:r>
              <a:rPr lang="ru-RU" dirty="0" err="1" smtClean="0"/>
              <a:t>Эшенбах</a:t>
            </a:r>
            <a:r>
              <a:rPr lang="ru-RU" dirty="0" smtClean="0"/>
              <a:t>).</a:t>
            </a:r>
          </a:p>
          <a:p>
            <a:r>
              <a:rPr lang="ru-RU" dirty="0" smtClean="0"/>
              <a:t>2) В…время пр…читанная книга – огромная удача. Она способна изменить, как (не) измен…т её лучший </a:t>
            </a:r>
            <a:r>
              <a:rPr lang="ru-RU" dirty="0" err="1" smtClean="0"/>
              <a:t>дру</a:t>
            </a:r>
            <a:r>
              <a:rPr lang="ru-RU" dirty="0" smtClean="0"/>
              <a:t>(?)  или наставник.</a:t>
            </a:r>
          </a:p>
          <a:p>
            <a:r>
              <a:rPr lang="ru-RU" dirty="0" smtClean="0"/>
              <a:t> (П.А. Павленко)</a:t>
            </a:r>
          </a:p>
          <a:p>
            <a:r>
              <a:rPr lang="ru-RU" dirty="0" smtClean="0"/>
              <a:t>3) Хорош… книги сходны в одном, - когда вы д…</a:t>
            </a:r>
            <a:r>
              <a:rPr lang="ru-RU" dirty="0" err="1" smtClean="0"/>
              <a:t>чита</a:t>
            </a:r>
            <a:r>
              <a:rPr lang="ru-RU" dirty="0" smtClean="0"/>
              <a:t>…те (до) к…</a:t>
            </a:r>
            <a:r>
              <a:rPr lang="ru-RU" dirty="0" err="1" smtClean="0"/>
              <a:t>нца</a:t>
            </a:r>
            <a:r>
              <a:rPr lang="ru-RU" dirty="0" smtClean="0"/>
              <a:t>, вам кажет(?)</a:t>
            </a:r>
            <a:r>
              <a:rPr lang="ru-RU" dirty="0" err="1" smtClean="0"/>
              <a:t>ся</a:t>
            </a:r>
            <a:r>
              <a:rPr lang="ru-RU" dirty="0" smtClean="0"/>
              <a:t>, что всё это случилось с вами, и так оно навсегда при вас и останется. (Э. Хемингуэй).</a:t>
            </a:r>
          </a:p>
          <a:p>
            <a:r>
              <a:rPr lang="ru-RU" dirty="0" smtClean="0"/>
              <a:t>Объясните пунктуацию во втором предложении.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Карточка №3.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48577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Карточка №3.</a:t>
            </a:r>
          </a:p>
          <a:p>
            <a:r>
              <a:rPr lang="ru-RU" dirty="0" smtClean="0"/>
              <a:t>1) Ж…</a:t>
            </a:r>
            <a:r>
              <a:rPr lang="ru-RU" dirty="0" err="1" smtClean="0"/>
              <a:t>знь</a:t>
            </a:r>
            <a:r>
              <a:rPr lang="ru-RU" dirty="0" smtClean="0"/>
              <a:t> в мир… книг – это приобщение (к) красоте мысли, наслаждение </a:t>
            </a:r>
            <a:r>
              <a:rPr lang="ru-RU" dirty="0" err="1" smtClean="0"/>
              <a:t>культурн</a:t>
            </a:r>
            <a:r>
              <a:rPr lang="ru-RU" dirty="0" smtClean="0"/>
              <a:t>…ми богатствами. (В. Сухомлинский).</a:t>
            </a:r>
          </a:p>
          <a:p>
            <a:r>
              <a:rPr lang="ru-RU" dirty="0" smtClean="0"/>
              <a:t>2)</a:t>
            </a:r>
            <a:r>
              <a:rPr lang="ru-RU" dirty="0" err="1" smtClean="0"/>
              <a:t>Увид</a:t>
            </a:r>
            <a:r>
              <a:rPr lang="ru-RU" dirty="0" smtClean="0"/>
              <a:t>…</a:t>
            </a:r>
            <a:r>
              <a:rPr lang="ru-RU" dirty="0" err="1" smtClean="0"/>
              <a:t>ть</a:t>
            </a:r>
            <a:r>
              <a:rPr lang="ru-RU" dirty="0" smtClean="0"/>
              <a:t> и познать свой край можно либо св…ими глазами, либо с </a:t>
            </a:r>
            <a:r>
              <a:rPr lang="ru-RU" dirty="0" err="1" smtClean="0"/>
              <a:t>помощ</a:t>
            </a:r>
            <a:r>
              <a:rPr lang="ru-RU" dirty="0" smtClean="0"/>
              <a:t>…</a:t>
            </a:r>
            <a:r>
              <a:rPr lang="ru-RU" dirty="0" err="1" smtClean="0"/>
              <a:t>ю</a:t>
            </a:r>
            <a:r>
              <a:rPr lang="ru-RU" dirty="0" smtClean="0"/>
              <a:t> </a:t>
            </a:r>
            <a:r>
              <a:rPr lang="ru-RU" dirty="0" err="1" smtClean="0"/>
              <a:t>кни</a:t>
            </a:r>
            <a:r>
              <a:rPr lang="ru-RU" dirty="0" smtClean="0"/>
              <a:t>…. (М. Ломоносов).</a:t>
            </a:r>
          </a:p>
          <a:p>
            <a:r>
              <a:rPr lang="ru-RU" dirty="0" smtClean="0"/>
              <a:t>3) Книги делают человека луч(?)</a:t>
            </a:r>
            <a:r>
              <a:rPr lang="ru-RU" dirty="0" err="1" smtClean="0"/>
              <a:t>ше</a:t>
            </a:r>
            <a:r>
              <a:rPr lang="ru-RU" dirty="0" smtClean="0"/>
              <a:t>, а это одно из основных условий и даже основная, чуть ли (не) единстве(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ая</a:t>
            </a:r>
            <a:r>
              <a:rPr lang="ru-RU" dirty="0" smtClean="0"/>
              <a:t> цель искусства.(И. Гончаров).</a:t>
            </a:r>
          </a:p>
          <a:p>
            <a:r>
              <a:rPr lang="ru-RU" dirty="0" smtClean="0"/>
              <a:t>4) Книги дороже мне престола! (В.Шекспир).</a:t>
            </a:r>
          </a:p>
          <a:p>
            <a:r>
              <a:rPr lang="ru-RU" dirty="0" smtClean="0"/>
              <a:t>Объясните пунктуацию в первом предложении.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выясним лексическое значение слова «книга»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Книга, -</a:t>
            </a:r>
            <a:r>
              <a:rPr lang="ru-RU" i="1" dirty="0" err="1" smtClean="0"/>
              <a:t>и,ж</a:t>
            </a:r>
            <a:r>
              <a:rPr lang="ru-RU" i="1" dirty="0" smtClean="0"/>
              <a:t>. 1)Произведение печати (в старину также рукописное) в виде переплетённых листов с каким-нибудь текстом.</a:t>
            </a:r>
            <a:endParaRPr lang="ru-RU" dirty="0" smtClean="0"/>
          </a:p>
          <a:p>
            <a:r>
              <a:rPr lang="ru-RU" i="1" dirty="0" smtClean="0"/>
              <a:t>2) Сшитые в один переплёт листы бумаги, заполняемые документальными официальными учётными данными.</a:t>
            </a:r>
            <a:endParaRPr lang="ru-RU" dirty="0" smtClean="0"/>
          </a:p>
          <a:p>
            <a:r>
              <a:rPr lang="ru-RU" i="1" dirty="0" smtClean="0"/>
              <a:t>3) Крупное подразделение литературного произведения, состоящие из многих глав.</a:t>
            </a:r>
          </a:p>
          <a:p>
            <a:r>
              <a:rPr lang="ru-RU" dirty="0" smtClean="0"/>
              <a:t>(Толковый словарь С.И. Ожегова и Н.Ю. Шведовой)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1231</Words>
  <Application>Microsoft Office PowerPoint</Application>
  <PresentationFormat>Экран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«Испокон века книга растит человека»</vt:lpstr>
      <vt:lpstr>К.Г.Паустовский писал:</vt:lpstr>
      <vt:lpstr>   Высказывания о книге</vt:lpstr>
      <vt:lpstr>Пословица недаром молвится (пословицы о книге)</vt:lpstr>
      <vt:lpstr>        Загадки о книге.</vt:lpstr>
      <vt:lpstr>      Книга учит грамоте</vt:lpstr>
      <vt:lpstr>Карточка №2. </vt:lpstr>
      <vt:lpstr>Карточка №3. </vt:lpstr>
      <vt:lpstr>выясним лексическое значение слова «книга»</vt:lpstr>
      <vt:lpstr>    История русской  книги. </vt:lpstr>
      <vt:lpstr>      Древние египетские   папирусы выглядели так</vt:lpstr>
      <vt:lpstr>Первое свидетельство такой записи датируется 2400 г. до н.э. </vt:lpstr>
      <vt:lpstr>Первые рукописные книги.</vt:lpstr>
      <vt:lpstr>Из чего их изготавливали?</vt:lpstr>
      <vt:lpstr>Одна из древних рукописных</vt:lpstr>
      <vt:lpstr>Книги, как правило, переписывали в монастырях. Это был очень длительный и кропотливый процесс. </vt:lpstr>
      <vt:lpstr>В XIII веке появились первые университеты, и, как следствие, спрос на книги значительно возрос. </vt:lpstr>
      <vt:lpstr>   Появление книгопечатания</vt:lpstr>
      <vt:lpstr>Книги были очень дорогие</vt:lpstr>
      <vt:lpstr>В 1800-х гг. набирают популярность паровые печатные машины. В конце XIX века появляются монотипные и линотипные прессы.</vt:lpstr>
      <vt:lpstr>уже к середине XX века в Европе производилось более 200 000 наименований книг в год.</vt:lpstr>
      <vt:lpstr>Такова история появления книги – трудная и интересная.</vt:lpstr>
      <vt:lpstr>художники тоже нередко изображали книгу на своих полотнах.</vt:lpstr>
      <vt:lpstr>Книга на полотнах великих мастеров</vt:lpstr>
      <vt:lpstr>      Н.Н. Ге «А.С. Пушкин в селе Михайловском» 1870 г.(А.С.Пушкин читает И.И.Пущину комедию А.С.Грибоедова «Горе от ума»)</vt:lpstr>
      <vt:lpstr> «За чтением. Портрет С.Н.Крамской» 1863г. И.Н. Крамской  </vt:lpstr>
      <vt:lpstr>Книга как характеристика образа</vt:lpstr>
      <vt:lpstr>«Всем хорошим во мне  я обязан книгам»</vt:lpstr>
      <vt:lpstr>      Спасибо за работу!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«Испокон века книга растит человека»</dc:title>
  <dc:creator>Алексей</dc:creator>
  <cp:lastModifiedBy>Кормашова</cp:lastModifiedBy>
  <cp:revision>11</cp:revision>
  <dcterms:created xsi:type="dcterms:W3CDTF">2014-09-01T12:15:33Z</dcterms:created>
  <dcterms:modified xsi:type="dcterms:W3CDTF">2015-02-17T19:04:03Z</dcterms:modified>
</cp:coreProperties>
</file>