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60" r:id="rId3"/>
    <p:sldId id="259" r:id="rId4"/>
    <p:sldId id="257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1DE2-C885-42B5-ABFE-DDA4943E71DE}" type="datetimeFigureOut">
              <a:rPr lang="ru-RU" smtClean="0"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E788-26AA-43BB-B908-54279B0FF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1DE2-C885-42B5-ABFE-DDA4943E71DE}" type="datetimeFigureOut">
              <a:rPr lang="ru-RU" smtClean="0"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E788-26AA-43BB-B908-54279B0FF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1DE2-C885-42B5-ABFE-DDA4943E71DE}" type="datetimeFigureOut">
              <a:rPr lang="ru-RU" smtClean="0"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E788-26AA-43BB-B908-54279B0FF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2133600"/>
            <a:ext cx="3810000" cy="4267200"/>
          </a:xfrm>
        </p:spPr>
        <p:txBody>
          <a:bodyPr/>
          <a:lstStyle/>
          <a:p>
            <a:r>
              <a:rPr lang="ru-RU" smtClean="0"/>
              <a:t>Вставка клипа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2133600"/>
            <a:ext cx="38100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8F91DE2-C885-42B5-ABFE-DDA4943E71DE}" type="datetimeFigureOut">
              <a:rPr lang="ru-RU" smtClean="0"/>
              <a:t>22.09.2010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35CE788-26AA-43BB-B908-54279B0FF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1DE2-C885-42B5-ABFE-DDA4943E71DE}" type="datetimeFigureOut">
              <a:rPr lang="ru-RU" smtClean="0"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E788-26AA-43BB-B908-54279B0FF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1DE2-C885-42B5-ABFE-DDA4943E71DE}" type="datetimeFigureOut">
              <a:rPr lang="ru-RU" smtClean="0"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E788-26AA-43BB-B908-54279B0FF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1DE2-C885-42B5-ABFE-DDA4943E71DE}" type="datetimeFigureOut">
              <a:rPr lang="ru-RU" smtClean="0"/>
              <a:t>22.09.2010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E788-26AA-43BB-B908-54279B0FF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1DE2-C885-42B5-ABFE-DDA4943E71DE}" type="datetimeFigureOut">
              <a:rPr lang="ru-RU" smtClean="0"/>
              <a:t>22.09.2010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E788-26AA-43BB-B908-54279B0FF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1DE2-C885-42B5-ABFE-DDA4943E71DE}" type="datetimeFigureOut">
              <a:rPr lang="ru-RU" smtClean="0"/>
              <a:t>22.09.2010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E788-26AA-43BB-B908-54279B0FF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1DE2-C885-42B5-ABFE-DDA4943E71DE}" type="datetimeFigureOut">
              <a:rPr lang="ru-RU" smtClean="0"/>
              <a:t>22.09.2010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E788-26AA-43BB-B908-54279B0FF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1DE2-C885-42B5-ABFE-DDA4943E71DE}" type="datetimeFigureOut">
              <a:rPr lang="ru-RU" smtClean="0"/>
              <a:t>22.09.2010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E788-26AA-43BB-B908-54279B0FF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1DE2-C885-42B5-ABFE-DDA4943E71DE}" type="datetimeFigureOut">
              <a:rPr lang="ru-RU" smtClean="0"/>
              <a:t>22.09.2010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E788-26AA-43BB-B908-54279B0FF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91DE2-C885-42B5-ABFE-DDA4943E71DE}" type="datetimeFigureOut">
              <a:rPr lang="ru-RU" smtClean="0"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CE788-26AA-43BB-B908-54279B0FFC7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786058"/>
            <a:ext cx="7772400" cy="2327281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Microsoft Uighur" pitchFamily="2" charset="-78"/>
              </a:rPr>
              <a:t>Культура </a:t>
            </a:r>
            <a:b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Microsoft Uighur" pitchFamily="2" charset="-78"/>
              </a:rPr>
            </a:b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Microsoft Uighur" pitchFamily="2" charset="-78"/>
              </a:rPr>
              <a:t>Эпохи Возрождения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Microsoft Uighu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0719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/>
              <a:t>(фр.) </a:t>
            </a:r>
            <a:r>
              <a:rPr lang="en-US" b="1" i="1" dirty="0" smtClean="0"/>
              <a:t>Renaissance</a:t>
            </a:r>
            <a:r>
              <a:rPr lang="ru-RU" i="1" dirty="0" smtClean="0"/>
              <a:t> - эпоха в истории культуры Европы, пришедшая на смену культуре Средних веков и предшествующая культуре нового </a:t>
            </a:r>
            <a:r>
              <a:rPr lang="ru-RU" i="1" dirty="0" smtClean="0"/>
              <a:t>времени</a:t>
            </a:r>
            <a:endParaRPr lang="ru-RU" i="1" dirty="0" smtClean="0"/>
          </a:p>
          <a:p>
            <a:pPr algn="ctr">
              <a:buNone/>
            </a:pPr>
            <a:endParaRPr lang="ru-RU" sz="1900" i="1" dirty="0" smtClean="0"/>
          </a:p>
          <a:p>
            <a:pPr algn="ctr">
              <a:buNone/>
            </a:pPr>
            <a:endParaRPr lang="ru-RU" sz="1900" i="1" dirty="0" smtClean="0"/>
          </a:p>
          <a:p>
            <a:pPr algn="ctr">
              <a:buNone/>
            </a:pPr>
            <a:r>
              <a:rPr lang="ru-RU" sz="1900" i="1" dirty="0" smtClean="0"/>
              <a:t>*** Термин </a:t>
            </a:r>
            <a:r>
              <a:rPr lang="ru-RU" sz="1900" i="1" dirty="0" smtClean="0"/>
              <a:t>Возрождение встречается уже у итальянских гуманистов, например, у </a:t>
            </a:r>
            <a:r>
              <a:rPr lang="ru-RU" sz="1900" i="1" dirty="0" err="1" smtClean="0"/>
              <a:t>Джорджо</a:t>
            </a:r>
            <a:r>
              <a:rPr lang="ru-RU" sz="1900" i="1" dirty="0" smtClean="0"/>
              <a:t> Вазари. В современном значении термин был введён в обиход французским историком XIX века </a:t>
            </a:r>
            <a:r>
              <a:rPr lang="ru-RU" sz="1900" i="1" u="sng" dirty="0" err="1" smtClean="0"/>
              <a:t>Жюлем</a:t>
            </a:r>
            <a:r>
              <a:rPr lang="ru-RU" sz="1900" i="1" u="sng" dirty="0" smtClean="0"/>
              <a:t> </a:t>
            </a:r>
            <a:r>
              <a:rPr lang="ru-RU" sz="1900" i="1" u="sng" dirty="0" err="1" smtClean="0"/>
              <a:t>Мишле</a:t>
            </a:r>
            <a:r>
              <a:rPr lang="ru-RU" sz="1900" i="1" u="sng" dirty="0" smtClean="0"/>
              <a:t>.</a:t>
            </a:r>
            <a:endParaRPr lang="ru-RU" sz="19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Предпосылки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ru-RU" dirty="0" smtClean="0"/>
              <a:t>К</a:t>
            </a:r>
            <a:r>
              <a:rPr lang="ru-RU" dirty="0" smtClean="0"/>
              <a:t>ардинальные </a:t>
            </a:r>
            <a:r>
              <a:rPr lang="ru-RU" u="sng" dirty="0" smtClean="0"/>
              <a:t>изменения </a:t>
            </a:r>
            <a:r>
              <a:rPr lang="ru-RU" u="sng" dirty="0" smtClean="0"/>
              <a:t>общественных отношений</a:t>
            </a:r>
            <a:r>
              <a:rPr lang="ru-RU" dirty="0" smtClean="0"/>
              <a:t> в </a:t>
            </a:r>
            <a:r>
              <a:rPr lang="ru-RU" dirty="0" smtClean="0"/>
              <a:t>Европе.</a:t>
            </a:r>
          </a:p>
          <a:p>
            <a:pPr>
              <a:lnSpc>
                <a:spcPct val="160000"/>
              </a:lnSpc>
            </a:pPr>
            <a:r>
              <a:rPr lang="ru-RU" dirty="0" smtClean="0"/>
              <a:t> </a:t>
            </a:r>
            <a:r>
              <a:rPr lang="ru-RU" u="sng" dirty="0" smtClean="0"/>
              <a:t>Р</a:t>
            </a:r>
            <a:r>
              <a:rPr lang="ru-RU" u="sng" dirty="0" smtClean="0"/>
              <a:t>асцвет городов-республик </a:t>
            </a:r>
            <a:r>
              <a:rPr lang="ru-RU" dirty="0" smtClean="0"/>
              <a:t>(рост влияния сословий, охваченных духом предпринимательства =</a:t>
            </a:r>
            <a:r>
              <a:rPr lang="en-US" dirty="0" smtClean="0"/>
              <a:t>&gt;</a:t>
            </a:r>
            <a:r>
              <a:rPr lang="ru-RU" dirty="0" smtClean="0"/>
              <a:t> формирование нового мировоззрения). Активное строительство.</a:t>
            </a:r>
          </a:p>
          <a:p>
            <a:pPr>
              <a:lnSpc>
                <a:spcPct val="160000"/>
              </a:lnSpc>
            </a:pPr>
            <a:r>
              <a:rPr lang="ru-RU" u="sng" dirty="0" smtClean="0"/>
              <a:t>Отход от средневековой системы ценностей</a:t>
            </a:r>
            <a:r>
              <a:rPr lang="ru-RU" dirty="0" smtClean="0"/>
              <a:t>, во многом церковной культуры.</a:t>
            </a:r>
          </a:p>
          <a:p>
            <a:pPr>
              <a:lnSpc>
                <a:spcPct val="160000"/>
              </a:lnSpc>
            </a:pPr>
            <a:r>
              <a:rPr lang="ru-RU" dirty="0" smtClean="0"/>
              <a:t> Изобретение в середине XV века </a:t>
            </a:r>
            <a:r>
              <a:rPr lang="ru-RU" u="sng" dirty="0" smtClean="0"/>
              <a:t>книгопечатания </a:t>
            </a:r>
            <a:r>
              <a:rPr lang="ru-RU" u="sng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Общая характеристика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74"/>
            <a:ext cx="9001156" cy="550072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34000"/>
              </a:lnSpc>
            </a:pPr>
            <a:r>
              <a:rPr lang="ru-RU" sz="3800" dirty="0" smtClean="0"/>
              <a:t>Культура Возрождения во многом являлась продолжением средневековых художественных традиций. Переориентация мышления.</a:t>
            </a:r>
          </a:p>
          <a:p>
            <a:pPr>
              <a:lnSpc>
                <a:spcPct val="134000"/>
              </a:lnSpc>
            </a:pPr>
            <a:r>
              <a:rPr lang="ru-RU" sz="3800" dirty="0" smtClean="0"/>
              <a:t>П</a:t>
            </a:r>
            <a:r>
              <a:rPr lang="ru-RU" sz="3800" dirty="0" smtClean="0"/>
              <a:t>оявление </a:t>
            </a:r>
            <a:r>
              <a:rPr lang="ru-RU" sz="3800" b="1" u="sng" dirty="0" smtClean="0"/>
              <a:t>гуманизма</a:t>
            </a:r>
            <a:r>
              <a:rPr lang="ru-RU" sz="3800" dirty="0" smtClean="0"/>
              <a:t> — общественно-философского движения, рассматривавшего </a:t>
            </a:r>
            <a:r>
              <a:rPr lang="ru-RU" sz="3800" b="1" u="sng" dirty="0" smtClean="0"/>
              <a:t>человека</a:t>
            </a:r>
            <a:r>
              <a:rPr lang="ru-RU" sz="3800" dirty="0" smtClean="0"/>
              <a:t>, его личность, его свободу, его активную, созидающую деятельность </a:t>
            </a:r>
            <a:r>
              <a:rPr lang="ru-RU" sz="3800" b="1" i="1" dirty="0" smtClean="0"/>
              <a:t>как высшую ценность </a:t>
            </a:r>
            <a:r>
              <a:rPr lang="ru-RU" sz="3800" dirty="0" smtClean="0"/>
              <a:t>и критерий оценки общественных институтов</a:t>
            </a:r>
            <a:r>
              <a:rPr lang="ru-RU" sz="3800" dirty="0" smtClean="0"/>
              <a:t>.</a:t>
            </a:r>
          </a:p>
          <a:p>
            <a:pPr>
              <a:lnSpc>
                <a:spcPct val="134000"/>
              </a:lnSpc>
            </a:pPr>
            <a:r>
              <a:rPr lang="ru-RU" sz="3800" b="1" i="1" dirty="0" smtClean="0"/>
              <a:t>Светский</a:t>
            </a:r>
            <a:r>
              <a:rPr lang="ru-RU" sz="3800" dirty="0" smtClean="0"/>
              <a:t> </a:t>
            </a:r>
            <a:r>
              <a:rPr lang="ru-RU" sz="3800" dirty="0" smtClean="0"/>
              <a:t>характер культуры </a:t>
            </a:r>
            <a:r>
              <a:rPr lang="ru-RU" sz="3800" dirty="0" smtClean="0"/>
              <a:t>(появляются светские </a:t>
            </a:r>
            <a:r>
              <a:rPr lang="ru-RU" sz="3800" dirty="0" smtClean="0"/>
              <a:t>центры науки и искусства, деятельность которых находилась вне контроля церкви</a:t>
            </a:r>
            <a:r>
              <a:rPr lang="ru-RU" sz="3800" dirty="0" smtClean="0"/>
              <a:t>). </a:t>
            </a:r>
            <a:r>
              <a:rPr lang="ru-RU" sz="3800" b="1" u="sng" dirty="0" smtClean="0"/>
              <a:t>Обмирщение сознания</a:t>
            </a:r>
            <a:r>
              <a:rPr lang="ru-RU" sz="3800" dirty="0" smtClean="0"/>
              <a:t>. Искусство ближе к человеку.</a:t>
            </a:r>
            <a:endParaRPr lang="ru-RU" sz="3800" dirty="0" smtClean="0"/>
          </a:p>
          <a:p>
            <a:pPr>
              <a:lnSpc>
                <a:spcPct val="134000"/>
              </a:lnSpc>
            </a:pPr>
            <a:r>
              <a:rPr lang="ru-RU" sz="3800" dirty="0" smtClean="0"/>
              <a:t>Новое </a:t>
            </a:r>
            <a:r>
              <a:rPr lang="ru-RU" sz="3800" dirty="0" smtClean="0"/>
              <a:t>мировоззрение обратилось к </a:t>
            </a:r>
            <a:r>
              <a:rPr lang="ru-RU" sz="3800" b="1" u="sng" dirty="0" smtClean="0"/>
              <a:t>античности</a:t>
            </a:r>
            <a:r>
              <a:rPr lang="ru-RU" sz="3800" dirty="0" smtClean="0"/>
              <a:t> («возрождение» античности).</a:t>
            </a:r>
            <a:r>
              <a:rPr lang="ru-RU" sz="3800" dirty="0" smtClean="0"/>
              <a:t> </a:t>
            </a:r>
            <a:r>
              <a:rPr lang="ru-RU" sz="3800" dirty="0" smtClean="0"/>
              <a:t>Античность – образец для подражания.</a:t>
            </a:r>
          </a:p>
          <a:p>
            <a:pPr>
              <a:lnSpc>
                <a:spcPct val="134000"/>
              </a:lnSpc>
            </a:pPr>
            <a:r>
              <a:rPr lang="ru-RU" sz="3800" dirty="0" smtClean="0"/>
              <a:t>В центре культуры новой эпохи – </a:t>
            </a:r>
            <a:r>
              <a:rPr lang="ru-RU" sz="3800" b="1" u="sng" dirty="0" smtClean="0"/>
              <a:t>идеал</a:t>
            </a:r>
            <a:r>
              <a:rPr lang="ru-RU" sz="3800" dirty="0" smtClean="0"/>
              <a:t> свободного и прекрасного телом и душой человека.</a:t>
            </a:r>
          </a:p>
          <a:p>
            <a:pPr>
              <a:lnSpc>
                <a:spcPct val="134000"/>
              </a:lnSpc>
            </a:pPr>
            <a:r>
              <a:rPr lang="ru-RU" sz="3800" dirty="0" smtClean="0"/>
              <a:t>Высокий эстетизм. Все должно быть </a:t>
            </a:r>
            <a:r>
              <a:rPr lang="ru-RU" sz="3800" b="1" u="sng" dirty="0" smtClean="0"/>
              <a:t>прекрасно</a:t>
            </a:r>
            <a:r>
              <a:rPr lang="ru-RU" sz="3800" dirty="0" smtClean="0"/>
              <a:t> вокруг. </a:t>
            </a:r>
            <a:r>
              <a:rPr lang="ru-RU" sz="3800" b="1" i="1" dirty="0" smtClean="0"/>
              <a:t>Гармония и Красота.</a:t>
            </a:r>
          </a:p>
          <a:p>
            <a:pPr>
              <a:lnSpc>
                <a:spcPct val="134000"/>
              </a:lnSpc>
            </a:pPr>
            <a:r>
              <a:rPr lang="ru-RU" sz="3800" b="1" i="1" dirty="0" smtClean="0"/>
              <a:t>Жажда знаний</a:t>
            </a:r>
            <a:r>
              <a:rPr lang="ru-RU" sz="3800" b="1" i="1" dirty="0" smtClean="0"/>
              <a:t>,</a:t>
            </a:r>
            <a:r>
              <a:rPr lang="ru-RU" sz="3800" dirty="0" smtClean="0"/>
              <a:t> Универсальные личности, Потребность в самовыражении – непременные условия жизни в обществе.</a:t>
            </a:r>
          </a:p>
          <a:p>
            <a:pPr>
              <a:lnSpc>
                <a:spcPct val="134000"/>
              </a:lnSpc>
              <a:buNone/>
            </a:pPr>
            <a:endParaRPr lang="ru-RU" sz="3800" dirty="0" smtClean="0"/>
          </a:p>
          <a:p>
            <a:pPr>
              <a:lnSpc>
                <a:spcPct val="134000"/>
              </a:lnSpc>
            </a:pPr>
            <a:endParaRPr lang="ru-RU" sz="3800" dirty="0" smtClean="0"/>
          </a:p>
          <a:p>
            <a:pPr>
              <a:lnSpc>
                <a:spcPct val="134000"/>
              </a:lnSpc>
            </a:pPr>
            <a:endParaRPr lang="ru-RU" dirty="0" smtClean="0"/>
          </a:p>
          <a:p>
            <a:pPr>
              <a:lnSpc>
                <a:spcPct val="134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Периодизация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Итальянского Возрождения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928802"/>
            <a:ext cx="7429552" cy="428628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/>
              <a:t>Проторенессанс</a:t>
            </a:r>
            <a:r>
              <a:rPr lang="ru-RU" dirty="0" smtClean="0"/>
              <a:t> –  вт. пол. </a:t>
            </a:r>
            <a:r>
              <a:rPr lang="en-US" dirty="0" smtClean="0"/>
              <a:t>XIII – XIV</a:t>
            </a:r>
            <a:r>
              <a:rPr lang="ru-RU" dirty="0" smtClean="0"/>
              <a:t> вв.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ru-RU" i="1" dirty="0" smtClean="0"/>
              <a:t>Флоренция, Сиена, Пиза</a:t>
            </a:r>
            <a:endParaRPr lang="en-US" i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ru-RU" b="1" dirty="0" smtClean="0"/>
              <a:t>Раннее Возрождение </a:t>
            </a:r>
            <a:r>
              <a:rPr lang="ru-RU" dirty="0" smtClean="0"/>
              <a:t>– </a:t>
            </a:r>
            <a:r>
              <a:rPr lang="en-US" dirty="0" smtClean="0"/>
              <a:t>XV</a:t>
            </a:r>
            <a:r>
              <a:rPr lang="ru-RU" dirty="0" smtClean="0"/>
              <a:t> в.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ru-RU" i="1" dirty="0" smtClean="0"/>
              <a:t>Падуя, Генуя, Милан</a:t>
            </a:r>
            <a:endParaRPr lang="en-US" i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 startAt="3"/>
            </a:pPr>
            <a:r>
              <a:rPr lang="ru-RU" b="1" dirty="0" smtClean="0"/>
              <a:t>Высокое Возрождение </a:t>
            </a:r>
            <a:r>
              <a:rPr lang="ru-RU" dirty="0" smtClean="0"/>
              <a:t>– к.</a:t>
            </a:r>
            <a:r>
              <a:rPr lang="en-US" dirty="0" smtClean="0"/>
              <a:t>XV</a:t>
            </a:r>
            <a:r>
              <a:rPr lang="ru-RU" dirty="0" smtClean="0"/>
              <a:t> – н.</a:t>
            </a:r>
            <a:r>
              <a:rPr lang="en-US" dirty="0" smtClean="0"/>
              <a:t>XVI</a:t>
            </a:r>
            <a:r>
              <a:rPr lang="ru-RU" dirty="0" smtClean="0"/>
              <a:t> вв.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ru-RU" i="1" dirty="0" smtClean="0"/>
              <a:t>Венеция, Рим</a:t>
            </a:r>
            <a:endParaRPr lang="en-US" i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 startAt="4"/>
            </a:pPr>
            <a:r>
              <a:rPr lang="ru-RU" b="1" dirty="0" smtClean="0"/>
              <a:t>Позднее Возрождение</a:t>
            </a:r>
            <a:r>
              <a:rPr lang="ru-RU" dirty="0" smtClean="0"/>
              <a:t>, или Маньеризм – к.</a:t>
            </a:r>
            <a:r>
              <a:rPr lang="en-US" dirty="0" smtClean="0"/>
              <a:t>XVI</a:t>
            </a:r>
            <a:endParaRPr lang="ru-RU" dirty="0" smtClean="0"/>
          </a:p>
          <a:p>
            <a:pPr marL="514350" indent="-514350">
              <a:lnSpc>
                <a:spcPct val="150000"/>
              </a:lnSpc>
              <a:buNone/>
            </a:pPr>
            <a:r>
              <a:rPr lang="ru-RU" i="1" dirty="0" smtClean="0"/>
              <a:t>Рим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110</TotalTime>
  <Words>280</Words>
  <Application>Microsoft Office PowerPoint</Application>
  <PresentationFormat>Экран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Тема5</vt:lpstr>
      <vt:lpstr>Культура  Эпохи Возрождения</vt:lpstr>
      <vt:lpstr>Слайд 2</vt:lpstr>
      <vt:lpstr>Предпосылки</vt:lpstr>
      <vt:lpstr>Общая характеристика</vt:lpstr>
      <vt:lpstr>Периодизация  Итальянского Возрождения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Крис</dc:creator>
  <cp:lastModifiedBy>Крис</cp:lastModifiedBy>
  <cp:revision>16</cp:revision>
  <dcterms:created xsi:type="dcterms:W3CDTF">2010-09-21T23:10:34Z</dcterms:created>
  <dcterms:modified xsi:type="dcterms:W3CDTF">2010-09-22T01:01:12Z</dcterms:modified>
</cp:coreProperties>
</file>