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9"/>
  </p:notesMasterIdLst>
  <p:sldIdLst>
    <p:sldId id="261" r:id="rId2"/>
    <p:sldId id="288" r:id="rId3"/>
    <p:sldId id="294" r:id="rId4"/>
    <p:sldId id="289" r:id="rId5"/>
    <p:sldId id="292" r:id="rId6"/>
    <p:sldId id="293" r:id="rId7"/>
    <p:sldId id="295" r:id="rId8"/>
    <p:sldId id="296" r:id="rId9"/>
    <p:sldId id="298" r:id="rId10"/>
    <p:sldId id="301" r:id="rId11"/>
    <p:sldId id="299" r:id="rId12"/>
    <p:sldId id="305" r:id="rId13"/>
    <p:sldId id="306" r:id="rId14"/>
    <p:sldId id="307" r:id="rId15"/>
    <p:sldId id="308" r:id="rId16"/>
    <p:sldId id="309" r:id="rId17"/>
    <p:sldId id="275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314" r:id="rId26"/>
    <p:sldId id="313" r:id="rId27"/>
    <p:sldId id="31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03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A5B52-DF8F-4287-A893-6544298B4FE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01321-CDC3-4C8D-82DB-0E25B2F0B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01321-CDC3-4C8D-82DB-0E25B2F0B4C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6EB-E6B7-4369-8735-586CB5EE3F3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8259-90F1-40DF-9CAA-5579CAC7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6EB-E6B7-4369-8735-586CB5EE3F3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8259-90F1-40DF-9CAA-5579CAC7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6EB-E6B7-4369-8735-586CB5EE3F3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8259-90F1-40DF-9CAA-5579CAC7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C64A7E-2239-48FA-9FE7-99B802DB36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6EB-E6B7-4369-8735-586CB5EE3F3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8259-90F1-40DF-9CAA-5579CAC7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6EB-E6B7-4369-8735-586CB5EE3F3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8259-90F1-40DF-9CAA-5579CAC7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6EB-E6B7-4369-8735-586CB5EE3F3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8259-90F1-40DF-9CAA-5579CAC7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6EB-E6B7-4369-8735-586CB5EE3F3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8259-90F1-40DF-9CAA-5579CAC7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6EB-E6B7-4369-8735-586CB5EE3F3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8259-90F1-40DF-9CAA-5579CAC7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6EB-E6B7-4369-8735-586CB5EE3F3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8259-90F1-40DF-9CAA-5579CAC7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6EB-E6B7-4369-8735-586CB5EE3F3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8259-90F1-40DF-9CAA-5579CAC7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96EB-E6B7-4369-8735-586CB5EE3F3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8259-90F1-40DF-9CAA-5579CAC7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B96EB-E6B7-4369-8735-586CB5EE3F3D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68259-90F1-40DF-9CAA-5579CAC7E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4857752" y="4286256"/>
            <a:ext cx="3600448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кла</a:t>
            </a:r>
            <a:endParaRPr lang="ru-RU" dirty="0"/>
          </a:p>
        </p:txBody>
      </p:sp>
      <p:pic>
        <p:nvPicPr>
          <p:cNvPr id="6146" name="Picture 2" descr="D:\документы по школе\кл.ч. УГ\98655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5572140"/>
            <a:ext cx="77153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b="1" i="1" dirty="0" smtClean="0"/>
          </a:p>
          <a:p>
            <a:pPr algn="r"/>
            <a:r>
              <a:rPr lang="ru-RU" sz="2000" b="1" i="1" dirty="0" smtClean="0">
                <a:solidFill>
                  <a:srgbClr val="FF0000"/>
                </a:solidFill>
              </a:rPr>
              <a:t>Подготовили: воспитатели 25 квартиры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00002864"/>
          <p:cNvPicPr>
            <a:picLocks noChangeAspect="1" noChangeArrowheads="1"/>
          </p:cNvPicPr>
          <p:nvPr/>
        </p:nvPicPr>
        <p:blipFill>
          <a:blip r:embed="rId2" cstate="print"/>
          <a:srcRect t="19226" b="8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D:\документы по школе\km_pm_cont_puzz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14356"/>
            <a:ext cx="30003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«МЫ РАЗНЫЕ – В ЭТОМ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НАШЕ БОГАТСТВО,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МЫ ВМЕСТЕ – В ЭТОМ НАША СИЛА»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ru-RU" sz="3200" dirty="0"/>
          </a:p>
        </p:txBody>
      </p:sp>
      <p:pic>
        <p:nvPicPr>
          <p:cNvPr id="4" name="Picture 2" descr="D:\документы по школе\кл.ч. УГ\добро\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0"/>
            <a:ext cx="47148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Плакат из Германии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Твой Иисус – еврей. </a:t>
            </a:r>
          </a:p>
          <a:p>
            <a:pPr>
              <a:lnSpc>
                <a:spcPct val="90000"/>
              </a:lnSpc>
            </a:pPr>
            <a:r>
              <a:rPr lang="ru-RU"/>
              <a:t>Твой автомобиль – японский. </a:t>
            </a:r>
          </a:p>
          <a:p>
            <a:pPr>
              <a:lnSpc>
                <a:spcPct val="90000"/>
              </a:lnSpc>
            </a:pPr>
            <a:r>
              <a:rPr lang="ru-RU"/>
              <a:t>Твой кофе – бразильский. </a:t>
            </a:r>
          </a:p>
          <a:p>
            <a:pPr>
              <a:lnSpc>
                <a:spcPct val="90000"/>
              </a:lnSpc>
            </a:pPr>
            <a:r>
              <a:rPr lang="ru-RU"/>
              <a:t>Твои цифры – арабские. </a:t>
            </a:r>
          </a:p>
          <a:p>
            <a:pPr>
              <a:lnSpc>
                <a:spcPct val="90000"/>
              </a:lnSpc>
            </a:pPr>
            <a:r>
              <a:rPr lang="ru-RU"/>
              <a:t>Твои буквы – латинские. </a:t>
            </a:r>
          </a:p>
          <a:p>
            <a:pPr>
              <a:lnSpc>
                <a:spcPct val="90000"/>
              </a:lnSpc>
            </a:pPr>
            <a:r>
              <a:rPr lang="ru-RU"/>
              <a:t>Твоя демократия – греческая. </a:t>
            </a:r>
          </a:p>
          <a:p>
            <a:pPr>
              <a:lnSpc>
                <a:spcPct val="90000"/>
              </a:lnSpc>
            </a:pPr>
            <a:r>
              <a:rPr lang="ru-RU"/>
              <a:t>Твой сосед после этого всего - лишь иностранец?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Упражнение</a:t>
            </a:r>
            <a:b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«Толерантная и </a:t>
            </a:r>
            <a:r>
              <a:rPr lang="ru-RU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интолерантная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личности»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Терпение, чувство юмора, непонимание, уважение мнения других, игнорирование, эгоизм, доброжелательность, умение владеть собой, нетерпимость, выражение пренебрежения, раздражительность, умение слушать собеседника, равнодушие, цинизм, понимание и принятие, чуткость, любознательность, гуманизм, немотивированная агрессивность</a:t>
            </a:r>
            <a:r>
              <a:rPr lang="ru-RU" sz="2800" i="1" dirty="0" smtClean="0">
                <a:solidFill>
                  <a:srgbClr val="CC0099"/>
                </a:solidFill>
              </a:rPr>
              <a:t>.</a:t>
            </a:r>
            <a:r>
              <a:rPr lang="ru-RU" sz="2800" dirty="0" smtClean="0">
                <a:solidFill>
                  <a:srgbClr val="CC00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968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50825" y="1714488"/>
            <a:ext cx="4244975" cy="4411675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терпение 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чувство юмора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уважение мнения других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доброжелательность 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умение владеть собой 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умение слушать собеседника</a:t>
            </a:r>
            <a:r>
              <a:rPr lang="ru-RU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понимание и принятие 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чуткость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любознательность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гуманизм</a:t>
            </a:r>
          </a:p>
          <a:p>
            <a:endParaRPr lang="ru-RU" sz="2000" b="1" i="1" dirty="0" smtClean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2000" b="1" i="1" dirty="0" smtClean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sz="2000" b="1" i="1" dirty="0" smtClean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b="1" i="1" dirty="0" smtClean="0">
              <a:solidFill>
                <a:srgbClr val="CC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716463" y="1785925"/>
            <a:ext cx="4248150" cy="4340237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непонимание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игнорирование 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эгоизм 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выражение пренебрежения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нетерпимость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раздражительность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равнодушие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цинизм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немотивированная агрессивность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04"/>
            <a:ext cx="39290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Толерантная личность»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500043"/>
            <a:ext cx="4143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Интолерантная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личность»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5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документы по школе\кл.ч. УГ\29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889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Сказка о ЛЮБВИ.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026" name="Picture 2" descr="D:\документы по школе\кл.ч. УГ\3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3158"/>
            <a:ext cx="9144000" cy="543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документы по школе\кл.ч. УГ\30732300_c570f83a95a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документы по школе\кл.ч. УГ\64561965_fantasy_vetton_ru_2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Китайская притча 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«Ладная семья»</a:t>
            </a:r>
            <a:br>
              <a:rPr lang="ru-RU" sz="40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4000" b="1" i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http://uo-prohladny.narod.ru/uchstranica/toler/kl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071678"/>
            <a:ext cx="478634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документы по школе\кл.ч. УГ\tzvet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документы по школе\кл.ч. УГ\24c5697deaa60435727ddeee4c69adc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документы по школе\кл.ч. УГ\0_533cb_13789e01_X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документы по школе\кл.ч. УГ\0b2dceae34026b22f3af4f6b027c6e6f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документы по школе\кл.ч. УГ\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документы по школе\кл.ч. УГ\3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500561" cy="6858000"/>
          </a:xfrm>
          <a:prstGeom prst="rect">
            <a:avLst/>
          </a:prstGeom>
          <a:noFill/>
        </p:spPr>
      </p:pic>
      <p:pic>
        <p:nvPicPr>
          <p:cNvPr id="5" name="Picture 2" descr="D:\документы по школе\кл.ч. УГ\30732300_c570f83a95a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              Любовь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5483225" cy="54721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zh-CN" sz="2800" b="1" u="sng" dirty="0">
                <a:solidFill>
                  <a:srgbClr val="FF0000"/>
                </a:solidFill>
                <a:latin typeface="Monotype Corsiva" pitchFamily="66" charset="0"/>
              </a:rPr>
              <a:t>Любовь</a:t>
            </a:r>
            <a:r>
              <a:rPr lang="ru-RU" altLang="zh-CN" sz="2800" b="1" dirty="0">
                <a:latin typeface="Monotype Corsiva" pitchFamily="66" charset="0"/>
              </a:rPr>
              <a:t> </a:t>
            </a:r>
            <a:r>
              <a:rPr lang="ru-RU" altLang="zh-CN" sz="2800" b="1" dirty="0" smtClean="0">
                <a:solidFill>
                  <a:srgbClr val="00B0F0"/>
                </a:solidFill>
                <a:latin typeface="Monotype Corsiva" pitchFamily="66" charset="0"/>
              </a:rPr>
              <a:t>долго терпит</a:t>
            </a:r>
            <a:r>
              <a:rPr lang="ru-RU" altLang="zh-CN" sz="2800" b="1" dirty="0">
                <a:solidFill>
                  <a:srgbClr val="00B0F0"/>
                </a:solidFill>
                <a:latin typeface="Monotype Corsiva" pitchFamily="66" charset="0"/>
              </a:rPr>
              <a:t>, милосердствует, </a:t>
            </a:r>
          </a:p>
          <a:p>
            <a:pPr algn="ctr">
              <a:buFont typeface="Wingdings" pitchFamily="2" charset="2"/>
              <a:buNone/>
            </a:pPr>
            <a:r>
              <a:rPr lang="ru-RU" altLang="zh-CN" sz="2800" b="1" u="sng" dirty="0" smtClean="0">
                <a:solidFill>
                  <a:srgbClr val="FF0000"/>
                </a:solidFill>
                <a:latin typeface="Monotype Corsiva" pitchFamily="66" charset="0"/>
              </a:rPr>
              <a:t>Любовь</a:t>
            </a:r>
            <a:r>
              <a:rPr lang="ru-RU" altLang="zh-CN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altLang="zh-CN" sz="2800" b="1" dirty="0">
                <a:solidFill>
                  <a:srgbClr val="00B0F0"/>
                </a:solidFill>
                <a:latin typeface="Monotype Corsiva" pitchFamily="66" charset="0"/>
              </a:rPr>
              <a:t>не завидует, </a:t>
            </a:r>
          </a:p>
          <a:p>
            <a:pPr algn="ctr">
              <a:buFont typeface="Wingdings" pitchFamily="2" charset="2"/>
              <a:buNone/>
            </a:pPr>
            <a:r>
              <a:rPr lang="ru-RU" altLang="zh-CN" sz="2800" b="1" u="sng" dirty="0">
                <a:solidFill>
                  <a:srgbClr val="FF0000"/>
                </a:solidFill>
                <a:latin typeface="Monotype Corsiva" pitchFamily="66" charset="0"/>
              </a:rPr>
              <a:t>Любовь</a:t>
            </a:r>
            <a:r>
              <a:rPr lang="ru-RU" altLang="zh-CN" sz="28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altLang="zh-CN" sz="2800" b="1" dirty="0">
                <a:solidFill>
                  <a:srgbClr val="00B0F0"/>
                </a:solidFill>
                <a:latin typeface="Monotype Corsiva" pitchFamily="66" charset="0"/>
              </a:rPr>
              <a:t>не превозносится, </a:t>
            </a:r>
          </a:p>
          <a:p>
            <a:pPr algn="ctr">
              <a:buFont typeface="Wingdings" pitchFamily="2" charset="2"/>
              <a:buNone/>
            </a:pPr>
            <a:r>
              <a:rPr lang="ru-RU" altLang="zh-CN" sz="2800" b="1" dirty="0">
                <a:solidFill>
                  <a:srgbClr val="00B0F0"/>
                </a:solidFill>
                <a:latin typeface="Monotype Corsiva" pitchFamily="66" charset="0"/>
              </a:rPr>
              <a:t>не гордится, не бесчинствует, не ищет своего, </a:t>
            </a:r>
          </a:p>
          <a:p>
            <a:pPr algn="ctr">
              <a:buFont typeface="Wingdings" pitchFamily="2" charset="2"/>
              <a:buNone/>
            </a:pPr>
            <a:r>
              <a:rPr lang="ru-RU" altLang="zh-CN" sz="2800" b="1" dirty="0">
                <a:solidFill>
                  <a:srgbClr val="00B0F0"/>
                </a:solidFill>
                <a:latin typeface="Monotype Corsiva" pitchFamily="66" charset="0"/>
              </a:rPr>
              <a:t>не раздражается, не мыслит зла, </a:t>
            </a:r>
          </a:p>
          <a:p>
            <a:pPr algn="ctr">
              <a:buFont typeface="Wingdings" pitchFamily="2" charset="2"/>
              <a:buNone/>
            </a:pPr>
            <a:r>
              <a:rPr lang="ru-RU" altLang="zh-CN" sz="2800" b="1" dirty="0">
                <a:solidFill>
                  <a:srgbClr val="00B0F0"/>
                </a:solidFill>
                <a:latin typeface="Monotype Corsiva" pitchFamily="66" charset="0"/>
              </a:rPr>
              <a:t>не радуется неправде, а </a:t>
            </a:r>
            <a:r>
              <a:rPr lang="ru-RU" altLang="zh-CN" sz="2800" b="1" dirty="0" err="1">
                <a:solidFill>
                  <a:srgbClr val="00B0F0"/>
                </a:solidFill>
                <a:latin typeface="Monotype Corsiva" pitchFamily="66" charset="0"/>
              </a:rPr>
              <a:t>сорадуется</a:t>
            </a:r>
            <a:r>
              <a:rPr lang="ru-RU" altLang="zh-CN" sz="2800" b="1" dirty="0">
                <a:solidFill>
                  <a:srgbClr val="00B0F0"/>
                </a:solidFill>
                <a:latin typeface="Monotype Corsiva" pitchFamily="66" charset="0"/>
              </a:rPr>
              <a:t> истине; </a:t>
            </a:r>
          </a:p>
          <a:p>
            <a:pPr algn="ctr">
              <a:buFont typeface="Wingdings" pitchFamily="2" charset="2"/>
              <a:buNone/>
            </a:pPr>
            <a:r>
              <a:rPr lang="ru-RU" altLang="zh-CN" sz="2800" b="1" dirty="0" smtClean="0">
                <a:solidFill>
                  <a:srgbClr val="00B0F0"/>
                </a:solidFill>
                <a:latin typeface="Monotype Corsiva" pitchFamily="66" charset="0"/>
              </a:rPr>
              <a:t>всё </a:t>
            </a:r>
            <a:r>
              <a:rPr lang="ru-RU" altLang="zh-CN" sz="2800" b="1" dirty="0">
                <a:solidFill>
                  <a:srgbClr val="00B0F0"/>
                </a:solidFill>
                <a:latin typeface="Monotype Corsiva" pitchFamily="66" charset="0"/>
              </a:rPr>
              <a:t>покрывает, всему </a:t>
            </a:r>
            <a:r>
              <a:rPr lang="ru-RU" altLang="zh-CN" sz="2800" b="1" dirty="0" smtClean="0">
                <a:solidFill>
                  <a:srgbClr val="00B0F0"/>
                </a:solidFill>
                <a:latin typeface="Monotype Corsiva" pitchFamily="66" charset="0"/>
              </a:rPr>
              <a:t>верит, на всё надеется, всё </a:t>
            </a:r>
            <a:r>
              <a:rPr lang="ru-RU" altLang="zh-CN" sz="2800" b="1" dirty="0">
                <a:solidFill>
                  <a:srgbClr val="00B0F0"/>
                </a:solidFill>
                <a:latin typeface="Monotype Corsiva" pitchFamily="66" charset="0"/>
              </a:rPr>
              <a:t>переносит </a:t>
            </a:r>
          </a:p>
          <a:p>
            <a:pPr>
              <a:buFont typeface="Wingdings" pitchFamily="2" charset="2"/>
              <a:buNone/>
            </a:pPr>
            <a:endParaRPr lang="ru-RU" sz="2400" dirty="0"/>
          </a:p>
          <a:p>
            <a:pPr>
              <a:buFont typeface="Wingdings" pitchFamily="2" charset="2"/>
              <a:buNone/>
            </a:pPr>
            <a:endParaRPr lang="ru-RU" sz="2400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5" name="Picture 2" descr="D:\документы по школе\кл.ч. УГ\3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0"/>
            <a:ext cx="321467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документы по школе\кл.ч. УГ\tolerant_izdan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документы по школе\кл.ч. УГ\socied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000240"/>
            <a:ext cx="80010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«Планета толерантности»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  <a:t>«Теперь, когда мы научились летать</a:t>
            </a:r>
          </a:p>
          <a:p>
            <a:pPr algn="ctr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Century Schoolbook" pitchFamily="18" charset="0"/>
              </a:rPr>
              <a:t>по воздуху, как птицы, плавать под </a:t>
            </a:r>
          </a:p>
          <a:p>
            <a:pPr algn="ctr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Century Schoolbook" pitchFamily="18" charset="0"/>
              </a:rPr>
              <a:t>водой, как рыбы, нам не хватает </a:t>
            </a:r>
          </a:p>
          <a:p>
            <a:pPr algn="ctr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Century Schoolbook" pitchFamily="18" charset="0"/>
              </a:rPr>
              <a:t>     только одного:</a:t>
            </a:r>
          </a:p>
          <a:p>
            <a:pPr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  <a:t>       </a:t>
            </a:r>
            <a:r>
              <a:rPr lang="ru-RU" sz="3600" b="1" dirty="0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  <a:t>научиться жить на земле, как люди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  <a:t>». </a:t>
            </a:r>
          </a:p>
          <a:p>
            <a:pPr>
              <a:buNone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Schoolbook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  <a:t>                                         </a:t>
            </a:r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Schoolbook" pitchFamily="18" charset="0"/>
              </a:rPr>
              <a:t>Б. Шоу</a:t>
            </a:r>
          </a:p>
          <a:p>
            <a:pPr algn="ctr">
              <a:buNone/>
            </a:pP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Picture 2" descr="D:\документы по школе\кл.ч. УГ\160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786314" cy="3464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sz="7200" b="1">
                <a:solidFill>
                  <a:srgbClr val="CC0000"/>
                </a:solidFill>
                <a:latin typeface="Monotype Corsiva" pitchFamily="66" charset="0"/>
              </a:rPr>
              <a:t>Заглянем в прошлое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4648200" cy="5791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3100">
                <a:solidFill>
                  <a:srgbClr val="7E3F00"/>
                </a:solidFill>
                <a:latin typeface="Times New Roman" pitchFamily="18" charset="0"/>
              </a:rPr>
              <a:t>   На рубеже </a:t>
            </a:r>
            <a:r>
              <a:rPr lang="en-US" sz="3100">
                <a:solidFill>
                  <a:srgbClr val="7E3F00"/>
                </a:solidFill>
                <a:latin typeface="Times New Roman" pitchFamily="18" charset="0"/>
              </a:rPr>
              <a:t>XVIII</a:t>
            </a:r>
            <a:r>
              <a:rPr lang="ru-RU" sz="3100">
                <a:solidFill>
                  <a:srgbClr val="7E3F00"/>
                </a:solidFill>
                <a:latin typeface="Times New Roman" pitchFamily="18" charset="0"/>
              </a:rPr>
              <a:t>-</a:t>
            </a:r>
            <a:r>
              <a:rPr lang="en-US" sz="3100">
                <a:solidFill>
                  <a:srgbClr val="7E3F00"/>
                </a:solidFill>
                <a:latin typeface="Times New Roman" pitchFamily="18" charset="0"/>
              </a:rPr>
              <a:t>XIX</a:t>
            </a:r>
            <a:r>
              <a:rPr lang="ru-RU" sz="3100">
                <a:solidFill>
                  <a:srgbClr val="7E3F00"/>
                </a:solidFill>
                <a:latin typeface="Times New Roman" pitchFamily="18" charset="0"/>
              </a:rPr>
              <a:t> веков во Франции жил некто </a:t>
            </a:r>
            <a:r>
              <a:rPr lang="ru-RU" sz="3100" b="1" i="1">
                <a:solidFill>
                  <a:srgbClr val="F69200"/>
                </a:solidFill>
                <a:latin typeface="Times New Roman" pitchFamily="18" charset="0"/>
              </a:rPr>
              <a:t>Талейран-Перигор, князь Беневентский</a:t>
            </a:r>
            <a:r>
              <a:rPr lang="ru-RU" sz="3100">
                <a:solidFill>
                  <a:srgbClr val="7E3F00"/>
                </a:solidFill>
                <a:latin typeface="Times New Roman" pitchFamily="18" charset="0"/>
              </a:rPr>
              <a:t>. Он отличился тем, что при разных правительствах (и при революционном, и при Наполеоне, и при короле Людовике </a:t>
            </a:r>
            <a:r>
              <a:rPr lang="en-US" sz="3100">
                <a:solidFill>
                  <a:srgbClr val="7E3F00"/>
                </a:solidFill>
                <a:latin typeface="Times New Roman" pitchFamily="18" charset="0"/>
              </a:rPr>
              <a:t>XVII</a:t>
            </a:r>
            <a:r>
              <a:rPr lang="ru-RU" sz="3100">
                <a:solidFill>
                  <a:srgbClr val="7E3F00"/>
                </a:solidFill>
                <a:latin typeface="Times New Roman" pitchFamily="18" charset="0"/>
              </a:rPr>
              <a:t>) оставался неизменно министром иностранных дел. </a:t>
            </a:r>
            <a:endParaRPr lang="ru-RU" sz="3100" b="1" i="1">
              <a:solidFill>
                <a:srgbClr val="7E3F00"/>
              </a:solidFill>
              <a:latin typeface="Times New Roman" pitchFamily="18" charset="0"/>
            </a:endParaRPr>
          </a:p>
        </p:txBody>
      </p:sp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1038" y="1066800"/>
            <a:ext cx="3135312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066800"/>
            <a:ext cx="313531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153400" cy="990600"/>
          </a:xfrm>
        </p:spPr>
        <p:txBody>
          <a:bodyPr>
            <a:normAutofit fontScale="90000"/>
          </a:bodyPr>
          <a:lstStyle/>
          <a:p>
            <a:endParaRPr lang="ru-RU" sz="7200" b="1" dirty="0">
              <a:solidFill>
                <a:srgbClr val="CC0000"/>
              </a:solidFill>
              <a:latin typeface="Monotype Corsiva" pitchFamily="66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14400"/>
            <a:ext cx="4648200" cy="5943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600" dirty="0">
                <a:solidFill>
                  <a:srgbClr val="7E3F00"/>
                </a:solidFill>
                <a:latin typeface="Times New Roman" pitchFamily="18" charset="0"/>
              </a:rPr>
              <a:t>    Это был человек, талантливый во многих областях, но, несомненно, более всего - в </a:t>
            </a:r>
            <a:r>
              <a:rPr lang="ru-RU" sz="2600" b="1" i="1" dirty="0">
                <a:solidFill>
                  <a:srgbClr val="F69200"/>
                </a:solidFill>
                <a:latin typeface="Times New Roman" pitchFamily="18" charset="0"/>
              </a:rPr>
              <a:t>умении учитывать настроения окружающих, уважительно к ним относиться, искать решение проблем способом, наименее ущемляющим интересы других людей. И при этом сохранять свои собственные принципы, стремиться к тому, чтобы управлять ситуацией, а не слепо подчиняться обстоятельствам.</a:t>
            </a:r>
          </a:p>
        </p:txBody>
      </p:sp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143000"/>
            <a:ext cx="33432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494656"/>
            <a:ext cx="604867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Этот Международный день был торжественно провозглашён в «Декларации принципов терпимости» ЮНЕСКО. Декларация была утверждена в 1995 году на 28-ой Генеральной конференции ЮНЕСКО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Под толерантностью в Декларации понимается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«уважение, принятие и правильное понимание богатого многообразия культур нашего мира, наших форм самовыражения и способов проявлений человеческой индивидуальности»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Декларация провозглашает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«признание того, что люди по своей природе различаются по внешнему виду, положению, речи, поведению и ценностям и обладают правом жить в мире и сохранять свою индивидуальность»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Международный день, посвящённый терпимости— ежегодно отмечается 16 ноября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060848"/>
            <a:ext cx="238125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308304" y="6453336"/>
            <a:ext cx="16834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http://www.taday.ru/text/20845…</a:t>
            </a:r>
            <a:endParaRPr lang="ru-RU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документы по школе\кл.ч. УГ\tol1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145" name="Group 1"/>
          <p:cNvGrpSpPr>
            <a:grpSpLocks noChangeAspect="1"/>
          </p:cNvGrpSpPr>
          <p:nvPr/>
        </p:nvGrpSpPr>
        <p:grpSpPr bwMode="auto">
          <a:xfrm>
            <a:off x="0" y="0"/>
            <a:ext cx="8858280" cy="6858000"/>
            <a:chOff x="2281" y="12036"/>
            <a:chExt cx="7200" cy="4321"/>
          </a:xfrm>
        </p:grpSpPr>
        <p:sp>
          <p:nvSpPr>
            <p:cNvPr id="6163" name="AutoShape 19"/>
            <p:cNvSpPr>
              <a:spLocks noChangeAspect="1" noChangeArrowheads="1" noTextEdit="1"/>
            </p:cNvSpPr>
            <p:nvPr/>
          </p:nvSpPr>
          <p:spPr bwMode="auto">
            <a:xfrm>
              <a:off x="2281" y="12036"/>
              <a:ext cx="7200" cy="432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2" name="Oval 18"/>
            <p:cNvSpPr>
              <a:spLocks noChangeArrowheads="1"/>
            </p:cNvSpPr>
            <p:nvPr/>
          </p:nvSpPr>
          <p:spPr bwMode="auto">
            <a:xfrm>
              <a:off x="4822" y="13926"/>
              <a:ext cx="2258" cy="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Толерант-ность</a:t>
              </a:r>
              <a:endPara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61" name="Oval 17"/>
            <p:cNvSpPr>
              <a:spLocks noChangeArrowheads="1"/>
            </p:cNvSpPr>
            <p:nvPr/>
          </p:nvSpPr>
          <p:spPr bwMode="auto">
            <a:xfrm>
              <a:off x="4681" y="15502"/>
              <a:ext cx="2258" cy="8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Мило-сердие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0" name="Oval 16"/>
            <p:cNvSpPr>
              <a:spLocks noChangeArrowheads="1"/>
            </p:cNvSpPr>
            <p:nvPr/>
          </p:nvSpPr>
          <p:spPr bwMode="auto">
            <a:xfrm>
              <a:off x="7216" y="15052"/>
              <a:ext cx="2258" cy="130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2800" b="1" dirty="0" smtClean="0"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 err="1" smtClean="0">
                  <a:solidFill>
                    <a:srgbClr val="FF0000"/>
                  </a:solidFill>
                  <a:latin typeface="Arial" pitchFamily="34" charset="0"/>
                </a:rPr>
                <a:t>О</a:t>
              </a:r>
              <a:r>
                <a:rPr kumimoji="0" 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тзыв-чивость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auto">
            <a:xfrm>
              <a:off x="7222" y="13848"/>
              <a:ext cx="2258" cy="8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Сотрудни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- </a:t>
              </a:r>
              <a:r>
                <a:rPr kumimoji="0" 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чество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auto">
            <a:xfrm>
              <a:off x="7222" y="12036"/>
              <a:ext cx="2258" cy="10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Уважение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auto">
            <a:xfrm>
              <a:off x="4778" y="12036"/>
              <a:ext cx="2376" cy="99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2800" b="1" dirty="0" smtClean="0"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Любовь</a:t>
              </a:r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auto">
            <a:xfrm>
              <a:off x="2281" y="15203"/>
              <a:ext cx="2258" cy="115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 err="1" smtClean="0">
                  <a:solidFill>
                    <a:srgbClr val="FF0000"/>
                  </a:solidFill>
                  <a:latin typeface="Arial" pitchFamily="34" charset="0"/>
                </a:rPr>
                <a:t>П</a:t>
              </a:r>
              <a:r>
                <a:rPr kumimoji="0" 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онима-ние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auto">
            <a:xfrm>
              <a:off x="2281" y="12306"/>
              <a:ext cx="2258" cy="117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2000" dirty="0" smtClean="0"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 smtClean="0">
                  <a:solidFill>
                    <a:srgbClr val="FF0000"/>
                  </a:solidFill>
                  <a:latin typeface="Arial" pitchFamily="34" charset="0"/>
                </a:rPr>
                <a:t>Теплота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54" name="Oval 10"/>
            <p:cNvSpPr>
              <a:spLocks noChangeArrowheads="1"/>
            </p:cNvSpPr>
            <p:nvPr/>
          </p:nvSpPr>
          <p:spPr bwMode="auto">
            <a:xfrm>
              <a:off x="2281" y="13987"/>
              <a:ext cx="2258" cy="69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</a:rPr>
                <a:t>Спокой-ствие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 flipV="1">
              <a:off x="4139" y="14684"/>
              <a:ext cx="966" cy="5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 flipV="1">
              <a:off x="4540" y="14266"/>
              <a:ext cx="28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1" name="Line 7"/>
            <p:cNvSpPr>
              <a:spLocks noChangeShapeType="1"/>
            </p:cNvSpPr>
            <p:nvPr/>
          </p:nvSpPr>
          <p:spPr bwMode="auto">
            <a:xfrm>
              <a:off x="4487" y="13116"/>
              <a:ext cx="759" cy="8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0" name="Line 6"/>
            <p:cNvSpPr>
              <a:spLocks noChangeShapeType="1"/>
            </p:cNvSpPr>
            <p:nvPr/>
          </p:nvSpPr>
          <p:spPr bwMode="auto">
            <a:xfrm>
              <a:off x="5915" y="13071"/>
              <a:ext cx="37" cy="7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49" name="Line 5"/>
            <p:cNvSpPr>
              <a:spLocks noChangeShapeType="1"/>
            </p:cNvSpPr>
            <p:nvPr/>
          </p:nvSpPr>
          <p:spPr bwMode="auto">
            <a:xfrm flipV="1">
              <a:off x="5810" y="14823"/>
              <a:ext cx="0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48" name="Line 4"/>
            <p:cNvSpPr>
              <a:spLocks noChangeShapeType="1"/>
            </p:cNvSpPr>
            <p:nvPr/>
          </p:nvSpPr>
          <p:spPr bwMode="auto">
            <a:xfrm flipH="1" flipV="1">
              <a:off x="6799" y="14684"/>
              <a:ext cx="708" cy="5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47" name="Line 3"/>
            <p:cNvSpPr>
              <a:spLocks noChangeShapeType="1"/>
            </p:cNvSpPr>
            <p:nvPr/>
          </p:nvSpPr>
          <p:spPr bwMode="auto">
            <a:xfrm flipH="1">
              <a:off x="6657" y="13116"/>
              <a:ext cx="1082" cy="8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46" name="Line 2"/>
            <p:cNvSpPr>
              <a:spLocks noChangeShapeType="1"/>
            </p:cNvSpPr>
            <p:nvPr/>
          </p:nvSpPr>
          <p:spPr bwMode="auto">
            <a:xfrm flipH="1">
              <a:off x="7081" y="14266"/>
              <a:ext cx="1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463</Words>
  <Application>Microsoft Office PowerPoint</Application>
  <PresentationFormat>Экран (4:3)</PresentationFormat>
  <Paragraphs>78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 Китайская притча  «Ладная семья» </vt:lpstr>
      <vt:lpstr>Слайд 3</vt:lpstr>
      <vt:lpstr>Слайд 4</vt:lpstr>
      <vt:lpstr>Заглянем в прошлое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Плакат из Германии</vt:lpstr>
      <vt:lpstr>Упражнение «Толерантная и интолерантная личности»</vt:lpstr>
      <vt:lpstr>Слайд 15</vt:lpstr>
      <vt:lpstr>Слайд 16</vt:lpstr>
      <vt:lpstr>Сказка о ЛЮБВИ.  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              Любовь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Анастасия</cp:lastModifiedBy>
  <cp:revision>41</cp:revision>
  <dcterms:created xsi:type="dcterms:W3CDTF">2012-11-04T14:27:16Z</dcterms:created>
  <dcterms:modified xsi:type="dcterms:W3CDTF">2014-12-17T08:14:46Z</dcterms:modified>
</cp:coreProperties>
</file>