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7"/>
  </p:notesMasterIdLst>
  <p:sldIdLst>
    <p:sldId id="256" r:id="rId3"/>
    <p:sldId id="267" r:id="rId4"/>
    <p:sldId id="264" r:id="rId5"/>
    <p:sldId id="268" r:id="rId6"/>
    <p:sldId id="262" r:id="rId7"/>
    <p:sldId id="272" r:id="rId8"/>
    <p:sldId id="271" r:id="rId9"/>
    <p:sldId id="269" r:id="rId10"/>
    <p:sldId id="275" r:id="rId11"/>
    <p:sldId id="274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9" r:id="rId21"/>
    <p:sldId id="285" r:id="rId22"/>
    <p:sldId id="290" r:id="rId23"/>
    <p:sldId id="297" r:id="rId24"/>
    <p:sldId id="298" r:id="rId25"/>
    <p:sldId id="299" r:id="rId26"/>
    <p:sldId id="300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</p:sldIdLst>
  <p:sldSz cx="9144000" cy="6858000" type="screen4x3"/>
  <p:notesSz cx="6858000" cy="9144000"/>
  <p:photoAlbum layout="4pic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17A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22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2FFE5-85BB-49B5-82AF-D833254F9437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C00BB-045E-45FE-882A-CBC7FFABF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C00BB-045E-45FE-882A-CBC7FFABF25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36CB-7F25-4E30-8451-447744C4A1B4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E37E-56C0-40E6-A0A6-E01476F3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36CB-7F25-4E30-8451-447744C4A1B4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E37E-56C0-40E6-A0A6-E01476F3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36CB-7F25-4E30-8451-447744C4A1B4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E37E-56C0-40E6-A0A6-E01476F3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4136CB-7F25-4E30-8451-447744C4A1B4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FE37E-56C0-40E6-A0A6-E01476F3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4136CB-7F25-4E30-8451-447744C4A1B4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FE37E-56C0-40E6-A0A6-E01476F3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4136CB-7F25-4E30-8451-447744C4A1B4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FE37E-56C0-40E6-A0A6-E01476F3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4136CB-7F25-4E30-8451-447744C4A1B4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FE37E-56C0-40E6-A0A6-E01476F3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4136CB-7F25-4E30-8451-447744C4A1B4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FE37E-56C0-40E6-A0A6-E01476F3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4136CB-7F25-4E30-8451-447744C4A1B4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FE37E-56C0-40E6-A0A6-E01476F3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4136CB-7F25-4E30-8451-447744C4A1B4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FE37E-56C0-40E6-A0A6-E01476F3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4136CB-7F25-4E30-8451-447744C4A1B4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FE37E-56C0-40E6-A0A6-E01476F3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36CB-7F25-4E30-8451-447744C4A1B4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E37E-56C0-40E6-A0A6-E01476F3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4136CB-7F25-4E30-8451-447744C4A1B4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FE37E-56C0-40E6-A0A6-E01476F37B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4136CB-7F25-4E30-8451-447744C4A1B4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FE37E-56C0-40E6-A0A6-E01476F3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4136CB-7F25-4E30-8451-447744C4A1B4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FE37E-56C0-40E6-A0A6-E01476F3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36CB-7F25-4E30-8451-447744C4A1B4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E37E-56C0-40E6-A0A6-E01476F3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36CB-7F25-4E30-8451-447744C4A1B4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E37E-56C0-40E6-A0A6-E01476F3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36CB-7F25-4E30-8451-447744C4A1B4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E37E-56C0-40E6-A0A6-E01476F3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36CB-7F25-4E30-8451-447744C4A1B4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E37E-56C0-40E6-A0A6-E01476F3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36CB-7F25-4E30-8451-447744C4A1B4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E37E-56C0-40E6-A0A6-E01476F3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36CB-7F25-4E30-8451-447744C4A1B4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E37E-56C0-40E6-A0A6-E01476F3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36CB-7F25-4E30-8451-447744C4A1B4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E37E-56C0-40E6-A0A6-E01476F3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136CB-7F25-4E30-8451-447744C4A1B4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E37E-56C0-40E6-A0A6-E01476F3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34136CB-7F25-4E30-8451-447744C4A1B4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F5FE37E-56C0-40E6-A0A6-E01476F3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img-2006-08.photosight.ru/10/1582145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hop.vakulenko-design.com.ua/download/vakulenko-design/1022.gi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85927"/>
            <a:ext cx="7772400" cy="1714511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Обследование грамматического строя речи у детей.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134848" cy="172596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Составление сложноподчиненного предложения (по двум простым)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По двум картинкам, изображающих разные события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027" name="Picture 3" descr="C:\Documents and Settings\Администратор.BDFD44B962904B3.000\Мои документы\Мои рисунки\DSC_19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786182" y="3143248"/>
            <a:ext cx="5150076" cy="2832343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.BDFD44B962904B3.000\Мои документы\Мои рисунки\179085_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86058"/>
            <a:ext cx="3286148" cy="3786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2.По двум простым, записанным на карточки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Мы не пошли гулять.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lvl="2">
              <a:buNone/>
            </a:pPr>
            <a:r>
              <a:rPr lang="ru-RU" sz="4400" dirty="0" smtClean="0"/>
              <a:t>Шел дождь.</a:t>
            </a:r>
            <a:endParaRPr lang="ru-RU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Составить сложное предложение по данным союзам и союзным словам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Потому что, хотя, если, когда и т.п.</a:t>
            </a:r>
            <a:endParaRPr lang="ru-RU" dirty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Выявление умения употреблять имена существительные в разных падежах (падежное управление).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Материал для обследования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en-US" dirty="0" smtClean="0"/>
              <a:t>-  </a:t>
            </a:r>
            <a:r>
              <a:rPr lang="ru-RU" dirty="0" smtClean="0"/>
              <a:t>картинки, изображающие определенные действия,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  </a:t>
            </a:r>
            <a:r>
              <a:rPr lang="ru-RU" dirty="0" smtClean="0"/>
              <a:t>вопросы.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Инструкция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«Рассмотри картинки и ответь на вопросы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: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чем  накрыт стол?»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Администратор.BDFD44B962904B3.000\Мои документы\Мои рисунки\rozo4kalentasultan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Кого кормит девочка?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Documents and Settings\Администратор.BDFD44B962904B3.000\Мои документы\Мои рисунки\03d35a442df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00240"/>
            <a:ext cx="5453065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Что читает мальчик?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Администратор.BDFD44B962904B3.000\Мои документы\Мои рисунки\inessa-michael-garmash-russia-1972-wonderful-world-2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00166" y="1928802"/>
            <a:ext cx="6115064" cy="3755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Образование формы родительного падежа множественного числа. Инструкция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много чего?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Администратор.BDFD44B962904B3.000\Мои документы\Мои рисунки\x_ba304e5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214710" cy="34059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51" name="Picture 3" descr="C:\Documents and Settings\Администратор.BDFD44B962904B3.000\Мои документы\Мои рисунки\iп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928802"/>
            <a:ext cx="2357454" cy="221457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2053" name="Picture 5" descr="C:\Documents and Settings\Администратор.BDFD44B962904B3.000\Мои документы\Мои рисунки\i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286388"/>
            <a:ext cx="2286016" cy="128588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054" name="Picture 6" descr="C:\Documents and Settings\Администратор.BDFD44B962904B3.000\Мои документы\Мои рисунки\iв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4714884"/>
            <a:ext cx="2000264" cy="17859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" name="Picture 7" descr="C:\Documents and Settings\Администратор.BDFD44B962904B3.000\Мои документы\Мои рисунки\CAHF9LOQ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4500570"/>
            <a:ext cx="1857388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Много чего?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7" descr="C:\Documents and Settings\Администратор.BDFD44B962904B3.000\Мои документы\Мои рисунки\d8a6f75a7cb865de0fd80995b580fc9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9" y="1643050"/>
            <a:ext cx="3143272" cy="4525963"/>
          </a:xfrm>
          <a:prstGeom prst="rect">
            <a:avLst/>
          </a:prstGeom>
          <a:noFill/>
        </p:spPr>
      </p:pic>
      <p:pic>
        <p:nvPicPr>
          <p:cNvPr id="3078" name="Picture 6" descr="C:\Documents and Settings\Администратор.BDFD44B962904B3.000\Мои документы\Мои рисунки\CAQR8TON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071678"/>
            <a:ext cx="2643206" cy="2571768"/>
          </a:xfrm>
          <a:prstGeom prst="rect">
            <a:avLst/>
          </a:prstGeom>
          <a:noFill/>
        </p:spPr>
      </p:pic>
      <p:pic>
        <p:nvPicPr>
          <p:cNvPr id="3080" name="Picture 8" descr="C:\Documents and Settings\Администратор.BDFD44B962904B3.000\Мои документы\Мои рисунки\idabd3039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1857364"/>
            <a:ext cx="1785950" cy="207170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3081" name="Picture 9" descr="C:\Documents and Settings\Администратор.BDFD44B962904B3.000\Мои документы\Мои рисунки\CA05QFW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4643446"/>
            <a:ext cx="3071834" cy="20002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29124" y="1785926"/>
            <a:ext cx="1725024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Ухо, лоб, глаза..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Обследование умения ребенка пользоваться предложным управлением</a:t>
            </a:r>
            <a:endParaRPr lang="ru-RU" sz="3600" dirty="0"/>
          </a:p>
        </p:txBody>
      </p:sp>
      <p:pic>
        <p:nvPicPr>
          <p:cNvPr id="4" name="Picture 3" descr="C:\Documents and Settings\Администратор.BDFD44B962904B3.000\Мои документы\Мои рисунки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предложения  по опорным словам.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1.Девочка спать.</a:t>
            </a:r>
            <a:br>
              <a:rPr lang="ru-RU" dirty="0" smtClean="0"/>
            </a:br>
            <a:r>
              <a:rPr lang="ru-RU" dirty="0" smtClean="0"/>
              <a:t>2.Автобус ехать.</a:t>
            </a:r>
            <a:br>
              <a:rPr lang="ru-RU" dirty="0" smtClean="0"/>
            </a:br>
            <a:r>
              <a:rPr lang="ru-RU" dirty="0" smtClean="0"/>
              <a:t>3.Птица сидеть ветка.</a:t>
            </a:r>
            <a:br>
              <a:rPr lang="ru-RU" dirty="0" smtClean="0"/>
            </a:br>
            <a:r>
              <a:rPr lang="ru-RU" dirty="0" smtClean="0"/>
              <a:t>4. Пароход идти волны.</a:t>
            </a:r>
            <a:br>
              <a:rPr lang="ru-RU" dirty="0" smtClean="0"/>
            </a:br>
            <a:r>
              <a:rPr lang="ru-RU" dirty="0" smtClean="0"/>
              <a:t>5.Девочка гулять собака.</a:t>
            </a:r>
            <a:br>
              <a:rPr lang="ru-RU" dirty="0" smtClean="0"/>
            </a:br>
            <a:r>
              <a:rPr lang="ru-RU" dirty="0" smtClean="0"/>
              <a:t>6.Заяц убегает лиса.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Материал для обследования.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C:\Documents and Settings\Администратор.BDFD44B962904B3.000\Мои документы\Мои рисунки\logodiag-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3214710" cy="4429156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4100" name="Picture 4" descr="C:\Documents and Settings\Администратор.BDFD44B962904B3.000\Мои документы\Мои рисунки\sitting-room%20with%20a%20table%20and%20fruits-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28802"/>
            <a:ext cx="4000528" cy="442915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.BDFD44B962904B3.000\Мои документы\Мои рисунки\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28670"/>
            <a:ext cx="5857916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Вставить пропущенный предлог.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Лампа висит ……. столом.</a:t>
            </a:r>
          </a:p>
          <a:p>
            <a:pPr>
              <a:buNone/>
            </a:pPr>
            <a:r>
              <a:rPr lang="ru-RU" dirty="0" smtClean="0"/>
              <a:t>Мальчик сидит……..диване.</a:t>
            </a:r>
          </a:p>
          <a:p>
            <a:pPr>
              <a:buNone/>
            </a:pPr>
            <a:r>
              <a:rPr lang="ru-RU" dirty="0" smtClean="0"/>
              <a:t>Бабочка летит…….цветку.</a:t>
            </a:r>
          </a:p>
          <a:p>
            <a:pPr>
              <a:buNone/>
            </a:pPr>
            <a:r>
              <a:rPr lang="ru-RU" dirty="0" smtClean="0"/>
              <a:t>Котенок выглядывает…..угла.</a:t>
            </a:r>
          </a:p>
          <a:p>
            <a:pPr>
              <a:buNone/>
            </a:pPr>
            <a:r>
              <a:rPr lang="ru-RU" dirty="0" smtClean="0"/>
              <a:t>Ученик убрал учебник….портфель.</a:t>
            </a:r>
          </a:p>
          <a:p>
            <a:pPr>
              <a:buNone/>
            </a:pPr>
            <a:r>
              <a:rPr lang="ru-RU" dirty="0" smtClean="0"/>
              <a:t>Щенок залез…….кровать.</a:t>
            </a:r>
          </a:p>
          <a:p>
            <a:pPr>
              <a:buNone/>
            </a:pPr>
            <a:r>
              <a:rPr lang="ru-RU" dirty="0" smtClean="0"/>
              <a:t>Мяч перелетел….забор.</a:t>
            </a:r>
          </a:p>
          <a:p>
            <a:pPr>
              <a:buNone/>
            </a:pPr>
            <a:r>
              <a:rPr lang="ru-RU" dirty="0" smtClean="0"/>
              <a:t>Девочка спрятала подарок …спину.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B917AD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Проверка связи слов в предложении посредством согласования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B917AD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B917AD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имени существительного  с  прилагательным).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B917AD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B917AD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1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B917AD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1-ый прием. </a:t>
            </a:r>
            <a:r>
              <a:rPr lang="ru-RU" sz="1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B917AD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(прилагательное в различных формах или роде). Юбка маленькой девочки. Маленькая девочка сидит на скамейке. …</a:t>
            </a:r>
            <a:endParaRPr lang="ru-RU" sz="1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B917AD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050" name="Picture 2" descr="C:\Documents and Settings\Администратор.BDFD44B962904B3.000\Мои документы\Мои рисунки\1645882288d542ef1e402af18283e49f0bf4dcb8dc_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53968"/>
            <a:ext cx="1928826" cy="2460916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.BDFD44B962904B3.000\Мои документы\Мои рисунки\CA472T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1" y="2363042"/>
            <a:ext cx="1785950" cy="1832722"/>
          </a:xfrm>
          <a:prstGeom prst="rect">
            <a:avLst/>
          </a:prstGeom>
          <a:noFill/>
        </p:spPr>
      </p:pic>
      <p:pic>
        <p:nvPicPr>
          <p:cNvPr id="2052" name="Picture 4" descr="C:\Documents and Settings\Администратор.BDFD44B962904B3.000\Мои документы\Мои рисунки\CAENGXM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072074"/>
            <a:ext cx="2357454" cy="150019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2054" name="Picture 6" descr="C:\Documents and Settings\Администратор.BDFD44B962904B3.000\Мои документы\Мои рисунки\CA8PIF0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572008"/>
            <a:ext cx="2143140" cy="1785950"/>
          </a:xfrm>
          <a:prstGeom prst="rect">
            <a:avLst/>
          </a:prstGeom>
          <a:noFill/>
        </p:spPr>
      </p:pic>
      <p:pic>
        <p:nvPicPr>
          <p:cNvPr id="2055" name="Picture 7" descr="C:\Documents and Settings\Администратор.BDFD44B962904B3.000\Мои документы\Мои рисунки\normal_club_season_ru_gallery_3513_39_89752_med_gallery_3513_39_897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2357430"/>
            <a:ext cx="2275991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429684" cy="278608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ln w="1905"/>
                <a:solidFill>
                  <a:srgbClr val="B917A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Подстановка пропущенных окончаний в слова предложения.</a:t>
            </a:r>
            <a:br>
              <a:rPr lang="ru-RU" sz="3200" b="1" dirty="0" smtClean="0">
                <a:ln w="1905"/>
                <a:solidFill>
                  <a:srgbClr val="B917A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solidFill>
                  <a:srgbClr val="B917A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Подстановка в предложение недостающего слова из числа слов, данных для выбора.</a:t>
            </a:r>
            <a:endParaRPr lang="ru-RU" sz="3200" b="1" dirty="0">
              <a:ln w="1905"/>
              <a:solidFill>
                <a:srgbClr val="B917A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Единственное и множественное число имен существительных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31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Одна коза - много коз, одно море - много…, одна птица – много … ,…</a:t>
            </a:r>
            <a:endParaRPr lang="ru-RU" sz="31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Администратор.BDFD44B962904B3.000\Мои документы\Мои рисунки\post-3-124678967065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1714488"/>
            <a:ext cx="3429023" cy="3000396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.BDFD44B962904B3.000\Мои документы\Мои рисунки\foto12489478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74" y="3429000"/>
            <a:ext cx="1928826" cy="278608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1028" name="Picture 4" descr="C:\Documents and Settings\Администратор.BDFD44B962904B3.000\Мои документы\Мои рисунки\CAKDEZ0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714488"/>
            <a:ext cx="2000264" cy="1500198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.BDFD44B962904B3.000\Мои документы\Мои рисунки\CA67C1Y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929198"/>
            <a:ext cx="2019305" cy="1714512"/>
          </a:xfrm>
          <a:prstGeom prst="rect">
            <a:avLst/>
          </a:prstGeom>
          <a:noFill/>
        </p:spPr>
      </p:pic>
      <p:pic>
        <p:nvPicPr>
          <p:cNvPr id="1030" name="Picture 6" descr="C:\Documents and Settings\Администратор.BDFD44B962904B3.000\Мои документы\Мои рисунки\CAW24PO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1714488"/>
            <a:ext cx="2619380" cy="2071702"/>
          </a:xfrm>
          <a:prstGeom prst="rect">
            <a:avLst/>
          </a:prstGeom>
          <a:noFill/>
        </p:spPr>
      </p:pic>
      <p:pic>
        <p:nvPicPr>
          <p:cNvPr id="1031" name="Picture 7" descr="C:\Documents and Settings\Администратор.BDFD44B962904B3.000\Мои документы\Мои рисунки\CAUJO52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4929198"/>
            <a:ext cx="1928826" cy="17145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032" name="Picture 8" descr="C:\Documents and Settings\Администратор.BDFD44B962904B3.000\Мои документы\Мои рисунки\CAW1YH3C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4286256"/>
            <a:ext cx="2214578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Единственное и множественное число глаголов.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Инструкция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ru-RU" dirty="0" smtClean="0"/>
              <a:t>«Рассмотри картинки, ответь на вопросы</a:t>
            </a:r>
            <a:r>
              <a:rPr lang="en-US" dirty="0" smtClean="0"/>
              <a:t>:</a:t>
            </a:r>
            <a:r>
              <a:rPr lang="ru-RU" dirty="0" smtClean="0"/>
              <a:t> «Что дела</a:t>
            </a:r>
            <a:r>
              <a:rPr lang="ru-RU" u="sng" dirty="0" smtClean="0"/>
              <a:t>ет</a:t>
            </a:r>
            <a:r>
              <a:rPr lang="ru-RU" dirty="0" smtClean="0"/>
              <a:t>?..., Что дела</a:t>
            </a:r>
            <a:r>
              <a:rPr lang="ru-RU" u="sng" dirty="0" smtClean="0"/>
              <a:t>ют</a:t>
            </a:r>
            <a:r>
              <a:rPr lang="ru-RU" dirty="0" smtClean="0"/>
              <a:t>?...»</a:t>
            </a:r>
          </a:p>
          <a:p>
            <a:pPr>
              <a:buNone/>
            </a:pPr>
            <a:r>
              <a:rPr lang="ru-RU" dirty="0" smtClean="0"/>
              <a:t>   (картинки раскладываются в беспорядке)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.BDFD44B962904B3.000\Мои документы\Мои рисунки\monica-bellucci-daughter-jump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3286148" cy="3143272"/>
          </a:xfrm>
          <a:prstGeom prst="rect">
            <a:avLst/>
          </a:prstGeom>
          <a:noFill/>
        </p:spPr>
      </p:pic>
      <p:pic>
        <p:nvPicPr>
          <p:cNvPr id="3076" name="Picture 4" descr="C:\Documents and Settings\Администратор.BDFD44B962904B3.000\Мои документы\Мои рисунки\400_F_46626_r34NAc3MIFKGq9SPUvsJFCHifyuLI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643314"/>
            <a:ext cx="3000396" cy="3000396"/>
          </a:xfrm>
          <a:prstGeom prst="rect">
            <a:avLst/>
          </a:prstGeom>
          <a:noFill/>
        </p:spPr>
      </p:pic>
      <p:pic>
        <p:nvPicPr>
          <p:cNvPr id="3078" name="Picture 6" descr="C:\Documents and Settings\Администратор.BDFD44B962904B3.000\Мои документы\Мои рисунки\919549-superhero-costum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85728"/>
            <a:ext cx="4190986" cy="3143272"/>
          </a:xfrm>
          <a:prstGeom prst="rect">
            <a:avLst/>
          </a:prstGeom>
          <a:noFill/>
        </p:spPr>
      </p:pic>
      <p:pic>
        <p:nvPicPr>
          <p:cNvPr id="3080" name="Picture 8" descr="C:\Documents and Settings\Администратор.BDFD44B962904B3.000\Мои документы\Мои рисунки\CAVCPTB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643314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Исследование грамматических категорий рода.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Инструкция</a:t>
            </a:r>
            <a:r>
              <a:rPr lang="en-US" sz="2800" dirty="0" smtClean="0"/>
              <a:t>:</a:t>
            </a:r>
            <a:r>
              <a:rPr lang="ru-RU" sz="2800" dirty="0" smtClean="0"/>
              <a:t>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Распредели слова при помощи числительных (один, одна, одно </a:t>
            </a:r>
            <a:r>
              <a:rPr lang="ru-RU" sz="2800" dirty="0" smtClean="0"/>
              <a:t>- один тигр, одна книга, одно окно…)  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притяжательных местоимений (моя, моё, мой, мои </a:t>
            </a:r>
            <a:r>
              <a:rPr lang="ru-RU" sz="2800" dirty="0" smtClean="0"/>
              <a:t>– моя лошадь, моё окно, мой дедушка, моя ваза…).</a:t>
            </a:r>
            <a:endParaRPr lang="ru-RU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42374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 descr="C:\Documents and Settings\Администратор.BDFD44B962904B3.000\Мои документы\Мои рисунки\081d359587feebe5b4d2b7e29c1764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500438"/>
            <a:ext cx="3500462" cy="2857520"/>
          </a:xfrm>
          <a:prstGeom prst="rect">
            <a:avLst/>
          </a:prstGeom>
          <a:noFill/>
        </p:spPr>
      </p:pic>
      <p:pic>
        <p:nvPicPr>
          <p:cNvPr id="1030" name="Picture 6" descr="C:\Documents and Settings\Администратор.BDFD44B962904B3.000\Мои документы\Мои рисунки\i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929066"/>
            <a:ext cx="1357322" cy="235745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033" name="Picture 9" descr="C:\Documents and Settings\Администратор.BDFD44B962904B3.000\Мои документы\Мои рисунки\33574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14620"/>
            <a:ext cx="3000396" cy="338137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035" name="Picture 11" descr="C:\Documents and Settings\Администратор.BDFD44B962904B3.000\Мои документы\Мои рисунки\сс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28"/>
            <a:ext cx="2928958" cy="2000264"/>
          </a:xfrm>
          <a:prstGeom prst="rect">
            <a:avLst/>
          </a:prstGeom>
          <a:noFill/>
        </p:spPr>
      </p:pic>
      <p:pic>
        <p:nvPicPr>
          <p:cNvPr id="1036" name="Picture 12" descr="C:\Documents and Settings\Администратор.BDFD44B962904B3.000\Мои документы\Мои рисунки\monkey3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285728"/>
            <a:ext cx="2214578" cy="2979738"/>
          </a:xfrm>
          <a:prstGeom prst="rect">
            <a:avLst/>
          </a:prstGeom>
          <a:noFill/>
        </p:spPr>
      </p:pic>
      <p:pic>
        <p:nvPicPr>
          <p:cNvPr id="1037" name="Picture 13" descr="C:\Documents and Settings\Администратор.BDFD44B962904B3.000\Мои документы\Мои рисунки\3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571480"/>
            <a:ext cx="2928958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43852" cy="152877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Составление предложения по отдельным словам.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500306"/>
            <a:ext cx="6400800" cy="1752600"/>
          </a:xfrm>
        </p:spPr>
        <p:txBody>
          <a:bodyPr>
            <a:normAutofit fontScale="25000" lnSpcReduction="20000"/>
          </a:bodyPr>
          <a:lstStyle/>
          <a:p>
            <a:pPr marL="514350" indent="-514350" algn="just"/>
            <a:r>
              <a:rPr lang="ru-RU" sz="11100" dirty="0" smtClean="0">
                <a:solidFill>
                  <a:schemeClr val="tx1"/>
                </a:solidFill>
              </a:rPr>
              <a:t>1.  Пошли, в, ребята, грибами, за , лес.</a:t>
            </a:r>
          </a:p>
          <a:p>
            <a:pPr marL="514350" indent="-514350" algn="just"/>
            <a:r>
              <a:rPr lang="ru-RU" sz="11100" dirty="0" smtClean="0">
                <a:solidFill>
                  <a:schemeClr val="tx1"/>
                </a:solidFill>
              </a:rPr>
              <a:t>2.  Книгу, поставил, полку,  на,  Саша.</a:t>
            </a:r>
          </a:p>
          <a:p>
            <a:pPr algn="just"/>
            <a:r>
              <a:rPr lang="ru-RU" sz="11100" dirty="0" smtClean="0">
                <a:solidFill>
                  <a:schemeClr val="tx1"/>
                </a:solidFill>
              </a:rPr>
              <a:t>3. Мальчик,  конструктора,  строит,  из,  гараж.</a:t>
            </a:r>
          </a:p>
          <a:p>
            <a:pPr algn="just"/>
            <a:r>
              <a:rPr lang="ru-RU" sz="11100" dirty="0" smtClean="0">
                <a:solidFill>
                  <a:schemeClr val="tx1"/>
                </a:solidFill>
              </a:rPr>
              <a:t>4. С, ветки, перепрыгивала, на, белка, ветку.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.BDFD44B962904B3.000\Мои документы\Мои рисунки\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3786214" cy="3071834"/>
          </a:xfrm>
          <a:prstGeom prst="rect">
            <a:avLst/>
          </a:prstGeom>
          <a:noFill/>
        </p:spPr>
      </p:pic>
      <p:pic>
        <p:nvPicPr>
          <p:cNvPr id="3" name="Picture 4" descr="C:\Documents and Settings\Администратор.BDFD44B962904B3.000\Мои документы\Мои рисунки\Безымянн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714752"/>
            <a:ext cx="2500330" cy="264320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45058" name="Picture 2" descr="C:\Documents and Settings\Администратор.BDFD44B962904B3.000\Мои документы\Мои рисунки\220bb99a242da58964239e2aca4b54d1_fu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9" y="3571876"/>
            <a:ext cx="2286016" cy="2928958"/>
          </a:xfrm>
          <a:prstGeom prst="rect">
            <a:avLst/>
          </a:prstGeom>
          <a:noFill/>
        </p:spPr>
      </p:pic>
      <p:pic>
        <p:nvPicPr>
          <p:cNvPr id="45059" name="Picture 3" descr="C:\Documents and Settings\Администратор.BDFD44B962904B3.000\Мои документы\Мои рисунки\0_c298_413c46ad_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929066"/>
            <a:ext cx="3500462" cy="2500330"/>
          </a:xfrm>
          <a:prstGeom prst="rect">
            <a:avLst/>
          </a:prstGeom>
          <a:noFill/>
        </p:spPr>
      </p:pic>
      <p:pic>
        <p:nvPicPr>
          <p:cNvPr id="45060" name="Picture 4" descr="C:\Documents and Settings\Администратор.BDFD44B962904B3.000\Мои документы\Мои рисунки\48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285728"/>
            <a:ext cx="2786082" cy="3001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Умение пользоваться способами словообразования.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b="1" dirty="0" smtClean="0"/>
              <a:t>1-ая группа суффиксов </a:t>
            </a:r>
            <a:r>
              <a:rPr lang="ru-RU" dirty="0" smtClean="0"/>
              <a:t>- суффиксы, образующие слова с добавочным значением (уменьшительно-ласкательным, увеличительным)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b="1" dirty="0" smtClean="0"/>
              <a:t>2-ая группа </a:t>
            </a:r>
            <a:r>
              <a:rPr lang="ru-RU" dirty="0" smtClean="0"/>
              <a:t>– суффиксы, образующие от глаголов, имен существительных и прилагательных новые слова, обозначающие профессии людей, вещи, качества и.т.д.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B917AD"/>
                </a:solidFill>
              </a:rPr>
              <a:t>Суффиксы первой группы.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Инструкция</a:t>
            </a:r>
            <a:r>
              <a:rPr lang="en-US" sz="2800" dirty="0" smtClean="0">
                <a:solidFill>
                  <a:srgbClr val="0070C0"/>
                </a:solidFill>
              </a:rPr>
              <a:t>: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«Рассмотри предметы и назови их в уменьшительной форме.». </a:t>
            </a:r>
            <a:r>
              <a:rPr lang="ru-RU" sz="2800" dirty="0" smtClean="0"/>
              <a:t>Птица – птичка, ухо-ушко,…</a:t>
            </a:r>
            <a:endParaRPr lang="ru-RU" sz="2800" dirty="0"/>
          </a:p>
        </p:txBody>
      </p:sp>
      <p:pic>
        <p:nvPicPr>
          <p:cNvPr id="46085" name="Picture 5" descr="C:\Documents and Settings\Администратор.BDFD44B962904B3.000\Мои документы\Мои рисунки\CA0EJO5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715008" y="4643446"/>
            <a:ext cx="3000396" cy="1650102"/>
          </a:xfrm>
          <a:prstGeom prst="rect">
            <a:avLst/>
          </a:prstGeom>
          <a:noFill/>
        </p:spPr>
      </p:pic>
      <p:pic>
        <p:nvPicPr>
          <p:cNvPr id="46083" name="Picture 3" descr="C:\Documents and Settings\Администратор.BDFD44B962904B3.000\Мои документы\Мои рисунки\f_47cbbce53a7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00240"/>
            <a:ext cx="2643206" cy="405448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6084" name="Picture 4" descr="C:\Documents and Settings\Администратор.BDFD44B962904B3.000\Мои документы\Мои рисунки\p784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785926"/>
            <a:ext cx="1928826" cy="250033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46086" name="Picture 6" descr="C:\Documents and Settings\Администратор.BDFD44B962904B3.000\Мои документы\Мои рисунки\i5f7e4dc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071810"/>
            <a:ext cx="1595441" cy="304800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786182" y="2357430"/>
            <a:ext cx="1876476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Голова, рука, ухо,</a:t>
            </a:r>
          </a:p>
          <a:p>
            <a:r>
              <a:rPr lang="ru-RU" dirty="0" smtClean="0"/>
              <a:t>лоб, локоть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Суффиксы второй группы.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Материал для обследования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dirty="0" smtClean="0"/>
              <a:t>слова, записанные на карточках (сапог, чертеж, стекло, печь..) - преобразование в профессии</a:t>
            </a:r>
            <a:r>
              <a:rPr lang="en-US" dirty="0" smtClean="0"/>
              <a:t>;</a:t>
            </a:r>
            <a:r>
              <a:rPr lang="ru-RU" dirty="0" smtClean="0"/>
              <a:t> (волк, медведь..) – детеныши.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Преобразование имен существительных в имена прилагательные с помощью суффиксов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Материал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карточки со словами</a:t>
            </a:r>
            <a:r>
              <a:rPr lang="ru-RU" b="1" dirty="0" smtClean="0"/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стекло, дерево, железо.</a:t>
            </a:r>
          </a:p>
          <a:p>
            <a:pPr>
              <a:buNone/>
            </a:pPr>
            <a:r>
              <a:rPr lang="ru-RU" b="1" dirty="0" smtClean="0"/>
              <a:t>Инструкция </a:t>
            </a:r>
            <a:r>
              <a:rPr lang="en-US" dirty="0" smtClean="0"/>
              <a:t>:</a:t>
            </a:r>
            <a:r>
              <a:rPr lang="ru-RU" dirty="0" smtClean="0"/>
              <a:t>»Если предмет сделан из дерева, то он какой?»…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Преобразование глаголов в имена существительные, обозначающие название профессий.</a:t>
            </a:r>
          </a:p>
          <a:p>
            <a:pPr algn="just">
              <a:buNone/>
            </a:pP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Материал 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карточки со словами – летать, переводить, возить, рассказывать.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Составление простого нераспространенного предложения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 descr="C:\Documents and Settings\Администратор.BDFD44B962904B3.000\Мои документы\Мои рисунки\8654276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3786213" cy="3339313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.BDFD44B962904B3.000\Мои документы\Мои рисунки\normal_P10108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85992"/>
            <a:ext cx="381000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effectLst/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простого распространенного предложения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(с обстоятельством).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2" name="Picture 4" descr="C:\Documents and Settings\Администратор.BDFD44B962904B3.000\Мои документы\Мои рисунки\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714488"/>
            <a:ext cx="3571901" cy="385765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Составление простого распространенного предложения (с дополнением). </a:t>
            </a:r>
            <a:r>
              <a:rPr lang="ru-RU" sz="3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лепят снеговика. Мальчик ловит рыбу.</a:t>
            </a:r>
            <a:endParaRPr lang="ru-RU" sz="31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Администратор.BDFD44B962904B3.000\Мои документы\Мои рисунки\для Лынско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928934"/>
            <a:ext cx="3643338" cy="314327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026" name="Picture 2" descr="C:\Documents and Settings\Администратор.BDFD44B962904B3.000\Мои документы\Мои рисунки\с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786058"/>
            <a:ext cx="2714644" cy="328614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простого распространенного предложения (с определением). </a:t>
            </a:r>
            <a:r>
              <a:rPr lang="ru-RU" sz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У девочки в руках красный воздушный шар. Мальчик держит пушистого щенка.</a:t>
            </a:r>
            <a:endParaRPr lang="ru-RU" sz="2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Documents and Settings\Администратор.BDFD44B962904B3.000\Мои документы\Мои рисунки\CAMN4DY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2286016" cy="2643206"/>
          </a:xfrm>
          <a:prstGeom prst="rect">
            <a:avLst/>
          </a:prstGeom>
          <a:noFill/>
        </p:spPr>
      </p:pic>
      <p:pic>
        <p:nvPicPr>
          <p:cNvPr id="2055" name="Picture 7" descr="http://im5-tub.yandex.net/i?id=52529277-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786322"/>
            <a:ext cx="2286006" cy="1857388"/>
          </a:xfrm>
          <a:prstGeom prst="rect">
            <a:avLst/>
          </a:prstGeom>
          <a:noFill/>
        </p:spPr>
      </p:pic>
      <p:pic>
        <p:nvPicPr>
          <p:cNvPr id="2057" name="Picture 9" descr="Картинка 12 из 4073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2071678"/>
            <a:ext cx="4933950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96974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4000" b="1" dirty="0" smtClean="0">
                <a:ln/>
                <a:solidFill>
                  <a:schemeClr val="accent3"/>
                </a:solidFill>
              </a:rPr>
            </a:br>
            <a:r>
              <a:rPr lang="ru-RU" sz="4000" b="1" dirty="0" smtClean="0">
                <a:ln/>
                <a:solidFill>
                  <a:schemeClr val="accent3"/>
                </a:solidFill>
              </a:rPr>
              <a:t>Составление предложения с однородными членами. </a:t>
            </a:r>
            <a:br>
              <a:rPr lang="ru-RU" sz="4000" b="1" dirty="0" smtClean="0">
                <a:ln/>
                <a:solidFill>
                  <a:schemeClr val="accent3"/>
                </a:solidFill>
              </a:rPr>
            </a:br>
            <a:r>
              <a:rPr lang="ru-RU" sz="3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 дворе стоит красивая, нарядная, новогодняя ёлка</a:t>
            </a:r>
            <a:r>
              <a:rPr lang="ru-RU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3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ёжика большое, спелое, красное яблоко. </a:t>
            </a:r>
            <a:br>
              <a:rPr lang="ru-RU" sz="3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100" dirty="0">
              <a:ln/>
            </a:endParaRPr>
          </a:p>
        </p:txBody>
      </p:sp>
      <p:pic>
        <p:nvPicPr>
          <p:cNvPr id="3077" name="Picture 5" descr="http://filearchive.cnews.ru/img/zoom/2009/12/24/14_10ec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3929090" cy="3429024"/>
          </a:xfrm>
          <a:prstGeom prst="rect">
            <a:avLst/>
          </a:prstGeom>
          <a:noFill/>
        </p:spPr>
      </p:pic>
      <p:pic>
        <p:nvPicPr>
          <p:cNvPr id="3074" name="Picture 2" descr="Картинка 46 из 84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428868"/>
            <a:ext cx="37909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Составление сложноподчиненных предложений.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Поезд остановился, потому что…</a:t>
            </a:r>
          </a:p>
          <a:p>
            <a:r>
              <a:rPr lang="ru-RU" dirty="0" smtClean="0"/>
              <a:t>Я буду смотреть телевизор, если…</a:t>
            </a:r>
          </a:p>
          <a:p>
            <a:r>
              <a:rPr lang="ru-RU" dirty="0" smtClean="0"/>
              <a:t>Мы пойдем гулять, когда…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1266</TotalTime>
  <Words>531</Words>
  <Application>Microsoft Office PowerPoint</Application>
  <PresentationFormat>Экран (4:3)</PresentationFormat>
  <Paragraphs>75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Тема Office</vt:lpstr>
      <vt:lpstr>Аспект</vt:lpstr>
      <vt:lpstr>Обследование грамматического строя речи у детей.</vt:lpstr>
      <vt:lpstr>  Составление предложения  по опорным словам.  1.Девочка спать. 2.Автобус ехать. 3.Птица сидеть ветка. 4. Пароход идти волны. 5.Девочка гулять собака. 6.Заяц убегает лиса. </vt:lpstr>
      <vt:lpstr>Составление предложения по отдельным словам.</vt:lpstr>
      <vt:lpstr>Составление простого нераспространенного предложения</vt:lpstr>
      <vt:lpstr>Составление простого распространенного предложения (с обстоятельством).</vt:lpstr>
      <vt:lpstr> Составление простого распространенного предложения (с дополнением). Дети лепят снеговика. Мальчик ловит рыбу.</vt:lpstr>
      <vt:lpstr>Составление простого распространенного предложения (с определением). У девочки в руках красный воздушный шар. Мальчик держит пушистого щенка.</vt:lpstr>
      <vt:lpstr> Составление предложения с однородными членами.  Во дворе стоит красивая, нарядная, новогодняя ёлка. У ёжика большое, спелое, красное яблоко.  </vt:lpstr>
      <vt:lpstr>Составление сложноподчиненных предложений. </vt:lpstr>
      <vt:lpstr>Составление сложноподчиненного предложения (по двум простым): 1. По двум картинкам, изображающих разные события:</vt:lpstr>
      <vt:lpstr>2.По двум простым, записанным на карточки:</vt:lpstr>
      <vt:lpstr>Составить сложное предложение по данным союзам и союзным словам:</vt:lpstr>
      <vt:lpstr>Выявление умения употреблять имена существительные в разных падежах (падежное управление).</vt:lpstr>
      <vt:lpstr> Инструкция:«Рассмотри картинки и ответь на вопросы: чем  накрыт стол?» </vt:lpstr>
      <vt:lpstr>Кого кормит девочка?</vt:lpstr>
      <vt:lpstr>Что читает мальчик?</vt:lpstr>
      <vt:lpstr>Образование формы родительного падежа множественного числа. Инструкция: много чего?</vt:lpstr>
      <vt:lpstr>Много чего?</vt:lpstr>
      <vt:lpstr>Обследование умения ребенка пользоваться предложным управлением</vt:lpstr>
      <vt:lpstr>Материал для обследования.</vt:lpstr>
      <vt:lpstr>Слайд 21</vt:lpstr>
      <vt:lpstr>Вставить пропущенный предлог.</vt:lpstr>
      <vt:lpstr>Проверка связи слов в предложении посредством согласования (имени существительного  с  прилагательным). 1-ый прием. (прилагательное в различных формах или роде). Юбка маленькой девочки. Маленькая девочка сидит на скамейке. …</vt:lpstr>
      <vt:lpstr>2. Подстановка пропущенных окончаний в слова предложения. 3. Подстановка в предложение недостающего слова из числа слов, данных для выбора.</vt:lpstr>
      <vt:lpstr>Единственное и множественное число имен существительных. Одна коза - много коз, одно море - много…, одна птица – много … ,…</vt:lpstr>
      <vt:lpstr>Единственное и множественное число глаголов.</vt:lpstr>
      <vt:lpstr>Слайд 27</vt:lpstr>
      <vt:lpstr>Исследование грамматических категорий рода.</vt:lpstr>
      <vt:lpstr>Слайд 29</vt:lpstr>
      <vt:lpstr>Слайд 30</vt:lpstr>
      <vt:lpstr>Умение пользоваться способами словообразования. </vt:lpstr>
      <vt:lpstr>Суффиксы первой группы.  Инструкция: «Рассмотри предметы и назови их в уменьшительной форме.». Птица – птичка, ухо-ушко,…</vt:lpstr>
      <vt:lpstr>Суффиксы второй группы.</vt:lpstr>
      <vt:lpstr>Преобразование имен существительных в имена прилагательные с помощью суффиксов.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Администратор</dc:creator>
  <cp:lastModifiedBy>Windows User</cp:lastModifiedBy>
  <cp:revision>124</cp:revision>
  <dcterms:created xsi:type="dcterms:W3CDTF">2010-08-08T10:40:39Z</dcterms:created>
  <dcterms:modified xsi:type="dcterms:W3CDTF">2015-03-21T13:41:24Z</dcterms:modified>
</cp:coreProperties>
</file>