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998" r:id="rId1"/>
  </p:sldMasterIdLst>
  <p:notesMasterIdLst>
    <p:notesMasterId r:id="rId30"/>
  </p:notesMasterIdLst>
  <p:sldIdLst>
    <p:sldId id="322" r:id="rId2"/>
    <p:sldId id="326" r:id="rId3"/>
    <p:sldId id="328" r:id="rId4"/>
    <p:sldId id="339" r:id="rId5"/>
    <p:sldId id="316" r:id="rId6"/>
    <p:sldId id="324" r:id="rId7"/>
    <p:sldId id="325" r:id="rId8"/>
    <p:sldId id="317" r:id="rId9"/>
    <p:sldId id="330" r:id="rId10"/>
    <p:sldId id="331" r:id="rId11"/>
    <p:sldId id="332" r:id="rId12"/>
    <p:sldId id="340" r:id="rId13"/>
    <p:sldId id="361" r:id="rId14"/>
    <p:sldId id="341" r:id="rId15"/>
    <p:sldId id="342" r:id="rId16"/>
    <p:sldId id="343" r:id="rId17"/>
    <p:sldId id="344" r:id="rId18"/>
    <p:sldId id="346" r:id="rId19"/>
    <p:sldId id="376" r:id="rId20"/>
    <p:sldId id="374" r:id="rId21"/>
    <p:sldId id="357" r:id="rId22"/>
    <p:sldId id="349" r:id="rId23"/>
    <p:sldId id="367" r:id="rId24"/>
    <p:sldId id="363" r:id="rId25"/>
    <p:sldId id="351" r:id="rId26"/>
    <p:sldId id="359" r:id="rId27"/>
    <p:sldId id="352" r:id="rId28"/>
    <p:sldId id="372" r:id="rId29"/>
  </p:sldIdLst>
  <p:sldSz cx="10058400" cy="7772400"/>
  <p:notesSz cx="6797675" cy="9926638"/>
  <p:custShowLst>
    <p:custShow name="Образцы работ учащегося" id="0">
      <p:sldLst/>
    </p:custShow>
    <p:custShow name="Критерии оценки" id="1">
      <p:sldLst/>
    </p:custShow>
    <p:custShow name="Методические материалы" id="2">
      <p:sldLst/>
    </p:custShow>
    <p:custShow name="Дидактические материалы" id="3">
      <p:sldLst/>
    </p:custShow>
    <p:custShow name="Организационные документы" id="4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EB500"/>
    <a:srgbClr val="FEBC00"/>
    <a:srgbClr val="FDBC00"/>
    <a:srgbClr val="FFBC00"/>
    <a:srgbClr val="1F4CA1"/>
    <a:srgbClr val="FEB100"/>
    <a:srgbClr val="AFE1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1626" y="-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7DD81-9157-417B-89AB-031EC89C377A}" type="doc">
      <dgm:prSet loTypeId="urn:microsoft.com/office/officeart/2005/8/layout/lProcess1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354365C-890E-4608-81C1-3ABEFE4CEFE9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имени прилагательного</a:t>
          </a:r>
          <a:endParaRPr lang="ru-RU" sz="1800" dirty="0">
            <a:solidFill>
              <a:srgbClr val="C00000"/>
            </a:solidFill>
          </a:endParaRPr>
        </a:p>
      </dgm:t>
    </dgm:pt>
    <dgm:pt modelId="{689A43AA-F784-4CBA-B4AB-4766B8A9211B}" type="parTrans" cxnId="{6FF85AB0-952B-47A3-8996-9D691A03C672}">
      <dgm:prSet/>
      <dgm:spPr/>
      <dgm:t>
        <a:bodyPr/>
        <a:lstStyle/>
        <a:p>
          <a:endParaRPr lang="ru-RU"/>
        </a:p>
      </dgm:t>
    </dgm:pt>
    <dgm:pt modelId="{116AE6B6-A879-417B-81B2-B3E241D300CE}" type="sibTrans" cxnId="{6FF85AB0-952B-47A3-8996-9D691A03C672}">
      <dgm:prSet/>
      <dgm:spPr/>
      <dgm:t>
        <a:bodyPr/>
        <a:lstStyle/>
        <a:p>
          <a:endParaRPr lang="ru-RU"/>
        </a:p>
      </dgm:t>
    </dgm:pt>
    <dgm:pt modelId="{37A48789-596B-4706-BD3D-C06B33347998}">
      <dgm:prSet phldrT="[Текст]" custT="1"/>
      <dgm:spPr/>
      <dgm:t>
        <a:bodyPr/>
        <a:lstStyle/>
        <a:p>
          <a:r>
            <a:rPr lang="ru-RU" sz="2000" dirty="0" smtClean="0"/>
            <a:t>1</a:t>
          </a:r>
          <a:r>
            <a:rPr lang="ru-RU" sz="2400" dirty="0" smtClean="0"/>
            <a:t>. </a:t>
          </a:r>
          <a:r>
            <a:rPr lang="ru-RU" sz="1800" dirty="0" smtClean="0"/>
            <a:t>Какой? Какая? Какое?</a:t>
          </a:r>
          <a:endParaRPr lang="ru-RU" sz="1800" dirty="0"/>
        </a:p>
      </dgm:t>
    </dgm:pt>
    <dgm:pt modelId="{8ED8F740-F0EE-4039-9A91-D45A11DE9AAB}" type="parTrans" cxnId="{708E55DF-4954-4073-99CB-71CDA838FFC3}">
      <dgm:prSet/>
      <dgm:spPr/>
      <dgm:t>
        <a:bodyPr/>
        <a:lstStyle/>
        <a:p>
          <a:endParaRPr lang="ru-RU"/>
        </a:p>
      </dgm:t>
    </dgm:pt>
    <dgm:pt modelId="{C15C5A43-3588-4E76-BF9B-08656DC27C1D}" type="sibTrans" cxnId="{708E55DF-4954-4073-99CB-71CDA838FFC3}">
      <dgm:prSet/>
      <dgm:spPr/>
      <dgm:t>
        <a:bodyPr/>
        <a:lstStyle/>
        <a:p>
          <a:endParaRPr lang="ru-RU"/>
        </a:p>
      </dgm:t>
    </dgm:pt>
    <dgm:pt modelId="{BA9F3960-4483-4157-B98D-D486F5C1DBF2}">
      <dgm:prSet phldrT="[Текст]" custT="1"/>
      <dgm:spPr/>
      <dgm:t>
        <a:bodyPr/>
        <a:lstStyle/>
        <a:p>
          <a:r>
            <a:rPr lang="ru-RU" sz="1800" dirty="0" smtClean="0"/>
            <a:t>2. Обозначает признак предмета</a:t>
          </a:r>
          <a:endParaRPr lang="ru-RU" sz="1800" dirty="0"/>
        </a:p>
      </dgm:t>
    </dgm:pt>
    <dgm:pt modelId="{4C0812D2-F355-4C59-ADB2-D32103ABA0F3}" type="parTrans" cxnId="{D350F89D-F6FC-48B1-A454-3E3DBCECAC5C}">
      <dgm:prSet/>
      <dgm:spPr/>
      <dgm:t>
        <a:bodyPr/>
        <a:lstStyle/>
        <a:p>
          <a:endParaRPr lang="ru-RU"/>
        </a:p>
      </dgm:t>
    </dgm:pt>
    <dgm:pt modelId="{69BBA8EB-59F6-46F9-A301-3D7172DF43C8}" type="sibTrans" cxnId="{D350F89D-F6FC-48B1-A454-3E3DBCECAC5C}">
      <dgm:prSet/>
      <dgm:spPr/>
      <dgm:t>
        <a:bodyPr/>
        <a:lstStyle/>
        <a:p>
          <a:endParaRPr lang="ru-RU"/>
        </a:p>
      </dgm:t>
    </dgm:pt>
    <dgm:pt modelId="{4156BD6F-7364-4FDB-8AD0-44F39E794550}">
      <dgm:prSet phldrT="[Текст]"/>
      <dgm:spPr/>
      <dgm:t>
        <a:bodyPr/>
        <a:lstStyle/>
        <a:p>
          <a:r>
            <a:rPr lang="ru-RU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глагола</a:t>
          </a:r>
          <a:endParaRPr lang="ru-RU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2F5312-0831-42BB-8758-377E66BF1F97}" type="parTrans" cxnId="{9D0C7A6E-75FE-44BA-B19D-BE2C43CB17EC}">
      <dgm:prSet/>
      <dgm:spPr/>
      <dgm:t>
        <a:bodyPr/>
        <a:lstStyle/>
        <a:p>
          <a:endParaRPr lang="ru-RU"/>
        </a:p>
      </dgm:t>
    </dgm:pt>
    <dgm:pt modelId="{74A034A9-A008-475E-81FD-663DA7525806}" type="sibTrans" cxnId="{9D0C7A6E-75FE-44BA-B19D-BE2C43CB17EC}">
      <dgm:prSet/>
      <dgm:spPr/>
      <dgm:t>
        <a:bodyPr/>
        <a:lstStyle/>
        <a:p>
          <a:endParaRPr lang="ru-RU"/>
        </a:p>
      </dgm:t>
    </dgm:pt>
    <dgm:pt modelId="{7DB7D2B1-5CC2-4202-83A3-9F8DED1823BC}">
      <dgm:prSet phldrT="[Текст]" custT="1"/>
      <dgm:spPr/>
      <dgm:t>
        <a:bodyPr/>
        <a:lstStyle/>
        <a:p>
          <a:r>
            <a:rPr lang="ru-RU" sz="1800" dirty="0" smtClean="0"/>
            <a:t>3. Начальная форма: им.п., ед. ч., м.р.</a:t>
          </a:r>
          <a:endParaRPr lang="ru-RU" sz="1800" dirty="0"/>
        </a:p>
      </dgm:t>
    </dgm:pt>
    <dgm:pt modelId="{613DE225-9325-417F-AD78-A33116C616BE}" type="parTrans" cxnId="{6C62D06F-3C99-4840-AA86-5847F49194B8}">
      <dgm:prSet/>
      <dgm:spPr/>
      <dgm:t>
        <a:bodyPr/>
        <a:lstStyle/>
        <a:p>
          <a:endParaRPr lang="ru-RU"/>
        </a:p>
      </dgm:t>
    </dgm:pt>
    <dgm:pt modelId="{F0CC7CAF-2F01-4386-ABB3-F377D0BB8921}" type="sibTrans" cxnId="{6C62D06F-3C99-4840-AA86-5847F49194B8}">
      <dgm:prSet/>
      <dgm:spPr/>
      <dgm:t>
        <a:bodyPr/>
        <a:lstStyle/>
        <a:p>
          <a:endParaRPr lang="ru-RU"/>
        </a:p>
      </dgm:t>
    </dgm:pt>
    <dgm:pt modelId="{FB9A3658-52C3-4CC6-AF99-3F03398C03B0}">
      <dgm:prSet phldrT="[Текст]" custT="1"/>
      <dgm:spPr/>
      <dgm:t>
        <a:bodyPr/>
        <a:lstStyle/>
        <a:p>
          <a:r>
            <a:rPr lang="ru-RU" sz="1800" dirty="0" smtClean="0"/>
            <a:t>4. Изменяется по родам, числам и падежам.</a:t>
          </a:r>
          <a:endParaRPr lang="ru-RU" sz="1800" dirty="0"/>
        </a:p>
      </dgm:t>
    </dgm:pt>
    <dgm:pt modelId="{16314C08-B226-4BE2-975F-FE63FC8B0010}" type="parTrans" cxnId="{93FA5647-F25E-47CB-B1D9-93795D8A9AEC}">
      <dgm:prSet/>
      <dgm:spPr/>
      <dgm:t>
        <a:bodyPr/>
        <a:lstStyle/>
        <a:p>
          <a:endParaRPr lang="ru-RU"/>
        </a:p>
      </dgm:t>
    </dgm:pt>
    <dgm:pt modelId="{8295BFB6-04EF-4A4D-AE36-FB372DE0622A}" type="sibTrans" cxnId="{93FA5647-F25E-47CB-B1D9-93795D8A9AEC}">
      <dgm:prSet/>
      <dgm:spPr/>
      <dgm:t>
        <a:bodyPr/>
        <a:lstStyle/>
        <a:p>
          <a:endParaRPr lang="ru-RU"/>
        </a:p>
      </dgm:t>
    </dgm:pt>
    <dgm:pt modelId="{05160D38-BD45-44EA-BDED-F10ACB969C4F}">
      <dgm:prSet phldrT="[Текст]" custT="1"/>
      <dgm:spPr/>
      <dgm:t>
        <a:bodyPr/>
        <a:lstStyle/>
        <a:p>
          <a:r>
            <a:rPr lang="ru-RU" sz="1600" dirty="0" smtClean="0"/>
            <a:t>5. </a:t>
          </a:r>
          <a:r>
            <a:rPr lang="ru-RU" sz="1400" dirty="0" smtClean="0"/>
            <a:t>Главное слово – имя существительное (согласуется в роде, числе, падеже).</a:t>
          </a:r>
          <a:endParaRPr lang="ru-RU" sz="1400" dirty="0"/>
        </a:p>
      </dgm:t>
    </dgm:pt>
    <dgm:pt modelId="{11C10CF7-2709-4001-9F48-A104E3EBA7E4}" type="parTrans" cxnId="{314D045A-E9D3-4047-8E78-D884988317E0}">
      <dgm:prSet/>
      <dgm:spPr/>
      <dgm:t>
        <a:bodyPr/>
        <a:lstStyle/>
        <a:p>
          <a:endParaRPr lang="ru-RU"/>
        </a:p>
      </dgm:t>
    </dgm:pt>
    <dgm:pt modelId="{12393700-BB7D-4426-B6B1-9A387C23A581}" type="sibTrans" cxnId="{314D045A-E9D3-4047-8E78-D884988317E0}">
      <dgm:prSet/>
      <dgm:spPr/>
      <dgm:t>
        <a:bodyPr/>
        <a:lstStyle/>
        <a:p>
          <a:endParaRPr lang="ru-RU"/>
        </a:p>
      </dgm:t>
    </dgm:pt>
    <dgm:pt modelId="{BA89A619-79BE-4823-A303-78FA0E9FF002}">
      <dgm:prSet phldrT="[Текст]" custT="1"/>
      <dgm:spPr/>
      <dgm:t>
        <a:bodyPr/>
        <a:lstStyle/>
        <a:p>
          <a:r>
            <a:rPr lang="ru-RU" sz="1800" dirty="0" smtClean="0"/>
            <a:t>6. Окончания: </a:t>
          </a:r>
          <a:r>
            <a:rPr lang="ru-RU" sz="1800" dirty="0" err="1" smtClean="0"/>
            <a:t>ая-яя</a:t>
          </a:r>
          <a:r>
            <a:rPr lang="ru-RU" sz="1800" dirty="0" smtClean="0"/>
            <a:t>, </a:t>
          </a:r>
          <a:r>
            <a:rPr lang="ru-RU" sz="1800" dirty="0" err="1" smtClean="0"/>
            <a:t>ое-ее</a:t>
          </a:r>
          <a:r>
            <a:rPr lang="ru-RU" sz="1800" dirty="0" smtClean="0"/>
            <a:t>, </a:t>
          </a:r>
          <a:r>
            <a:rPr lang="ru-RU" sz="1800" dirty="0" err="1" smtClean="0"/>
            <a:t>ую-юю</a:t>
          </a:r>
          <a:r>
            <a:rPr lang="ru-RU" sz="1800" dirty="0" smtClean="0"/>
            <a:t> …</a:t>
          </a:r>
          <a:endParaRPr lang="ru-RU" sz="1800" dirty="0"/>
        </a:p>
      </dgm:t>
    </dgm:pt>
    <dgm:pt modelId="{B4D7F90C-9C59-4E2F-8AD4-93F7838585FC}" type="parTrans" cxnId="{3A1F13ED-5259-4D82-B6B5-73124ECFC8D2}">
      <dgm:prSet/>
      <dgm:spPr/>
      <dgm:t>
        <a:bodyPr/>
        <a:lstStyle/>
        <a:p>
          <a:endParaRPr lang="ru-RU"/>
        </a:p>
      </dgm:t>
    </dgm:pt>
    <dgm:pt modelId="{3EB53217-2187-471B-A65D-1DA7AB09E30F}" type="sibTrans" cxnId="{3A1F13ED-5259-4D82-B6B5-73124ECFC8D2}">
      <dgm:prSet/>
      <dgm:spPr/>
      <dgm:t>
        <a:bodyPr/>
        <a:lstStyle/>
        <a:p>
          <a:endParaRPr lang="ru-RU"/>
        </a:p>
      </dgm:t>
    </dgm:pt>
    <dgm:pt modelId="{405AEE75-7204-4A80-A046-99C176BD725D}">
      <dgm:prSet phldrT="[Текст]" custT="1"/>
      <dgm:spPr/>
      <dgm:t>
        <a:bodyPr/>
        <a:lstStyle/>
        <a:p>
          <a:r>
            <a:rPr lang="ru-RU" sz="1800" dirty="0" smtClean="0"/>
            <a:t>1. Обозначает признак предмета по действию</a:t>
          </a:r>
          <a:endParaRPr lang="ru-RU" sz="1800" dirty="0"/>
        </a:p>
      </dgm:t>
    </dgm:pt>
    <dgm:pt modelId="{097EE561-DAF0-4A2B-B508-C810A22F3931}" type="parTrans" cxnId="{10C0BD84-08D9-47EC-8057-BAC4CD3A8477}">
      <dgm:prSet/>
      <dgm:spPr/>
      <dgm:t>
        <a:bodyPr/>
        <a:lstStyle/>
        <a:p>
          <a:endParaRPr lang="ru-RU"/>
        </a:p>
      </dgm:t>
    </dgm:pt>
    <dgm:pt modelId="{8298CD93-B89F-4E86-845C-97174854ED01}" type="sibTrans" cxnId="{10C0BD84-08D9-47EC-8057-BAC4CD3A8477}">
      <dgm:prSet/>
      <dgm:spPr/>
      <dgm:t>
        <a:bodyPr/>
        <a:lstStyle/>
        <a:p>
          <a:endParaRPr lang="ru-RU"/>
        </a:p>
      </dgm:t>
    </dgm:pt>
    <dgm:pt modelId="{FBC3AF16-7B5C-43BB-AC4A-15ED6BBB0588}">
      <dgm:prSet phldrT="[Текст]" custT="1"/>
      <dgm:spPr/>
      <dgm:t>
        <a:bodyPr/>
        <a:lstStyle/>
        <a:p>
          <a:r>
            <a:rPr lang="ru-RU" sz="1600" dirty="0" smtClean="0"/>
            <a:t>2. Изменяется по временам (наст., </a:t>
          </a:r>
          <a:r>
            <a:rPr lang="ru-RU" sz="1600" dirty="0" err="1" smtClean="0"/>
            <a:t>прош</a:t>
          </a:r>
          <a:r>
            <a:rPr lang="ru-RU" sz="1600" dirty="0" smtClean="0"/>
            <a:t>.). </a:t>
          </a:r>
          <a:endParaRPr lang="ru-RU" sz="1600" dirty="0"/>
        </a:p>
      </dgm:t>
    </dgm:pt>
    <dgm:pt modelId="{97BCC273-F6E3-4E1E-AA21-6AF04BA859F9}" type="parTrans" cxnId="{C0F36CDB-7985-4F4B-9A3C-9FECE68F9087}">
      <dgm:prSet/>
      <dgm:spPr/>
      <dgm:t>
        <a:bodyPr/>
        <a:lstStyle/>
        <a:p>
          <a:endParaRPr lang="ru-RU"/>
        </a:p>
      </dgm:t>
    </dgm:pt>
    <dgm:pt modelId="{FFFFAC40-BEC5-4549-9212-C7CFB1D0C990}" type="sibTrans" cxnId="{C0F36CDB-7985-4F4B-9A3C-9FECE68F9087}">
      <dgm:prSet/>
      <dgm:spPr/>
      <dgm:t>
        <a:bodyPr/>
        <a:lstStyle/>
        <a:p>
          <a:endParaRPr lang="ru-RU"/>
        </a:p>
      </dgm:t>
    </dgm:pt>
    <dgm:pt modelId="{99814D2E-9409-40F4-9341-E334BD52B1AD}">
      <dgm:prSet phldrT="[Текст]" custT="1"/>
      <dgm:spPr/>
      <dgm:t>
        <a:bodyPr/>
        <a:lstStyle/>
        <a:p>
          <a:r>
            <a:rPr lang="ru-RU" sz="1800" dirty="0" smtClean="0"/>
            <a:t>4. Есть постфикс –</a:t>
          </a:r>
          <a:r>
            <a:rPr lang="ru-RU" sz="1800" dirty="0" err="1" smtClean="0"/>
            <a:t>ся</a:t>
          </a:r>
          <a:r>
            <a:rPr lang="ru-RU" sz="1800" dirty="0" smtClean="0"/>
            <a:t>.</a:t>
          </a:r>
          <a:endParaRPr lang="ru-RU" sz="1800" dirty="0"/>
        </a:p>
      </dgm:t>
    </dgm:pt>
    <dgm:pt modelId="{35E39E62-2176-4BCB-A121-AFDA7E2CB4B9}" type="parTrans" cxnId="{AD757F31-0C50-4B99-BE65-E428FF5F8538}">
      <dgm:prSet/>
      <dgm:spPr/>
      <dgm:t>
        <a:bodyPr/>
        <a:lstStyle/>
        <a:p>
          <a:endParaRPr lang="ru-RU"/>
        </a:p>
      </dgm:t>
    </dgm:pt>
    <dgm:pt modelId="{6F7003E1-6AAA-4836-8FFF-209035F98836}" type="sibTrans" cxnId="{AD757F31-0C50-4B99-BE65-E428FF5F8538}">
      <dgm:prSet/>
      <dgm:spPr/>
      <dgm:t>
        <a:bodyPr/>
        <a:lstStyle/>
        <a:p>
          <a:endParaRPr lang="ru-RU"/>
        </a:p>
      </dgm:t>
    </dgm:pt>
    <dgm:pt modelId="{0CF9AB45-406F-472B-9F89-EA217509B552}">
      <dgm:prSet custT="1"/>
      <dgm:spPr/>
      <dgm:t>
        <a:bodyPr/>
        <a:lstStyle/>
        <a:p>
          <a:r>
            <a:rPr lang="ru-RU" sz="1800" dirty="0" smtClean="0"/>
            <a:t>3. Имеет вид (сов., несов.)</a:t>
          </a:r>
          <a:endParaRPr lang="ru-RU" sz="1800" dirty="0"/>
        </a:p>
      </dgm:t>
    </dgm:pt>
    <dgm:pt modelId="{8853AFB9-C5B3-4584-9A5A-EA75AC57E62B}" type="parTrans" cxnId="{928EAD02-682B-4C95-9277-05828546C22B}">
      <dgm:prSet/>
      <dgm:spPr/>
      <dgm:t>
        <a:bodyPr/>
        <a:lstStyle/>
        <a:p>
          <a:endParaRPr lang="ru-RU"/>
        </a:p>
      </dgm:t>
    </dgm:pt>
    <dgm:pt modelId="{8503FD3C-299C-490B-A2BE-B3242B403F92}" type="sibTrans" cxnId="{928EAD02-682B-4C95-9277-05828546C22B}">
      <dgm:prSet/>
      <dgm:spPr/>
      <dgm:t>
        <a:bodyPr/>
        <a:lstStyle/>
        <a:p>
          <a:endParaRPr lang="ru-RU"/>
        </a:p>
      </dgm:t>
    </dgm:pt>
    <dgm:pt modelId="{0303B47B-6540-4C96-9E59-2D5ACCC12B77}" type="pres">
      <dgm:prSet presAssocID="{5BE7DD81-9157-417B-89AB-031EC89C37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E332A-45B9-48E0-AC44-D7B25700B392}" type="pres">
      <dgm:prSet presAssocID="{7354365C-890E-4608-81C1-3ABEFE4CEFE9}" presName="vertFlow" presStyleCnt="0"/>
      <dgm:spPr/>
    </dgm:pt>
    <dgm:pt modelId="{C6C1ACD4-33C3-4A56-BF46-9C7D09C4BA34}" type="pres">
      <dgm:prSet presAssocID="{7354365C-890E-4608-81C1-3ABEFE4CEFE9}" presName="header" presStyleLbl="node1" presStyleIdx="0" presStyleCnt="2"/>
      <dgm:spPr/>
      <dgm:t>
        <a:bodyPr/>
        <a:lstStyle/>
        <a:p>
          <a:endParaRPr lang="ru-RU"/>
        </a:p>
      </dgm:t>
    </dgm:pt>
    <dgm:pt modelId="{1AA5F928-6915-49C2-941F-0C81FF7E62CC}" type="pres">
      <dgm:prSet presAssocID="{8ED8F740-F0EE-4039-9A91-D45A11DE9AAB}" presName="parTrans" presStyleLbl="sibTrans2D1" presStyleIdx="0" presStyleCnt="10"/>
      <dgm:spPr/>
      <dgm:t>
        <a:bodyPr/>
        <a:lstStyle/>
        <a:p>
          <a:endParaRPr lang="ru-RU"/>
        </a:p>
      </dgm:t>
    </dgm:pt>
    <dgm:pt modelId="{F2FEB143-58F1-47A7-995D-571DF239B4CF}" type="pres">
      <dgm:prSet presAssocID="{37A48789-596B-4706-BD3D-C06B33347998}" presName="child" presStyleLbl="alignAccFollowNode1" presStyleIdx="0" presStyleCnt="10" custScaleX="11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A04CB-A02D-408C-8C4B-99841B1F39AC}" type="pres">
      <dgm:prSet presAssocID="{C15C5A43-3588-4E76-BF9B-08656DC27C1D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EFBDA384-AC45-4580-BC73-0AE89F2DFC99}" type="pres">
      <dgm:prSet presAssocID="{BA9F3960-4483-4157-B98D-D486F5C1DBF2}" presName="child" presStyleLbl="alignAccFollowNode1" presStyleIdx="1" presStyleCnt="10" custScaleX="11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8B96C-BF51-424E-877C-20495EB0AFE5}" type="pres">
      <dgm:prSet presAssocID="{69BBA8EB-59F6-46F9-A301-3D7172DF43C8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2F0BF856-3DC2-4467-88D7-4CD29744ACB1}" type="pres">
      <dgm:prSet presAssocID="{7DB7D2B1-5CC2-4202-83A3-9F8DED1823BC}" presName="child" presStyleLbl="alignAccFollowNode1" presStyleIdx="2" presStyleCnt="10" custScaleX="11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91B3B-4B0D-4F65-9573-7C01FDCAEFEE}" type="pres">
      <dgm:prSet presAssocID="{F0CC7CAF-2F01-4386-ABB3-F377D0BB8921}" presName="sibTrans" presStyleLbl="sibTrans2D1" presStyleIdx="3" presStyleCnt="10"/>
      <dgm:spPr/>
      <dgm:t>
        <a:bodyPr/>
        <a:lstStyle/>
        <a:p>
          <a:endParaRPr lang="ru-RU"/>
        </a:p>
      </dgm:t>
    </dgm:pt>
    <dgm:pt modelId="{F8420E26-7072-44D6-9F33-F70928319651}" type="pres">
      <dgm:prSet presAssocID="{FB9A3658-52C3-4CC6-AF99-3F03398C03B0}" presName="child" presStyleLbl="alignAccFollowNode1" presStyleIdx="3" presStyleCnt="10" custScaleX="11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BC0C5-507F-4A4D-8F74-735341F597B8}" type="pres">
      <dgm:prSet presAssocID="{8295BFB6-04EF-4A4D-AE36-FB372DE0622A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44A84BF1-CA5A-48DE-A6E6-6C0AC6EADA16}" type="pres">
      <dgm:prSet presAssocID="{05160D38-BD45-44EA-BDED-F10ACB969C4F}" presName="child" presStyleLbl="alignAccFollowNode1" presStyleIdx="4" presStyleCnt="10" custScaleX="11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3106C-CC99-481B-800B-B36FD62A9E2A}" type="pres">
      <dgm:prSet presAssocID="{12393700-BB7D-4426-B6B1-9A387C23A581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ED9D981A-9F08-47CB-9C40-56786B6F32D4}" type="pres">
      <dgm:prSet presAssocID="{BA89A619-79BE-4823-A303-78FA0E9FF002}" presName="child" presStyleLbl="alignAccFollowNode1" presStyleIdx="5" presStyleCnt="10" custScaleX="11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68134-1B23-4E42-8B35-2AD33DCA9C4F}" type="pres">
      <dgm:prSet presAssocID="{7354365C-890E-4608-81C1-3ABEFE4CEFE9}" presName="hSp" presStyleCnt="0"/>
      <dgm:spPr/>
    </dgm:pt>
    <dgm:pt modelId="{382B0374-2F28-43EE-806E-0CA65595116D}" type="pres">
      <dgm:prSet presAssocID="{4156BD6F-7364-4FDB-8AD0-44F39E794550}" presName="vertFlow" presStyleCnt="0"/>
      <dgm:spPr/>
    </dgm:pt>
    <dgm:pt modelId="{16761506-109A-496C-8F21-1445F06F9C3B}" type="pres">
      <dgm:prSet presAssocID="{4156BD6F-7364-4FDB-8AD0-44F39E794550}" presName="header" presStyleLbl="node1" presStyleIdx="1" presStyleCnt="2" custScaleX="120932" custLinFactNeighborX="655" custLinFactNeighborY="-317"/>
      <dgm:spPr/>
      <dgm:t>
        <a:bodyPr/>
        <a:lstStyle/>
        <a:p>
          <a:endParaRPr lang="ru-RU"/>
        </a:p>
      </dgm:t>
    </dgm:pt>
    <dgm:pt modelId="{11618176-2E80-4191-B4B6-CBD5E01C29CB}" type="pres">
      <dgm:prSet presAssocID="{097EE561-DAF0-4A2B-B508-C810A22F3931}" presName="parTrans" presStyleLbl="sibTrans2D1" presStyleIdx="6" presStyleCnt="10"/>
      <dgm:spPr/>
      <dgm:t>
        <a:bodyPr/>
        <a:lstStyle/>
        <a:p>
          <a:endParaRPr lang="ru-RU"/>
        </a:p>
      </dgm:t>
    </dgm:pt>
    <dgm:pt modelId="{378AFC04-E966-4D5A-A965-59E502D5B9A3}" type="pres">
      <dgm:prSet presAssocID="{405AEE75-7204-4A80-A046-99C176BD725D}" presName="child" presStyleLbl="alignAccFollowNode1" presStyleIdx="6" presStyleCnt="10" custScaleX="122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C204D-E630-4885-8D9E-2DD7E8F41D5E}" type="pres">
      <dgm:prSet presAssocID="{8298CD93-B89F-4E86-845C-97174854ED01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BA76F427-5299-4AD4-954C-3F97ABF12919}" type="pres">
      <dgm:prSet presAssocID="{FBC3AF16-7B5C-43BB-AC4A-15ED6BBB0588}" presName="child" presStyleLbl="alignAccFollowNode1" presStyleIdx="7" presStyleCnt="10" custScaleX="1195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49BA1-6B02-4494-B566-632DB1F1A698}" type="pres">
      <dgm:prSet presAssocID="{FFFFAC40-BEC5-4549-9212-C7CFB1D0C990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4E1224AE-E821-4E12-94A5-12AB620FDC78}" type="pres">
      <dgm:prSet presAssocID="{0CF9AB45-406F-472B-9F89-EA217509B552}" presName="child" presStyleLbl="alignAccFollowNode1" presStyleIdx="8" presStyleCnt="10" custScaleX="1195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9F16D-8A50-4867-BF32-A3E1FB81F020}" type="pres">
      <dgm:prSet presAssocID="{8503FD3C-299C-490B-A2BE-B3242B403F92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EAB9D53C-12F8-46FA-A144-8E6B3569E18B}" type="pres">
      <dgm:prSet presAssocID="{99814D2E-9409-40F4-9341-E334BD52B1AD}" presName="child" presStyleLbl="alignAccFollowNode1" presStyleIdx="9" presStyleCnt="10" custScaleX="1232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29CB08-19E8-47DD-ACCF-C5D5B446232C}" type="presOf" srcId="{BA9F3960-4483-4157-B98D-D486F5C1DBF2}" destId="{EFBDA384-AC45-4580-BC73-0AE89F2DFC99}" srcOrd="0" destOrd="0" presId="urn:microsoft.com/office/officeart/2005/8/layout/lProcess1"/>
    <dgm:cxn modelId="{E8A162EE-0113-40A6-AEC4-8C6353E03911}" type="presOf" srcId="{37A48789-596B-4706-BD3D-C06B33347998}" destId="{F2FEB143-58F1-47A7-995D-571DF239B4CF}" srcOrd="0" destOrd="0" presId="urn:microsoft.com/office/officeart/2005/8/layout/lProcess1"/>
    <dgm:cxn modelId="{928EAD02-682B-4C95-9277-05828546C22B}" srcId="{4156BD6F-7364-4FDB-8AD0-44F39E794550}" destId="{0CF9AB45-406F-472B-9F89-EA217509B552}" srcOrd="2" destOrd="0" parTransId="{8853AFB9-C5B3-4584-9A5A-EA75AC57E62B}" sibTransId="{8503FD3C-299C-490B-A2BE-B3242B403F92}"/>
    <dgm:cxn modelId="{B42174F2-0EF6-4A30-81AF-155D922242AE}" type="presOf" srcId="{FBC3AF16-7B5C-43BB-AC4A-15ED6BBB0588}" destId="{BA76F427-5299-4AD4-954C-3F97ABF12919}" srcOrd="0" destOrd="0" presId="urn:microsoft.com/office/officeart/2005/8/layout/lProcess1"/>
    <dgm:cxn modelId="{708E55DF-4954-4073-99CB-71CDA838FFC3}" srcId="{7354365C-890E-4608-81C1-3ABEFE4CEFE9}" destId="{37A48789-596B-4706-BD3D-C06B33347998}" srcOrd="0" destOrd="0" parTransId="{8ED8F740-F0EE-4039-9A91-D45A11DE9AAB}" sibTransId="{C15C5A43-3588-4E76-BF9B-08656DC27C1D}"/>
    <dgm:cxn modelId="{6FF85AB0-952B-47A3-8996-9D691A03C672}" srcId="{5BE7DD81-9157-417B-89AB-031EC89C377A}" destId="{7354365C-890E-4608-81C1-3ABEFE4CEFE9}" srcOrd="0" destOrd="0" parTransId="{689A43AA-F784-4CBA-B4AB-4766B8A9211B}" sibTransId="{116AE6B6-A879-417B-81B2-B3E241D300CE}"/>
    <dgm:cxn modelId="{D350F89D-F6FC-48B1-A454-3E3DBCECAC5C}" srcId="{7354365C-890E-4608-81C1-3ABEFE4CEFE9}" destId="{BA9F3960-4483-4157-B98D-D486F5C1DBF2}" srcOrd="1" destOrd="0" parTransId="{4C0812D2-F355-4C59-ADB2-D32103ABA0F3}" sibTransId="{69BBA8EB-59F6-46F9-A301-3D7172DF43C8}"/>
    <dgm:cxn modelId="{9BB92823-A269-4018-A1F2-8D1CB9BE95E1}" type="presOf" srcId="{7354365C-890E-4608-81C1-3ABEFE4CEFE9}" destId="{C6C1ACD4-33C3-4A56-BF46-9C7D09C4BA34}" srcOrd="0" destOrd="0" presId="urn:microsoft.com/office/officeart/2005/8/layout/lProcess1"/>
    <dgm:cxn modelId="{9C39B4EB-5941-4316-8AC8-6682B7A27FBF}" type="presOf" srcId="{5BE7DD81-9157-417B-89AB-031EC89C377A}" destId="{0303B47B-6540-4C96-9E59-2D5ACCC12B77}" srcOrd="0" destOrd="0" presId="urn:microsoft.com/office/officeart/2005/8/layout/lProcess1"/>
    <dgm:cxn modelId="{9D0C7A6E-75FE-44BA-B19D-BE2C43CB17EC}" srcId="{5BE7DD81-9157-417B-89AB-031EC89C377A}" destId="{4156BD6F-7364-4FDB-8AD0-44F39E794550}" srcOrd="1" destOrd="0" parTransId="{0E2F5312-0831-42BB-8758-377E66BF1F97}" sibTransId="{74A034A9-A008-475E-81FD-663DA7525806}"/>
    <dgm:cxn modelId="{EFE48272-2376-4F89-9A26-986251CB5E0D}" type="presOf" srcId="{FB9A3658-52C3-4CC6-AF99-3F03398C03B0}" destId="{F8420E26-7072-44D6-9F33-F70928319651}" srcOrd="0" destOrd="0" presId="urn:microsoft.com/office/officeart/2005/8/layout/lProcess1"/>
    <dgm:cxn modelId="{89721EEC-57B0-44C2-A845-F362C36AD646}" type="presOf" srcId="{99814D2E-9409-40F4-9341-E334BD52B1AD}" destId="{EAB9D53C-12F8-46FA-A144-8E6B3569E18B}" srcOrd="0" destOrd="0" presId="urn:microsoft.com/office/officeart/2005/8/layout/lProcess1"/>
    <dgm:cxn modelId="{AB273C71-F821-45E6-8F40-DE136FE2E4E1}" type="presOf" srcId="{0CF9AB45-406F-472B-9F89-EA217509B552}" destId="{4E1224AE-E821-4E12-94A5-12AB620FDC78}" srcOrd="0" destOrd="0" presId="urn:microsoft.com/office/officeart/2005/8/layout/lProcess1"/>
    <dgm:cxn modelId="{181F7B88-8166-4E68-93CB-60830CC34A4D}" type="presOf" srcId="{05160D38-BD45-44EA-BDED-F10ACB969C4F}" destId="{44A84BF1-CA5A-48DE-A6E6-6C0AC6EADA16}" srcOrd="0" destOrd="0" presId="urn:microsoft.com/office/officeart/2005/8/layout/lProcess1"/>
    <dgm:cxn modelId="{0E2549E2-6E6E-4944-BCB6-712959E98BFB}" type="presOf" srcId="{69BBA8EB-59F6-46F9-A301-3D7172DF43C8}" destId="{11A8B96C-BF51-424E-877C-20495EB0AFE5}" srcOrd="0" destOrd="0" presId="urn:microsoft.com/office/officeart/2005/8/layout/lProcess1"/>
    <dgm:cxn modelId="{0790E895-022E-4F15-97F8-D9C4246CA43F}" type="presOf" srcId="{F0CC7CAF-2F01-4386-ABB3-F377D0BB8921}" destId="{11691B3B-4B0D-4F65-9573-7C01FDCAEFEE}" srcOrd="0" destOrd="0" presId="urn:microsoft.com/office/officeart/2005/8/layout/lProcess1"/>
    <dgm:cxn modelId="{10C0BD84-08D9-47EC-8057-BAC4CD3A8477}" srcId="{4156BD6F-7364-4FDB-8AD0-44F39E794550}" destId="{405AEE75-7204-4A80-A046-99C176BD725D}" srcOrd="0" destOrd="0" parTransId="{097EE561-DAF0-4A2B-B508-C810A22F3931}" sibTransId="{8298CD93-B89F-4E86-845C-97174854ED01}"/>
    <dgm:cxn modelId="{C24DAC2C-3C3B-44D9-AA61-285B42D8D527}" type="presOf" srcId="{8ED8F740-F0EE-4039-9A91-D45A11DE9AAB}" destId="{1AA5F928-6915-49C2-941F-0C81FF7E62CC}" srcOrd="0" destOrd="0" presId="urn:microsoft.com/office/officeart/2005/8/layout/lProcess1"/>
    <dgm:cxn modelId="{3A1F13ED-5259-4D82-B6B5-73124ECFC8D2}" srcId="{7354365C-890E-4608-81C1-3ABEFE4CEFE9}" destId="{BA89A619-79BE-4823-A303-78FA0E9FF002}" srcOrd="5" destOrd="0" parTransId="{B4D7F90C-9C59-4E2F-8AD4-93F7838585FC}" sibTransId="{3EB53217-2187-471B-A65D-1DA7AB09E30F}"/>
    <dgm:cxn modelId="{5FA5FAFF-3CCB-4E57-B0BF-D9620A5EBD3A}" type="presOf" srcId="{097EE561-DAF0-4A2B-B508-C810A22F3931}" destId="{11618176-2E80-4191-B4B6-CBD5E01C29CB}" srcOrd="0" destOrd="0" presId="urn:microsoft.com/office/officeart/2005/8/layout/lProcess1"/>
    <dgm:cxn modelId="{467BE641-3035-40D1-8C66-102C5D1EC286}" type="presOf" srcId="{405AEE75-7204-4A80-A046-99C176BD725D}" destId="{378AFC04-E966-4D5A-A965-59E502D5B9A3}" srcOrd="0" destOrd="0" presId="urn:microsoft.com/office/officeart/2005/8/layout/lProcess1"/>
    <dgm:cxn modelId="{C0F36CDB-7985-4F4B-9A3C-9FECE68F9087}" srcId="{4156BD6F-7364-4FDB-8AD0-44F39E794550}" destId="{FBC3AF16-7B5C-43BB-AC4A-15ED6BBB0588}" srcOrd="1" destOrd="0" parTransId="{97BCC273-F6E3-4E1E-AA21-6AF04BA859F9}" sibTransId="{FFFFAC40-BEC5-4549-9212-C7CFB1D0C990}"/>
    <dgm:cxn modelId="{BBC4AD3C-7977-424F-977F-4EF382CD0674}" type="presOf" srcId="{7DB7D2B1-5CC2-4202-83A3-9F8DED1823BC}" destId="{2F0BF856-3DC2-4467-88D7-4CD29744ACB1}" srcOrd="0" destOrd="0" presId="urn:microsoft.com/office/officeart/2005/8/layout/lProcess1"/>
    <dgm:cxn modelId="{29120403-A1D8-4ECE-8D77-7D29EB68D85F}" type="presOf" srcId="{8503FD3C-299C-490B-A2BE-B3242B403F92}" destId="{2C19F16D-8A50-4867-BF32-A3E1FB81F020}" srcOrd="0" destOrd="0" presId="urn:microsoft.com/office/officeart/2005/8/layout/lProcess1"/>
    <dgm:cxn modelId="{93FA5647-F25E-47CB-B1D9-93795D8A9AEC}" srcId="{7354365C-890E-4608-81C1-3ABEFE4CEFE9}" destId="{FB9A3658-52C3-4CC6-AF99-3F03398C03B0}" srcOrd="3" destOrd="0" parTransId="{16314C08-B226-4BE2-975F-FE63FC8B0010}" sibTransId="{8295BFB6-04EF-4A4D-AE36-FB372DE0622A}"/>
    <dgm:cxn modelId="{E54E655A-CE05-4A64-9896-EEDEE1E1376F}" type="presOf" srcId="{FFFFAC40-BEC5-4549-9212-C7CFB1D0C990}" destId="{00149BA1-6B02-4494-B566-632DB1F1A698}" srcOrd="0" destOrd="0" presId="urn:microsoft.com/office/officeart/2005/8/layout/lProcess1"/>
    <dgm:cxn modelId="{EC359D34-CFDC-46DF-B796-895FCDFFDB36}" type="presOf" srcId="{C15C5A43-3588-4E76-BF9B-08656DC27C1D}" destId="{43DA04CB-A02D-408C-8C4B-99841B1F39AC}" srcOrd="0" destOrd="0" presId="urn:microsoft.com/office/officeart/2005/8/layout/lProcess1"/>
    <dgm:cxn modelId="{24A96BB2-4020-40D9-B711-5DA6BC270155}" type="presOf" srcId="{8295BFB6-04EF-4A4D-AE36-FB372DE0622A}" destId="{5EBBC0C5-507F-4A4D-8F74-735341F597B8}" srcOrd="0" destOrd="0" presId="urn:microsoft.com/office/officeart/2005/8/layout/lProcess1"/>
    <dgm:cxn modelId="{AD757F31-0C50-4B99-BE65-E428FF5F8538}" srcId="{4156BD6F-7364-4FDB-8AD0-44F39E794550}" destId="{99814D2E-9409-40F4-9341-E334BD52B1AD}" srcOrd="3" destOrd="0" parTransId="{35E39E62-2176-4BCB-A121-AFDA7E2CB4B9}" sibTransId="{6F7003E1-6AAA-4836-8FFF-209035F98836}"/>
    <dgm:cxn modelId="{6C62D06F-3C99-4840-AA86-5847F49194B8}" srcId="{7354365C-890E-4608-81C1-3ABEFE4CEFE9}" destId="{7DB7D2B1-5CC2-4202-83A3-9F8DED1823BC}" srcOrd="2" destOrd="0" parTransId="{613DE225-9325-417F-AD78-A33116C616BE}" sibTransId="{F0CC7CAF-2F01-4386-ABB3-F377D0BB8921}"/>
    <dgm:cxn modelId="{4C133426-31E2-433A-9E6B-C4C806F75A51}" type="presOf" srcId="{BA89A619-79BE-4823-A303-78FA0E9FF002}" destId="{ED9D981A-9F08-47CB-9C40-56786B6F32D4}" srcOrd="0" destOrd="0" presId="urn:microsoft.com/office/officeart/2005/8/layout/lProcess1"/>
    <dgm:cxn modelId="{901E51D4-0762-4467-9CA0-54048E84B39F}" type="presOf" srcId="{12393700-BB7D-4426-B6B1-9A387C23A581}" destId="{53B3106C-CC99-481B-800B-B36FD62A9E2A}" srcOrd="0" destOrd="0" presId="urn:microsoft.com/office/officeart/2005/8/layout/lProcess1"/>
    <dgm:cxn modelId="{B47044D4-3D69-45CB-B0B4-B59A802D903F}" type="presOf" srcId="{4156BD6F-7364-4FDB-8AD0-44F39E794550}" destId="{16761506-109A-496C-8F21-1445F06F9C3B}" srcOrd="0" destOrd="0" presId="urn:microsoft.com/office/officeart/2005/8/layout/lProcess1"/>
    <dgm:cxn modelId="{5E720988-B114-40CD-AFFC-952278AC44A4}" type="presOf" srcId="{8298CD93-B89F-4E86-845C-97174854ED01}" destId="{ADCC204D-E630-4885-8D9E-2DD7E8F41D5E}" srcOrd="0" destOrd="0" presId="urn:microsoft.com/office/officeart/2005/8/layout/lProcess1"/>
    <dgm:cxn modelId="{314D045A-E9D3-4047-8E78-D884988317E0}" srcId="{7354365C-890E-4608-81C1-3ABEFE4CEFE9}" destId="{05160D38-BD45-44EA-BDED-F10ACB969C4F}" srcOrd="4" destOrd="0" parTransId="{11C10CF7-2709-4001-9F48-A104E3EBA7E4}" sibTransId="{12393700-BB7D-4426-B6B1-9A387C23A581}"/>
    <dgm:cxn modelId="{73D0AD88-6DCB-4911-820C-6946467EB7F2}" type="presParOf" srcId="{0303B47B-6540-4C96-9E59-2D5ACCC12B77}" destId="{836E332A-45B9-48E0-AC44-D7B25700B392}" srcOrd="0" destOrd="0" presId="urn:microsoft.com/office/officeart/2005/8/layout/lProcess1"/>
    <dgm:cxn modelId="{2DF3E33C-B6D7-4704-B9F9-DDDC07DD9933}" type="presParOf" srcId="{836E332A-45B9-48E0-AC44-D7B25700B392}" destId="{C6C1ACD4-33C3-4A56-BF46-9C7D09C4BA34}" srcOrd="0" destOrd="0" presId="urn:microsoft.com/office/officeart/2005/8/layout/lProcess1"/>
    <dgm:cxn modelId="{8176C3B4-0AD4-4A63-B176-DD89B8CE485A}" type="presParOf" srcId="{836E332A-45B9-48E0-AC44-D7B25700B392}" destId="{1AA5F928-6915-49C2-941F-0C81FF7E62CC}" srcOrd="1" destOrd="0" presId="urn:microsoft.com/office/officeart/2005/8/layout/lProcess1"/>
    <dgm:cxn modelId="{B7CEF998-5776-4A65-ACA8-AB2D1F7FA981}" type="presParOf" srcId="{836E332A-45B9-48E0-AC44-D7B25700B392}" destId="{F2FEB143-58F1-47A7-995D-571DF239B4CF}" srcOrd="2" destOrd="0" presId="urn:microsoft.com/office/officeart/2005/8/layout/lProcess1"/>
    <dgm:cxn modelId="{C820341E-BFE5-4440-AC53-479714CDFBF7}" type="presParOf" srcId="{836E332A-45B9-48E0-AC44-D7B25700B392}" destId="{43DA04CB-A02D-408C-8C4B-99841B1F39AC}" srcOrd="3" destOrd="0" presId="urn:microsoft.com/office/officeart/2005/8/layout/lProcess1"/>
    <dgm:cxn modelId="{16C77DD9-9947-4C25-B3F5-5F3A328FB1CB}" type="presParOf" srcId="{836E332A-45B9-48E0-AC44-D7B25700B392}" destId="{EFBDA384-AC45-4580-BC73-0AE89F2DFC99}" srcOrd="4" destOrd="0" presId="urn:microsoft.com/office/officeart/2005/8/layout/lProcess1"/>
    <dgm:cxn modelId="{78A898B4-22C7-4881-913B-E6DDF27A4105}" type="presParOf" srcId="{836E332A-45B9-48E0-AC44-D7B25700B392}" destId="{11A8B96C-BF51-424E-877C-20495EB0AFE5}" srcOrd="5" destOrd="0" presId="urn:microsoft.com/office/officeart/2005/8/layout/lProcess1"/>
    <dgm:cxn modelId="{E6B0D35F-416A-4155-8306-DDD4D3741436}" type="presParOf" srcId="{836E332A-45B9-48E0-AC44-D7B25700B392}" destId="{2F0BF856-3DC2-4467-88D7-4CD29744ACB1}" srcOrd="6" destOrd="0" presId="urn:microsoft.com/office/officeart/2005/8/layout/lProcess1"/>
    <dgm:cxn modelId="{40E4C5CE-D601-4BC0-9144-401DBD83947C}" type="presParOf" srcId="{836E332A-45B9-48E0-AC44-D7B25700B392}" destId="{11691B3B-4B0D-4F65-9573-7C01FDCAEFEE}" srcOrd="7" destOrd="0" presId="urn:microsoft.com/office/officeart/2005/8/layout/lProcess1"/>
    <dgm:cxn modelId="{27C20658-9492-448B-BB72-9EBE9F6F7188}" type="presParOf" srcId="{836E332A-45B9-48E0-AC44-D7B25700B392}" destId="{F8420E26-7072-44D6-9F33-F70928319651}" srcOrd="8" destOrd="0" presId="urn:microsoft.com/office/officeart/2005/8/layout/lProcess1"/>
    <dgm:cxn modelId="{7A89C0DC-5663-4C0E-9B66-7EFC523BDDA8}" type="presParOf" srcId="{836E332A-45B9-48E0-AC44-D7B25700B392}" destId="{5EBBC0C5-507F-4A4D-8F74-735341F597B8}" srcOrd="9" destOrd="0" presId="urn:microsoft.com/office/officeart/2005/8/layout/lProcess1"/>
    <dgm:cxn modelId="{1F211574-33BA-43EC-BD84-94A4C47A8B14}" type="presParOf" srcId="{836E332A-45B9-48E0-AC44-D7B25700B392}" destId="{44A84BF1-CA5A-48DE-A6E6-6C0AC6EADA16}" srcOrd="10" destOrd="0" presId="urn:microsoft.com/office/officeart/2005/8/layout/lProcess1"/>
    <dgm:cxn modelId="{9CA66925-5DD7-4396-83DE-7FB8BBB33AE7}" type="presParOf" srcId="{836E332A-45B9-48E0-AC44-D7B25700B392}" destId="{53B3106C-CC99-481B-800B-B36FD62A9E2A}" srcOrd="11" destOrd="0" presId="urn:microsoft.com/office/officeart/2005/8/layout/lProcess1"/>
    <dgm:cxn modelId="{F3F86E30-F81B-4039-9392-C233F47218C0}" type="presParOf" srcId="{836E332A-45B9-48E0-AC44-D7B25700B392}" destId="{ED9D981A-9F08-47CB-9C40-56786B6F32D4}" srcOrd="12" destOrd="0" presId="urn:microsoft.com/office/officeart/2005/8/layout/lProcess1"/>
    <dgm:cxn modelId="{D4D84F9A-2BAB-47F8-AED4-9742EDA4FF9F}" type="presParOf" srcId="{0303B47B-6540-4C96-9E59-2D5ACCC12B77}" destId="{2DF68134-1B23-4E42-8B35-2AD33DCA9C4F}" srcOrd="1" destOrd="0" presId="urn:microsoft.com/office/officeart/2005/8/layout/lProcess1"/>
    <dgm:cxn modelId="{3FB3994A-5B74-460A-A095-62A32D0E3C94}" type="presParOf" srcId="{0303B47B-6540-4C96-9E59-2D5ACCC12B77}" destId="{382B0374-2F28-43EE-806E-0CA65595116D}" srcOrd="2" destOrd="0" presId="urn:microsoft.com/office/officeart/2005/8/layout/lProcess1"/>
    <dgm:cxn modelId="{AB51645C-9CD7-4FF0-9D32-E6B84D88A61F}" type="presParOf" srcId="{382B0374-2F28-43EE-806E-0CA65595116D}" destId="{16761506-109A-496C-8F21-1445F06F9C3B}" srcOrd="0" destOrd="0" presId="urn:microsoft.com/office/officeart/2005/8/layout/lProcess1"/>
    <dgm:cxn modelId="{4E65F86A-6BA3-4C5F-8B02-E022E7EC1E4D}" type="presParOf" srcId="{382B0374-2F28-43EE-806E-0CA65595116D}" destId="{11618176-2E80-4191-B4B6-CBD5E01C29CB}" srcOrd="1" destOrd="0" presId="urn:microsoft.com/office/officeart/2005/8/layout/lProcess1"/>
    <dgm:cxn modelId="{BDDB5B3D-4066-4975-B300-84E004349BFB}" type="presParOf" srcId="{382B0374-2F28-43EE-806E-0CA65595116D}" destId="{378AFC04-E966-4D5A-A965-59E502D5B9A3}" srcOrd="2" destOrd="0" presId="urn:microsoft.com/office/officeart/2005/8/layout/lProcess1"/>
    <dgm:cxn modelId="{026C9022-711D-4EF8-904D-87C76393E8EA}" type="presParOf" srcId="{382B0374-2F28-43EE-806E-0CA65595116D}" destId="{ADCC204D-E630-4885-8D9E-2DD7E8F41D5E}" srcOrd="3" destOrd="0" presId="urn:microsoft.com/office/officeart/2005/8/layout/lProcess1"/>
    <dgm:cxn modelId="{EF7EACA2-7BC3-4786-A18D-B6171155C68A}" type="presParOf" srcId="{382B0374-2F28-43EE-806E-0CA65595116D}" destId="{BA76F427-5299-4AD4-954C-3F97ABF12919}" srcOrd="4" destOrd="0" presId="urn:microsoft.com/office/officeart/2005/8/layout/lProcess1"/>
    <dgm:cxn modelId="{99278185-C891-4579-B0DD-10305B5E3941}" type="presParOf" srcId="{382B0374-2F28-43EE-806E-0CA65595116D}" destId="{00149BA1-6B02-4494-B566-632DB1F1A698}" srcOrd="5" destOrd="0" presId="urn:microsoft.com/office/officeart/2005/8/layout/lProcess1"/>
    <dgm:cxn modelId="{C261618B-7D1B-4E9F-BFB8-2611F8298CC3}" type="presParOf" srcId="{382B0374-2F28-43EE-806E-0CA65595116D}" destId="{4E1224AE-E821-4E12-94A5-12AB620FDC78}" srcOrd="6" destOrd="0" presId="urn:microsoft.com/office/officeart/2005/8/layout/lProcess1"/>
    <dgm:cxn modelId="{9E373023-1A2D-43F0-B70E-8DA1286B1D40}" type="presParOf" srcId="{382B0374-2F28-43EE-806E-0CA65595116D}" destId="{2C19F16D-8A50-4867-BF32-A3E1FB81F020}" srcOrd="7" destOrd="0" presId="urn:microsoft.com/office/officeart/2005/8/layout/lProcess1"/>
    <dgm:cxn modelId="{242FA66C-0DA7-4DB9-88D8-85E77F38C9B4}" type="presParOf" srcId="{382B0374-2F28-43EE-806E-0CA65595116D}" destId="{EAB9D53C-12F8-46FA-A144-8E6B3569E18B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1ACD4-33C3-4A56-BF46-9C7D09C4BA34}">
      <dsp:nvSpPr>
        <dsp:cNvPr id="0" name=""/>
        <dsp:cNvSpPr/>
      </dsp:nvSpPr>
      <dsp:spPr>
        <a:xfrm>
          <a:off x="1163644" y="697"/>
          <a:ext cx="2511492" cy="6278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имени прилагательного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1182034" y="19087"/>
        <a:ext cx="2474712" cy="591093"/>
      </dsp:txXfrm>
    </dsp:sp>
    <dsp:sp modelId="{1AA5F928-6915-49C2-941F-0C81FF7E62CC}">
      <dsp:nvSpPr>
        <dsp:cNvPr id="0" name=""/>
        <dsp:cNvSpPr/>
      </dsp:nvSpPr>
      <dsp:spPr>
        <a:xfrm rot="5400000">
          <a:off x="2364451" y="683509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FEB143-58F1-47A7-995D-571DF239B4CF}">
      <dsp:nvSpPr>
        <dsp:cNvPr id="0" name=""/>
        <dsp:cNvSpPr/>
      </dsp:nvSpPr>
      <dsp:spPr>
        <a:xfrm>
          <a:off x="1022686" y="848326"/>
          <a:ext cx="2793407" cy="6278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r>
            <a:rPr lang="ru-RU" sz="2400" kern="1200" dirty="0" smtClean="0"/>
            <a:t>. </a:t>
          </a:r>
          <a:r>
            <a:rPr lang="ru-RU" sz="1800" kern="1200" dirty="0" smtClean="0"/>
            <a:t>Какой? Какая? Какое?</a:t>
          </a:r>
          <a:endParaRPr lang="ru-RU" sz="1800" kern="1200" dirty="0"/>
        </a:p>
      </dsp:txBody>
      <dsp:txXfrm>
        <a:off x="1041076" y="866716"/>
        <a:ext cx="2756627" cy="591093"/>
      </dsp:txXfrm>
    </dsp:sp>
    <dsp:sp modelId="{43DA04CB-A02D-408C-8C4B-99841B1F39AC}">
      <dsp:nvSpPr>
        <dsp:cNvPr id="0" name=""/>
        <dsp:cNvSpPr/>
      </dsp:nvSpPr>
      <dsp:spPr>
        <a:xfrm rot="5400000">
          <a:off x="2364451" y="1531138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DA384-AC45-4580-BC73-0AE89F2DFC99}">
      <dsp:nvSpPr>
        <dsp:cNvPr id="0" name=""/>
        <dsp:cNvSpPr/>
      </dsp:nvSpPr>
      <dsp:spPr>
        <a:xfrm>
          <a:off x="1022686" y="1695954"/>
          <a:ext cx="2793407" cy="62787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Обозначает признак предмета</a:t>
          </a:r>
          <a:endParaRPr lang="ru-RU" sz="1800" kern="1200" dirty="0"/>
        </a:p>
      </dsp:txBody>
      <dsp:txXfrm>
        <a:off x="1041076" y="1714344"/>
        <a:ext cx="2756627" cy="591093"/>
      </dsp:txXfrm>
    </dsp:sp>
    <dsp:sp modelId="{11A8B96C-BF51-424E-877C-20495EB0AFE5}">
      <dsp:nvSpPr>
        <dsp:cNvPr id="0" name=""/>
        <dsp:cNvSpPr/>
      </dsp:nvSpPr>
      <dsp:spPr>
        <a:xfrm rot="5400000">
          <a:off x="2364451" y="2378766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BF856-3DC2-4467-88D7-4CD29744ACB1}">
      <dsp:nvSpPr>
        <dsp:cNvPr id="0" name=""/>
        <dsp:cNvSpPr/>
      </dsp:nvSpPr>
      <dsp:spPr>
        <a:xfrm>
          <a:off x="1022686" y="2543583"/>
          <a:ext cx="2793407" cy="62787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Начальная форма: им.п., ед. ч., м.р.</a:t>
          </a:r>
          <a:endParaRPr lang="ru-RU" sz="1800" kern="1200" dirty="0"/>
        </a:p>
      </dsp:txBody>
      <dsp:txXfrm>
        <a:off x="1041076" y="2561973"/>
        <a:ext cx="2756627" cy="591093"/>
      </dsp:txXfrm>
    </dsp:sp>
    <dsp:sp modelId="{11691B3B-4B0D-4F65-9573-7C01FDCAEFEE}">
      <dsp:nvSpPr>
        <dsp:cNvPr id="0" name=""/>
        <dsp:cNvSpPr/>
      </dsp:nvSpPr>
      <dsp:spPr>
        <a:xfrm rot="5400000">
          <a:off x="2364451" y="3226395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20E26-7072-44D6-9F33-F70928319651}">
      <dsp:nvSpPr>
        <dsp:cNvPr id="0" name=""/>
        <dsp:cNvSpPr/>
      </dsp:nvSpPr>
      <dsp:spPr>
        <a:xfrm>
          <a:off x="1022686" y="3391212"/>
          <a:ext cx="2793407" cy="62787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Изменяется по родам, числам и падежам.</a:t>
          </a:r>
          <a:endParaRPr lang="ru-RU" sz="1800" kern="1200" dirty="0"/>
        </a:p>
      </dsp:txBody>
      <dsp:txXfrm>
        <a:off x="1041076" y="3409602"/>
        <a:ext cx="2756627" cy="591093"/>
      </dsp:txXfrm>
    </dsp:sp>
    <dsp:sp modelId="{5EBBC0C5-507F-4A4D-8F74-735341F597B8}">
      <dsp:nvSpPr>
        <dsp:cNvPr id="0" name=""/>
        <dsp:cNvSpPr/>
      </dsp:nvSpPr>
      <dsp:spPr>
        <a:xfrm rot="5400000">
          <a:off x="2364451" y="4074024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84BF1-CA5A-48DE-A6E6-6C0AC6EADA16}">
      <dsp:nvSpPr>
        <dsp:cNvPr id="0" name=""/>
        <dsp:cNvSpPr/>
      </dsp:nvSpPr>
      <dsp:spPr>
        <a:xfrm>
          <a:off x="1022686" y="4238840"/>
          <a:ext cx="2793407" cy="6278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5. </a:t>
          </a:r>
          <a:r>
            <a:rPr lang="ru-RU" sz="1400" kern="1200" dirty="0" smtClean="0"/>
            <a:t>Главное слово – имя существительное (согласуется в роде, числе, падеже).</a:t>
          </a:r>
          <a:endParaRPr lang="ru-RU" sz="1400" kern="1200" dirty="0"/>
        </a:p>
      </dsp:txBody>
      <dsp:txXfrm>
        <a:off x="1041076" y="4257230"/>
        <a:ext cx="2756627" cy="591093"/>
      </dsp:txXfrm>
    </dsp:sp>
    <dsp:sp modelId="{53B3106C-CC99-481B-800B-B36FD62A9E2A}">
      <dsp:nvSpPr>
        <dsp:cNvPr id="0" name=""/>
        <dsp:cNvSpPr/>
      </dsp:nvSpPr>
      <dsp:spPr>
        <a:xfrm rot="5400000">
          <a:off x="2364451" y="4921652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D981A-9F08-47CB-9C40-56786B6F32D4}">
      <dsp:nvSpPr>
        <dsp:cNvPr id="0" name=""/>
        <dsp:cNvSpPr/>
      </dsp:nvSpPr>
      <dsp:spPr>
        <a:xfrm>
          <a:off x="1022686" y="5086469"/>
          <a:ext cx="2793407" cy="6278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6. Окончания: </a:t>
          </a:r>
          <a:r>
            <a:rPr lang="ru-RU" sz="1800" kern="1200" dirty="0" err="1" smtClean="0"/>
            <a:t>ая-яя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ое-ее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ую-юю</a:t>
          </a:r>
          <a:r>
            <a:rPr lang="ru-RU" sz="1800" kern="1200" dirty="0" smtClean="0"/>
            <a:t> …</a:t>
          </a:r>
          <a:endParaRPr lang="ru-RU" sz="1800" kern="1200" dirty="0"/>
        </a:p>
      </dsp:txBody>
      <dsp:txXfrm>
        <a:off x="1041076" y="5104859"/>
        <a:ext cx="2756627" cy="591093"/>
      </dsp:txXfrm>
    </dsp:sp>
    <dsp:sp modelId="{16761506-109A-496C-8F21-1445F06F9C3B}">
      <dsp:nvSpPr>
        <dsp:cNvPr id="0" name=""/>
        <dsp:cNvSpPr/>
      </dsp:nvSpPr>
      <dsp:spPr>
        <a:xfrm>
          <a:off x="4213763" y="1"/>
          <a:ext cx="3037197" cy="6278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глагола</a:t>
          </a:r>
          <a:endParaRPr lang="ru-RU" sz="3700" kern="1200" dirty="0"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32153" y="18391"/>
        <a:ext cx="3000417" cy="591093"/>
      </dsp:txXfrm>
    </dsp:sp>
    <dsp:sp modelId="{11618176-2E80-4191-B4B6-CBD5E01C29CB}">
      <dsp:nvSpPr>
        <dsp:cNvPr id="0" name=""/>
        <dsp:cNvSpPr/>
      </dsp:nvSpPr>
      <dsp:spPr>
        <a:xfrm rot="5466655">
          <a:off x="5669013" y="683161"/>
          <a:ext cx="110246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AFC04-E966-4D5A-A965-59E502D5B9A3}">
      <dsp:nvSpPr>
        <dsp:cNvPr id="0" name=""/>
        <dsp:cNvSpPr/>
      </dsp:nvSpPr>
      <dsp:spPr>
        <a:xfrm>
          <a:off x="4179129" y="848326"/>
          <a:ext cx="3073564" cy="62787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Обозначает признак предмета по действию</a:t>
          </a:r>
          <a:endParaRPr lang="ru-RU" sz="1800" kern="1200" dirty="0"/>
        </a:p>
      </dsp:txBody>
      <dsp:txXfrm>
        <a:off x="4197519" y="866716"/>
        <a:ext cx="3036784" cy="591093"/>
      </dsp:txXfrm>
    </dsp:sp>
    <dsp:sp modelId="{ADCC204D-E630-4885-8D9E-2DD7E8F41D5E}">
      <dsp:nvSpPr>
        <dsp:cNvPr id="0" name=""/>
        <dsp:cNvSpPr/>
      </dsp:nvSpPr>
      <dsp:spPr>
        <a:xfrm rot="5400000">
          <a:off x="5660973" y="1531138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6F427-5299-4AD4-954C-3F97ABF12919}">
      <dsp:nvSpPr>
        <dsp:cNvPr id="0" name=""/>
        <dsp:cNvSpPr/>
      </dsp:nvSpPr>
      <dsp:spPr>
        <a:xfrm>
          <a:off x="4214843" y="1695954"/>
          <a:ext cx="3002137" cy="62787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Изменяется по временам (наст., </a:t>
          </a:r>
          <a:r>
            <a:rPr lang="ru-RU" sz="1600" kern="1200" dirty="0" err="1" smtClean="0"/>
            <a:t>прош</a:t>
          </a:r>
          <a:r>
            <a:rPr lang="ru-RU" sz="1600" kern="1200" dirty="0" smtClean="0"/>
            <a:t>.). </a:t>
          </a:r>
          <a:endParaRPr lang="ru-RU" sz="1600" kern="1200" dirty="0"/>
        </a:p>
      </dsp:txBody>
      <dsp:txXfrm>
        <a:off x="4233233" y="1714344"/>
        <a:ext cx="2965357" cy="591093"/>
      </dsp:txXfrm>
    </dsp:sp>
    <dsp:sp modelId="{00149BA1-6B02-4494-B566-632DB1F1A698}">
      <dsp:nvSpPr>
        <dsp:cNvPr id="0" name=""/>
        <dsp:cNvSpPr/>
      </dsp:nvSpPr>
      <dsp:spPr>
        <a:xfrm rot="5400000">
          <a:off x="5660973" y="2378766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224AE-E821-4E12-94A5-12AB620FDC78}">
      <dsp:nvSpPr>
        <dsp:cNvPr id="0" name=""/>
        <dsp:cNvSpPr/>
      </dsp:nvSpPr>
      <dsp:spPr>
        <a:xfrm>
          <a:off x="4214843" y="2543583"/>
          <a:ext cx="3002137" cy="62787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Имеет вид (сов., несов.)</a:t>
          </a:r>
          <a:endParaRPr lang="ru-RU" sz="1800" kern="1200" dirty="0"/>
        </a:p>
      </dsp:txBody>
      <dsp:txXfrm>
        <a:off x="4233233" y="2561973"/>
        <a:ext cx="2965357" cy="591093"/>
      </dsp:txXfrm>
    </dsp:sp>
    <dsp:sp modelId="{2C19F16D-8A50-4867-BF32-A3E1FB81F020}">
      <dsp:nvSpPr>
        <dsp:cNvPr id="0" name=""/>
        <dsp:cNvSpPr/>
      </dsp:nvSpPr>
      <dsp:spPr>
        <a:xfrm rot="5400000">
          <a:off x="5660973" y="3226395"/>
          <a:ext cx="109877" cy="109877"/>
        </a:xfrm>
        <a:prstGeom prst="rightArrow">
          <a:avLst>
            <a:gd name="adj1" fmla="val 667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9D53C-12F8-46FA-A144-8E6B3569E18B}">
      <dsp:nvSpPr>
        <dsp:cNvPr id="0" name=""/>
        <dsp:cNvSpPr/>
      </dsp:nvSpPr>
      <dsp:spPr>
        <a:xfrm>
          <a:off x="4167702" y="3391212"/>
          <a:ext cx="3096418" cy="6278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Есть постфикс –</a:t>
          </a:r>
          <a:r>
            <a:rPr lang="ru-RU" sz="1800" kern="1200" dirty="0" err="1" smtClean="0"/>
            <a:t>ся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4186092" y="3409602"/>
        <a:ext cx="3059638" cy="591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45 Helvetica Ligh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45 Helvetica Ligh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44538"/>
            <a:ext cx="48164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876"/>
            <a:ext cx="498539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45 Helvetica Ligh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750"/>
            <a:ext cx="294495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45 Helvetica Light" charset="0"/>
                <a:cs typeface="+mn-cs"/>
              </a:defRPr>
            </a:lvl1pPr>
          </a:lstStyle>
          <a:p>
            <a:pPr>
              <a:defRPr/>
            </a:pPr>
            <a:fld id="{C2526886-7800-4E94-8605-88C885CC3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75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5732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45 Helvetica Light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45 Helvetica Light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45 Helvetica Light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45 Helvetica Light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45 Helvetica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45 Helvetica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45 Helvetica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45 Helvetica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45 Helvetica Light"/>
              </a:defRPr>
            </a:lvl9pPr>
          </a:lstStyle>
          <a:p>
            <a:pPr>
              <a:defRPr/>
            </a:pPr>
            <a:fld id="{2CC4FE6A-F5E3-40FB-85B2-F6653EBA6E68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BB1FF5-9672-487D-9829-7D1FAFE2B1C4}" type="slidenum">
              <a:rPr lang="ru-RU" smtClean="0">
                <a:ea typeface="MS Gothic" pitchFamily="49" charset="-128"/>
              </a:rPr>
              <a:pPr>
                <a:defRPr/>
              </a:pPr>
              <a:t>18</a:t>
            </a:fld>
            <a:endParaRPr lang="ru-RU" smtClean="0"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8ACE62-F714-4A25-A65D-2E192D34EC6A}" type="slidenum">
              <a:rPr lang="ru-RU" smtClean="0">
                <a:ea typeface="MS Gothic" pitchFamily="49" charset="-128"/>
              </a:rPr>
              <a:pPr>
                <a:defRPr/>
              </a:pPr>
              <a:t>20</a:t>
            </a:fld>
            <a:endParaRPr lang="ru-RU" smtClean="0"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3F8D58-48D4-46A9-9DCA-D77507B13E1C}" type="slidenum">
              <a:rPr lang="ru-RU" smtClean="0">
                <a:ea typeface="MS Gothic" pitchFamily="49" charset="-128"/>
              </a:rPr>
              <a:pPr>
                <a:defRPr/>
              </a:pPr>
              <a:t>25</a:t>
            </a:fld>
            <a:endParaRPr lang="ru-RU" smtClean="0">
              <a:ea typeface="MS Gothic" pitchFamily="4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A0841-677B-4FE1-9155-61A4AA805723}" type="slidenum">
              <a:rPr lang="ru-RU" smtClean="0">
                <a:ea typeface="MS Gothic" pitchFamily="49" charset="-128"/>
              </a:rPr>
              <a:pPr>
                <a:defRPr/>
              </a:pPr>
              <a:t>27</a:t>
            </a:fld>
            <a:endParaRPr lang="ru-RU" smtClean="0">
              <a:ea typeface="MS Gothic" pitchFamily="4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382509"/>
            <a:ext cx="10058400" cy="3389891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58400" cy="43825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005952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1175" y="5726218"/>
            <a:ext cx="6200711" cy="999735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CA370-624B-4D25-8DD6-385D0EEC6D39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FCEAE-C802-48F5-9DAD-3EE4CFB98A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40" y="3549929"/>
            <a:ext cx="7892886" cy="2032256"/>
          </a:xfrm>
          <a:effectLst/>
        </p:spPr>
        <p:txBody>
          <a:bodyPr>
            <a:noAutofit/>
          </a:bodyPr>
          <a:lstStyle>
            <a:lvl1pPr marL="713177" indent="-509412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0" y="829055"/>
            <a:ext cx="7040880" cy="39380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5ADAA-15E5-4C1C-9E55-04ED1E733C28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0CFD3-5001-467D-96C7-23E7B8310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9134" y="426720"/>
            <a:ext cx="2263140" cy="593678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6525" y="829055"/>
            <a:ext cx="5312216" cy="55473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3636A-8D1C-4777-AC97-B0D215802D5C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AB669-D46E-4FBF-AECB-A12D78B55C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00EB2F-51DE-40C4-8F32-B6AF8B196FA2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7C0DF-0DBE-41D1-8A13-6364175354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57300" y="829056"/>
            <a:ext cx="7040880" cy="39380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382509"/>
            <a:ext cx="10058400" cy="338989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58400" cy="43825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005952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514" y="2462334"/>
            <a:ext cx="6563333" cy="2746459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4682" y="5221846"/>
            <a:ext cx="6567543" cy="946855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AAE532-8141-4790-8D65-C92F50B7488D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1BFF3-B30B-4044-8D20-53A72623EA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438FB-63C9-4AD3-9E6B-B625E9697F9A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15FD8-E871-46F6-9A9A-1F4ED9C525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57299" y="829055"/>
            <a:ext cx="3681374" cy="39380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9667" y="829056"/>
            <a:ext cx="3681374" cy="39380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829056"/>
            <a:ext cx="3681374" cy="725064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092" y="1587037"/>
            <a:ext cx="3681374" cy="31089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2032" y="829056"/>
            <a:ext cx="3681374" cy="725064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marL="0" lvl="0" indent="0" algn="ctr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1585570"/>
            <a:ext cx="3681374" cy="31089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143645-36B5-48C1-B6BA-21F462853624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1A3BC-F944-4D86-B1C8-2A974784A3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A7976-8277-41F4-B4E0-659212924B1F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87EF-A49A-478A-8577-151C15C5F8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AB2932-4D95-41B4-B155-481CC20692BF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77FC1-729E-4083-8FD7-B6D94E92A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05" y="2504441"/>
            <a:ext cx="3999694" cy="1426292"/>
          </a:xfrm>
          <a:effectLst/>
        </p:spPr>
        <p:txBody>
          <a:bodyPr anchor="b">
            <a:noAutofit/>
          </a:bodyPr>
          <a:lstStyle>
            <a:lvl1pPr marL="254706" indent="-254706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867" y="829056"/>
            <a:ext cx="4418794" cy="5547361"/>
          </a:xfrm>
        </p:spPr>
        <p:txBody>
          <a:bodyPr anchor="ctr"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342" y="3964176"/>
            <a:ext cx="3727526" cy="242478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E40CD7-4481-438A-B248-88C2CD723FA7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7F5F1-FB22-453C-B31A-8CF3D6ED85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382509"/>
            <a:ext cx="10058400" cy="3389891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58400" cy="43825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005952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22693" y="1295400"/>
            <a:ext cx="4526280" cy="354484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676" y="1145217"/>
            <a:ext cx="4063525" cy="2451423"/>
          </a:xfrm>
        </p:spPr>
        <p:txBody>
          <a:bodyPr anchor="b"/>
          <a:lstStyle>
            <a:lvl1pPr marL="203765" indent="-203765">
              <a:buFont typeface="Georgia" pitchFamily="18" charset="0"/>
              <a:buChar char="*"/>
              <a:defRPr sz="18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46D3A-3957-435B-BEA8-5B18FDCB0D18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B7152-1CAC-4E5E-B044-A0C0DE3530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995" y="5059677"/>
            <a:ext cx="7021892" cy="1295400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86120"/>
            <a:ext cx="10058400" cy="19862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58400" cy="57861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270745"/>
            <a:ext cx="10058400" cy="25908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813560"/>
            <a:ext cx="10058400" cy="57861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2619" y="4955124"/>
            <a:ext cx="7163762" cy="1295400"/>
          </a:xfrm>
          <a:prstGeom prst="rect">
            <a:avLst/>
          </a:prstGeom>
          <a:effectLst/>
        </p:spPr>
        <p:txBody>
          <a:bodyPr vert="horz" lIns="101882" tIns="50941" rIns="101882" bIns="50941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829895"/>
            <a:ext cx="7040880" cy="3938016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9420" y="6995161"/>
            <a:ext cx="27660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A9C92EF-9789-4C67-A2A0-FAD13535CD3A}" type="datetimeFigureOut">
              <a:rPr lang="ru-RU" smtClean="0"/>
              <a:pPr>
                <a:defRPr/>
              </a:pPr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920" y="6995161"/>
            <a:ext cx="3688081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995161"/>
            <a:ext cx="201168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9F0F430-EBD2-4F66-9BBC-90664E7D22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9" r:id="rId1"/>
    <p:sldLayoutId id="2147485000" r:id="rId2"/>
    <p:sldLayoutId id="2147485001" r:id="rId3"/>
    <p:sldLayoutId id="2147485002" r:id="rId4"/>
    <p:sldLayoutId id="2147485003" r:id="rId5"/>
    <p:sldLayoutId id="2147485004" r:id="rId6"/>
    <p:sldLayoutId id="2147485005" r:id="rId7"/>
    <p:sldLayoutId id="2147485006" r:id="rId8"/>
    <p:sldLayoutId id="2147485007" r:id="rId9"/>
    <p:sldLayoutId id="2147485008" r:id="rId10"/>
    <p:sldLayoutId id="2147485009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marL="356589" indent="-356589" algn="r" defTabSz="1018824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706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1295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6942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22589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8613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4261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90473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47061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83273" indent="-203765" algn="l" defTabSz="1018824" rtl="0" eaLnBrk="1" latinLnBrk="0" hangingPunct="1">
        <a:spcBef>
          <a:spcPct val="20000"/>
        </a:spcBef>
        <a:spcAft>
          <a:spcPts val="33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028700" y="501650"/>
            <a:ext cx="86090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8" tIns="45662" rIns="91328" bIns="4566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2500" b="1">
                <a:solidFill>
                  <a:srgbClr val="1F4CA1"/>
                </a:solidFill>
                <a:latin typeface="45 Helvetica Light"/>
              </a:rPr>
              <a:t> 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2508250" y="7054850"/>
            <a:ext cx="4968875" cy="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8" tIns="45662" rIns="91328" bIns="4566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Сургут-2013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673100" y="1743075"/>
            <a:ext cx="85709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8" tIns="45662" rIns="91328" bIns="45662">
            <a:spAutoFit/>
          </a:bodyPr>
          <a:lstStyle/>
          <a:p>
            <a:pPr algn="ctr" eaLnBrk="0" hangingPunct="0"/>
            <a:endParaRPr lang="ru-RU" sz="3600" b="1" dirty="0">
              <a:solidFill>
                <a:srgbClr val="373D54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Мультимедийная презентация </a:t>
            </a:r>
          </a:p>
          <a:p>
            <a:pPr algn="ctr" eaLnBrk="0" hangingPunct="0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урока  русского языка 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7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классе по теме: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</a:rPr>
              <a:t>«Причастие как часть речи»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6100763" y="5457825"/>
            <a:ext cx="3817937" cy="101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8" tIns="45662" rIns="91328" bIns="4566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1F4CA1"/>
                </a:solidFill>
                <a:latin typeface="Times New Roman" pitchFamily="18" charset="0"/>
              </a:rPr>
              <a:t>Составила :   </a:t>
            </a:r>
            <a:r>
              <a:rPr lang="ru-RU" b="1" dirty="0" smtClean="0">
                <a:solidFill>
                  <a:srgbClr val="1F4CA1"/>
                </a:solidFill>
                <a:latin typeface="Times New Roman" pitchFamily="18" charset="0"/>
              </a:rPr>
              <a:t>Звада Лина Васильевна </a:t>
            </a:r>
            <a:r>
              <a:rPr lang="ru-RU" b="1" dirty="0">
                <a:solidFill>
                  <a:srgbClr val="1F4CA1"/>
                </a:solidFill>
                <a:latin typeface="Times New Roman" pitchFamily="18" charset="0"/>
              </a:rPr>
              <a:t>, учитель русского языка и литературы 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1028700" y="457200"/>
            <a:ext cx="8288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8" tIns="45667" rIns="91338" bIns="45667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800" b="1" dirty="0">
                <a:solidFill>
                  <a:srgbClr val="373D54"/>
                </a:solidFill>
                <a:latin typeface="Lucida Sans Unicode" pitchFamily="34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1800" b="1" dirty="0">
                <a:solidFill>
                  <a:srgbClr val="373D54"/>
                </a:solidFill>
                <a:latin typeface="Lucida Sans Unicode" pitchFamily="34" charset="0"/>
              </a:rPr>
              <a:t>средняя общеобразовательная школа </a:t>
            </a:r>
            <a:r>
              <a:rPr lang="ru-RU" sz="1800" b="1" dirty="0" smtClean="0">
                <a:solidFill>
                  <a:srgbClr val="373D54"/>
                </a:solidFill>
                <a:latin typeface="Lucida Sans Unicode" pitchFamily="34" charset="0"/>
              </a:rPr>
              <a:t>№29</a:t>
            </a:r>
            <a:endParaRPr lang="ru-RU" sz="1800" b="1" dirty="0">
              <a:solidFill>
                <a:srgbClr val="373D54"/>
              </a:solidFill>
              <a:latin typeface="Lucida Sans Unicode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4596"/>
            <a:ext cx="3877072" cy="2907804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5144" y="357808"/>
            <a:ext cx="9793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tabLst>
                <a:tab pos="457200" algn="l"/>
              </a:tabLst>
            </a:pP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-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Ребята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а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вам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знаком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этот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суффикс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? </a:t>
            </a:r>
            <a:r>
              <a:rPr lang="ru-RU" dirty="0" smtClean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К</a:t>
            </a:r>
            <a:r>
              <a:rPr lang="ru-RU" dirty="0" smtClean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акой</a:t>
            </a:r>
            <a:r>
              <a:rPr lang="ru-RU" dirty="0" smtClean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части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речи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из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тех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что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прибыли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во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дворец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он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принадлежит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?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tabLst>
                <a:tab pos="457200" algn="l"/>
              </a:tabLst>
            </a:pPr>
            <a:r>
              <a:rPr lang="ru-RU" b="1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Ученик</a:t>
            </a:r>
            <a:r>
              <a:rPr lang="ru-RU" b="1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: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Суффикс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–</a:t>
            </a:r>
            <a:r>
              <a:rPr lang="ru-RU" dirty="0" err="1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енн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-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принадлежит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прилагательному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</a:t>
            </a:r>
            <a:endParaRPr lang="ru-RU" sz="1400" dirty="0" smtClean="0">
              <a:effectLst/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tabLst>
                <a:tab pos="457200" algn="l"/>
              </a:tabLst>
            </a:pPr>
            <a:r>
              <a:rPr lang="ru-RU" b="1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Учитель</a:t>
            </a:r>
            <a:r>
              <a:rPr lang="ru-RU" b="1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: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Стали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просить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гости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у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короля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Морфологии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определить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их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к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какой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-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нибудь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части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речи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Глаголы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-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добряки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сразу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же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вызвались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помочь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Они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подбежали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к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незнакомцам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сказали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: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«Мы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подарим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вам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самое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дорогое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что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у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нас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есть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–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основу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вы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будете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частицей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нашего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сердца»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добрый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волшебник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Прилагательное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тоже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захотел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помочь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несчастным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подарил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окончания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вот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какие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слова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получились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Прочитаем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запишем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их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в</a:t>
            </a:r>
            <a:r>
              <a:rPr lang="ru-RU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404040"/>
                </a:solidFill>
                <a:latin typeface="Trebuchet MS"/>
                <a:ea typeface="Times New Roman"/>
                <a:cs typeface="Times New Roman"/>
              </a:rPr>
              <a:t>тетрадь</a:t>
            </a:r>
            <a:r>
              <a:rPr lang="ru-RU" b="1" dirty="0">
                <a:solidFill>
                  <a:srgbClr val="404040"/>
                </a:solidFill>
                <a:latin typeface="Calibri"/>
                <a:ea typeface="Times New Roman"/>
                <a:cs typeface="Times New Roman"/>
              </a:rPr>
              <a:t>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940968" y="3742184"/>
            <a:ext cx="6480720" cy="3969922"/>
            <a:chOff x="2940968" y="3742184"/>
            <a:chExt cx="6480720" cy="3969922"/>
          </a:xfrm>
        </p:grpSpPr>
        <p:sp>
          <p:nvSpPr>
            <p:cNvPr id="20" name="Текст 2"/>
            <p:cNvSpPr txBox="1">
              <a:spLocks/>
            </p:cNvSpPr>
            <p:nvPr/>
          </p:nvSpPr>
          <p:spPr>
            <a:xfrm>
              <a:off x="2940968" y="3814192"/>
              <a:ext cx="6480720" cy="3897914"/>
            </a:xfrm>
            <a:prstGeom prst="rect">
              <a:avLst/>
            </a:prstGeom>
          </p:spPr>
          <p:txBody>
            <a:bodyPr vert="horz" lIns="101763" tIns="50882" rIns="101763" bIns="50882" rtlCol="0">
              <a:normAutofit fontScale="85000" lnSpcReduction="20000"/>
            </a:bodyPr>
            <a:lstStyle>
              <a:lvl1pPr marL="254706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25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11295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2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6942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222589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548613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854261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190473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2547061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883273" indent="-203765" algn="l" defTabSz="1018824" rtl="0" eaLnBrk="1" latinLnBrk="0" hangingPunct="1">
                <a:spcBef>
                  <a:spcPct val="20000"/>
                </a:spcBef>
                <a:spcAft>
                  <a:spcPts val="334"/>
                </a:spcAft>
                <a:buClr>
                  <a:schemeClr val="accent6">
                    <a:lumMod val="75000"/>
                  </a:schemeClr>
                </a:buClr>
                <a:buSzPct val="130000"/>
                <a:buFont typeface="Georgia" pitchFamily="18" charset="0"/>
                <a:buChar char="*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Делать		делающий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Любить             	любящий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Читать                      	читавший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Везти                        	везший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Озарять                    	озаряемые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Гнать                       	гонимый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Прочитать                	прочитанный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Увидеть                  	увиденная</a:t>
              </a:r>
            </a:p>
            <a:p>
              <a:pPr>
                <a:lnSpc>
                  <a:spcPct val="90000"/>
                </a:lnSpc>
                <a:buFontTx/>
                <a:buNone/>
              </a:pPr>
              <a:r>
                <a:rPr lang="ru-RU" sz="3200" dirty="0" smtClean="0">
                  <a:solidFill>
                    <a:srgbClr val="373D54"/>
                  </a:solidFill>
                  <a:latin typeface="Times New Roman" pitchFamily="18" charset="0"/>
                  <a:cs typeface="Times New Roman" pitchFamily="18" charset="0"/>
                </a:rPr>
                <a:t>Брить                    	бритый</a:t>
              </a: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6829400" y="3742184"/>
              <a:ext cx="432048" cy="144016"/>
              <a:chOff x="4957192" y="4894312"/>
              <a:chExt cx="288032" cy="216024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Прямая со стрелкой 21"/>
            <p:cNvCxnSpPr/>
            <p:nvPr/>
          </p:nvCxnSpPr>
          <p:spPr>
            <a:xfrm>
              <a:off x="4669160" y="4030216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669160" y="4390256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4669160" y="4822304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4669160" y="5254352"/>
              <a:ext cx="11521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5542384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5974432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6406480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6838528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7198568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3950841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3440" y="4310881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3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160" y="4742929"/>
              <a:ext cx="1231900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4" name="Группа 33"/>
            <p:cNvGrpSpPr/>
            <p:nvPr/>
          </p:nvGrpSpPr>
          <p:grpSpPr>
            <a:xfrm>
              <a:off x="6705736" y="4166865"/>
              <a:ext cx="432048" cy="144016"/>
              <a:chOff x="4957192" y="4894312"/>
              <a:chExt cx="288032" cy="216024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6924972" y="5320359"/>
              <a:ext cx="298456" cy="222025"/>
              <a:chOff x="4957192" y="4894312"/>
              <a:chExt cx="288032" cy="216024"/>
            </a:xfrm>
          </p:grpSpPr>
          <p:cxnSp>
            <p:nvCxnSpPr>
              <p:cNvPr id="54" name="Прямая соединительная линия 53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6634898" y="5816823"/>
              <a:ext cx="298456" cy="130150"/>
              <a:chOff x="4957192" y="4894312"/>
              <a:chExt cx="288032" cy="216024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Группа 36"/>
            <p:cNvGrpSpPr/>
            <p:nvPr/>
          </p:nvGrpSpPr>
          <p:grpSpPr>
            <a:xfrm>
              <a:off x="7301214" y="6133182"/>
              <a:ext cx="298456" cy="222025"/>
              <a:chOff x="4957192" y="4894312"/>
              <a:chExt cx="288032" cy="216024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Группа 37"/>
            <p:cNvGrpSpPr/>
            <p:nvPr/>
          </p:nvGrpSpPr>
          <p:grpSpPr>
            <a:xfrm>
              <a:off x="6556508" y="4901679"/>
              <a:ext cx="298456" cy="222025"/>
              <a:chOff x="4957192" y="4894312"/>
              <a:chExt cx="288032" cy="216024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/>
            <p:cNvGrpSpPr/>
            <p:nvPr/>
          </p:nvGrpSpPr>
          <p:grpSpPr>
            <a:xfrm>
              <a:off x="6750124" y="4598913"/>
              <a:ext cx="432048" cy="144016"/>
              <a:chOff x="4957192" y="4894312"/>
              <a:chExt cx="288032" cy="216024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Группа 39"/>
            <p:cNvGrpSpPr/>
            <p:nvPr/>
          </p:nvGrpSpPr>
          <p:grpSpPr>
            <a:xfrm>
              <a:off x="6556508" y="6988497"/>
              <a:ext cx="298456" cy="222025"/>
              <a:chOff x="4957192" y="4894312"/>
              <a:chExt cx="288032" cy="216024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Группа 40"/>
            <p:cNvGrpSpPr/>
            <p:nvPr/>
          </p:nvGrpSpPr>
          <p:grpSpPr>
            <a:xfrm>
              <a:off x="6810734" y="6622504"/>
              <a:ext cx="490480" cy="148757"/>
              <a:chOff x="4957192" y="4894312"/>
              <a:chExt cx="288032" cy="216024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>
              <a:xfrm flipV="1">
                <a:off x="4957192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5101208" y="4894312"/>
                <a:ext cx="144016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833813" y="36877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1019175"/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20688" y="803048"/>
            <a:ext cx="914501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b="1" dirty="0">
                <a:cs typeface="Times New Roman" pitchFamily="18" charset="0"/>
              </a:rPr>
              <a:t>  Учитель: </a:t>
            </a:r>
          </a:p>
          <a:p>
            <a:pPr algn="just" eaLnBrk="0" hangingPunct="0"/>
            <a:r>
              <a:rPr lang="ru-RU" b="1" dirty="0" smtClean="0">
                <a:cs typeface="Times New Roman" pitchFamily="18" charset="0"/>
              </a:rPr>
              <a:t>- </a:t>
            </a:r>
            <a:r>
              <a:rPr lang="ru-RU" dirty="0" smtClean="0">
                <a:cs typeface="Times New Roman" pitchFamily="18" charset="0"/>
              </a:rPr>
              <a:t>Получилась самостоятельная часть речи. </a:t>
            </a:r>
            <a:r>
              <a:rPr lang="ru-RU" dirty="0">
                <a:cs typeface="Times New Roman" pitchFamily="18" charset="0"/>
              </a:rPr>
              <a:t>И назвали её причастием.</a:t>
            </a:r>
            <a:endParaRPr lang="ru-RU" dirty="0"/>
          </a:p>
          <a:p>
            <a:pPr algn="just" eaLnBrk="0" hangingPunct="0"/>
            <a:r>
              <a:rPr lang="ru-RU" dirty="0">
                <a:cs typeface="Times New Roman" pitchFamily="18" charset="0"/>
              </a:rPr>
              <a:t>Итак, запишем тему нашего урока «Причастие как </a:t>
            </a:r>
            <a:r>
              <a:rPr lang="ru-RU" dirty="0" smtClean="0">
                <a:cs typeface="Times New Roman" pitchFamily="18" charset="0"/>
              </a:rPr>
              <a:t>часть речи». На доске прочитайте</a:t>
            </a:r>
            <a:r>
              <a:rPr lang="ru-RU" dirty="0">
                <a:cs typeface="Times New Roman" pitchFamily="18" charset="0"/>
              </a:rPr>
              <a:t>, </a:t>
            </a:r>
            <a:r>
              <a:rPr lang="ru-RU" dirty="0" smtClean="0">
                <a:cs typeface="Times New Roman" pitchFamily="18" charset="0"/>
              </a:rPr>
              <a:t>что </a:t>
            </a:r>
            <a:r>
              <a:rPr lang="ru-RU" dirty="0">
                <a:cs typeface="Times New Roman" pitchFamily="18" charset="0"/>
              </a:rPr>
              <a:t>сказал о причастиях </a:t>
            </a:r>
            <a:r>
              <a:rPr lang="ru-RU" dirty="0" err="1" smtClean="0">
                <a:cs typeface="Times New Roman" pitchFamily="18" charset="0"/>
              </a:rPr>
              <a:t>В.И.Даль</a:t>
            </a:r>
            <a:r>
              <a:rPr lang="ru-RU" dirty="0">
                <a:cs typeface="Times New Roman" pitchFamily="18" charset="0"/>
              </a:rPr>
              <a:t>, автор  знаменитого «Толкового словаря живого великорусского языка</a:t>
            </a:r>
            <a:r>
              <a:rPr lang="ru-RU" dirty="0" smtClean="0">
                <a:cs typeface="Times New Roman" pitchFamily="18" charset="0"/>
              </a:rPr>
              <a:t>».</a:t>
            </a:r>
            <a:r>
              <a:rPr lang="ru-RU" b="1" i="1" dirty="0" smtClean="0">
                <a:cs typeface="Times New Roman" pitchFamily="18" charset="0"/>
              </a:rPr>
              <a:t> </a:t>
            </a:r>
            <a:endParaRPr lang="ru-RU" dirty="0"/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Ученик:</a:t>
            </a:r>
            <a:r>
              <a:rPr lang="ru-RU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dirty="0" smtClean="0">
                <a:cs typeface="Times New Roman" pitchFamily="18" charset="0"/>
              </a:rPr>
              <a:t>- «</a:t>
            </a:r>
            <a:r>
              <a:rPr lang="ru-RU" dirty="0">
                <a:cs typeface="Times New Roman" pitchFamily="18" charset="0"/>
              </a:rPr>
              <a:t>Часть  речи, причастная к глаголу, в образе прилагательного</a:t>
            </a:r>
            <a:r>
              <a:rPr lang="ru-RU" dirty="0" smtClean="0">
                <a:cs typeface="Times New Roman" pitchFamily="18" charset="0"/>
              </a:rPr>
              <a:t>».</a:t>
            </a:r>
          </a:p>
          <a:p>
            <a:pPr algn="just" eaLnBrk="0" hangingPunct="0"/>
            <a:endParaRPr lang="ru-RU" dirty="0"/>
          </a:p>
          <a:p>
            <a:pPr algn="just" eaLnBrk="0" hangingPunct="0"/>
            <a:r>
              <a:rPr lang="ru-RU" dirty="0">
                <a:cs typeface="Times New Roman" pitchFamily="18" charset="0"/>
              </a:rPr>
              <a:t> </a:t>
            </a:r>
            <a:r>
              <a:rPr lang="ru-RU" b="1" dirty="0">
                <a:cs typeface="Times New Roman" pitchFamily="18" charset="0"/>
              </a:rPr>
              <a:t>Учитель: </a:t>
            </a:r>
          </a:p>
          <a:p>
            <a:pPr algn="just" eaLnBrk="0" hangingPunct="0"/>
            <a:r>
              <a:rPr lang="ru-RU" dirty="0" smtClean="0">
                <a:cs typeface="Times New Roman" pitchFamily="18" charset="0"/>
              </a:rPr>
              <a:t>- В.И</a:t>
            </a:r>
            <a:r>
              <a:rPr lang="ru-RU" dirty="0">
                <a:cs typeface="Times New Roman" pitchFamily="18" charset="0"/>
              </a:rPr>
              <a:t>. Даль обратил внимание не только на содержание, но и на форму причастия, поскольку своим «внешним  видом» оно действительно напоминает прилагательное. Запишите это высказывание.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9385" y="5470376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Часть  речи, причастная к глаголу,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в образе прилагательного.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                                 В.И. Даль.</a:t>
            </a:r>
            <a:endParaRPr lang="ru-RU" sz="3200" dirty="0">
              <a:latin typeface="+mn-lt"/>
            </a:endParaRPr>
          </a:p>
        </p:txBody>
      </p:sp>
      <p:pic>
        <p:nvPicPr>
          <p:cNvPr id="16387" name="Рисунок 2" descr="d63f149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968" y="313685"/>
            <a:ext cx="4032447" cy="472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242888" y="1743075"/>
            <a:ext cx="953884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/>
              <a:t> </a:t>
            </a:r>
            <a:r>
              <a:rPr lang="ru-RU" b="1" dirty="0"/>
              <a:t>Учитель:</a:t>
            </a:r>
          </a:p>
          <a:p>
            <a:pPr eaLnBrk="1" hangingPunct="1"/>
            <a:endParaRPr lang="ru-RU" b="1" dirty="0"/>
          </a:p>
          <a:p>
            <a:pPr eaLnBrk="1" hangingPunct="1"/>
            <a:r>
              <a:rPr lang="ru-RU" dirty="0"/>
              <a:t>-  </a:t>
            </a:r>
            <a:r>
              <a:rPr lang="ru-RU" dirty="0" smtClean="0"/>
              <a:t>Так </a:t>
            </a:r>
            <a:r>
              <a:rPr lang="ru-RU" dirty="0"/>
              <a:t>как причастие напоминает прилагательное, давайте вспомним,</a:t>
            </a:r>
          </a:p>
          <a:p>
            <a:pPr eaLnBrk="1" hangingPunct="1"/>
            <a:r>
              <a:rPr lang="ru-RU" dirty="0" smtClean="0"/>
              <a:t>что </a:t>
            </a:r>
            <a:r>
              <a:rPr lang="ru-RU" dirty="0"/>
              <a:t>мы знаем о прилагательном?</a:t>
            </a:r>
          </a:p>
          <a:p>
            <a:pPr eaLnBrk="1" hangingPunct="1"/>
            <a:r>
              <a:rPr lang="ru-RU" dirty="0" smtClean="0"/>
              <a:t>По </a:t>
            </a:r>
            <a:r>
              <a:rPr lang="ru-RU" dirty="0"/>
              <a:t>каким признакам мы отличаем имя прилагательное от других частей речи?</a:t>
            </a:r>
          </a:p>
          <a:p>
            <a:pPr eaLnBrk="1" hangingPunct="1"/>
            <a:r>
              <a:rPr lang="ru-RU" dirty="0" smtClean="0"/>
              <a:t>Обратимся </a:t>
            </a:r>
            <a:r>
              <a:rPr lang="ru-RU" dirty="0"/>
              <a:t>к составленным кластерам.</a:t>
            </a:r>
          </a:p>
          <a:p>
            <a:pPr eaLnBrk="1" hangingPunct="1"/>
            <a:r>
              <a:rPr lang="ru-RU" dirty="0"/>
              <a:t>Подходят ли эти признаки причастию?</a:t>
            </a:r>
          </a:p>
          <a:p>
            <a:pPr eaLnBrk="1" hangingPunct="1"/>
            <a:r>
              <a:rPr lang="ru-RU" dirty="0" smtClean="0"/>
              <a:t>Продолжим </a:t>
            </a:r>
            <a:r>
              <a:rPr lang="ru-RU" dirty="0"/>
              <a:t>работу по учебнику.</a:t>
            </a:r>
          </a:p>
          <a:p>
            <a:pPr eaLnBrk="1" hangingPunct="1"/>
            <a:r>
              <a:rPr lang="ru-RU" dirty="0" smtClean="0"/>
              <a:t>Найдите </a:t>
            </a:r>
            <a:r>
              <a:rPr lang="ru-RU" dirty="0"/>
              <a:t>общие признаки прилагательного и причастия.</a:t>
            </a:r>
          </a:p>
          <a:p>
            <a:pPr eaLnBrk="1" hangingPunct="1"/>
            <a:r>
              <a:rPr lang="ru-RU" dirty="0" smtClean="0"/>
              <a:t>Читаем </a:t>
            </a:r>
            <a:r>
              <a:rPr lang="ru-RU" dirty="0"/>
              <a:t>параграф </a:t>
            </a:r>
            <a:r>
              <a:rPr lang="ru-RU" dirty="0" smtClean="0"/>
              <a:t>9 вслух </a:t>
            </a:r>
            <a:r>
              <a:rPr lang="ru-RU" dirty="0"/>
              <a:t>и </a:t>
            </a:r>
            <a:r>
              <a:rPr lang="ru-RU" dirty="0" smtClean="0"/>
              <a:t>работаем в парах.</a:t>
            </a:r>
            <a:endParaRPr lang="ru-RU" dirty="0"/>
          </a:p>
          <a:p>
            <a:pPr eaLnBrk="1" hangingPunct="1"/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57263" y="671513"/>
            <a:ext cx="82581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</a:t>
            </a:r>
            <a:r>
              <a:rPr lang="ru-RU" sz="56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Работа в парах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14325" y="1743075"/>
            <a:ext cx="4214813" cy="3539430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b="1" dirty="0">
                <a:latin typeface="+mn-lt"/>
                <a:cs typeface="+mn-cs"/>
              </a:rPr>
              <a:t>Имя прилагательное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b="1" i="1" dirty="0">
                <a:latin typeface="+mn-lt"/>
                <a:cs typeface="+mn-cs"/>
              </a:rPr>
              <a:t>маленький мальчик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1</a:t>
            </a:r>
            <a:r>
              <a:rPr lang="ru-RU" sz="1600" dirty="0" smtClean="0">
                <a:latin typeface="+mn-lt"/>
                <a:cs typeface="+mn-cs"/>
              </a:rPr>
              <a:t>. Вопрос</a:t>
            </a:r>
            <a:r>
              <a:rPr lang="ru-RU" sz="1600" dirty="0">
                <a:latin typeface="+mn-lt"/>
                <a:cs typeface="+mn-cs"/>
              </a:rPr>
              <a:t>: какой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2. Признак предмета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3. Начальная форма: им. п., ед. ч., м. р.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4. Изменяется по родам, падежам, числам 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(</a:t>
            </a:r>
            <a:r>
              <a:rPr lang="ru-RU" sz="1600" dirty="0" smtClean="0">
                <a:latin typeface="+mn-lt"/>
                <a:cs typeface="+mn-cs"/>
              </a:rPr>
              <a:t>маленькая </a:t>
            </a:r>
            <a:r>
              <a:rPr lang="ru-RU" sz="1600" dirty="0">
                <a:latin typeface="+mn-lt"/>
                <a:cs typeface="+mn-cs"/>
              </a:rPr>
              <a:t>девочка, маленького мальчика, 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маленькие мальчики)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  <a:cs typeface="+mn-cs"/>
              </a:rPr>
              <a:t>5. Окончания –</a:t>
            </a:r>
            <a:r>
              <a:rPr lang="ru-RU" sz="1600" dirty="0" err="1">
                <a:latin typeface="+mn-lt"/>
                <a:cs typeface="+mn-cs"/>
              </a:rPr>
              <a:t>ий</a:t>
            </a:r>
            <a:r>
              <a:rPr lang="ru-RU" sz="1600" dirty="0">
                <a:latin typeface="+mn-lt"/>
                <a:cs typeface="+mn-cs"/>
              </a:rPr>
              <a:t>, -</a:t>
            </a:r>
            <a:r>
              <a:rPr lang="ru-RU" sz="1600" dirty="0" err="1">
                <a:latin typeface="+mn-lt"/>
                <a:cs typeface="+mn-cs"/>
              </a:rPr>
              <a:t>ая</a:t>
            </a:r>
            <a:r>
              <a:rPr lang="ru-RU" sz="1600" dirty="0">
                <a:latin typeface="+mn-lt"/>
                <a:cs typeface="+mn-cs"/>
              </a:rPr>
              <a:t>, -ого, -</a:t>
            </a:r>
            <a:r>
              <a:rPr lang="ru-RU" sz="1600" dirty="0" err="1">
                <a:latin typeface="+mn-lt"/>
                <a:cs typeface="+mn-cs"/>
              </a:rPr>
              <a:t>ие</a:t>
            </a:r>
            <a:r>
              <a:rPr lang="ru-RU" sz="1600" dirty="0">
                <a:latin typeface="+mn-lt"/>
                <a:cs typeface="+mn-cs"/>
              </a:rPr>
              <a:t>.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1600" dirty="0">
              <a:latin typeface="+mn-lt"/>
              <a:cs typeface="+mn-cs"/>
            </a:endParaRP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1600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3513" y="1743075"/>
            <a:ext cx="4168775" cy="353943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latin typeface="+mn-lt"/>
              </a:rPr>
              <a:t>Причастие</a:t>
            </a:r>
          </a:p>
          <a:p>
            <a:pPr>
              <a:defRPr/>
            </a:pPr>
            <a:r>
              <a:rPr lang="ru-RU" sz="1600" b="1" i="1" dirty="0">
                <a:latin typeface="+mn-lt"/>
              </a:rPr>
              <a:t>читающий мальчик</a:t>
            </a:r>
          </a:p>
          <a:p>
            <a:pPr marL="342900" indent="-342900">
              <a:defRPr/>
            </a:pPr>
            <a:r>
              <a:rPr lang="ru-RU" sz="1600" dirty="0">
                <a:latin typeface="+mn-lt"/>
              </a:rPr>
              <a:t>1. Вопрос: какой</a:t>
            </a:r>
          </a:p>
          <a:p>
            <a:pPr marL="342900" indent="-342900">
              <a:defRPr/>
            </a:pPr>
            <a:r>
              <a:rPr lang="ru-RU" sz="1600" dirty="0">
                <a:latin typeface="+mn-lt"/>
              </a:rPr>
              <a:t>2. Признак  предмета  по</a:t>
            </a:r>
          </a:p>
          <a:p>
            <a:pPr>
              <a:defRPr/>
            </a:pPr>
            <a:r>
              <a:rPr lang="ru-RU" sz="1600" dirty="0">
                <a:latin typeface="+mn-lt"/>
              </a:rPr>
              <a:t>действию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</a:rPr>
              <a:t>3. Начальная форма: им. п., ед. ч., м. р.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</a:rPr>
              <a:t>4. Изменяется по родам, падежам, числам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</a:rPr>
              <a:t>(читающая девочка, читающего мальчика, 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</a:rPr>
              <a:t>читающие мальчики )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1600" dirty="0">
                <a:latin typeface="+mn-lt"/>
              </a:rPr>
              <a:t>5. Окончания –</a:t>
            </a:r>
            <a:r>
              <a:rPr lang="ru-RU" sz="1600" dirty="0" err="1">
                <a:latin typeface="+mn-lt"/>
              </a:rPr>
              <a:t>ий</a:t>
            </a:r>
            <a:r>
              <a:rPr lang="ru-RU" sz="1600" dirty="0">
                <a:latin typeface="+mn-lt"/>
              </a:rPr>
              <a:t>, –</a:t>
            </a:r>
            <a:r>
              <a:rPr lang="ru-RU" sz="1600" dirty="0" err="1">
                <a:latin typeface="+mn-lt"/>
              </a:rPr>
              <a:t>ая</a:t>
            </a:r>
            <a:r>
              <a:rPr lang="ru-RU" sz="1600" dirty="0">
                <a:latin typeface="+mn-lt"/>
              </a:rPr>
              <a:t>, –ого, –</a:t>
            </a:r>
            <a:r>
              <a:rPr lang="ru-RU" sz="1600" dirty="0" err="1">
                <a:latin typeface="+mn-lt"/>
              </a:rPr>
              <a:t>ие</a:t>
            </a:r>
            <a:r>
              <a:rPr lang="ru-RU" sz="1600" dirty="0">
                <a:latin typeface="+mn-lt"/>
              </a:rPr>
              <a:t>.</a:t>
            </a:r>
          </a:p>
          <a:p>
            <a:pPr>
              <a:defRPr/>
            </a:pPr>
            <a:endParaRPr lang="ru-RU" sz="1600" dirty="0">
              <a:latin typeface="+mn-lt"/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2314575" y="5886450"/>
            <a:ext cx="7885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/>
              <a:t>Вывод(делает ученик): </a:t>
            </a:r>
            <a:r>
              <a:rPr lang="ru-RU"/>
              <a:t>Причастие имеет признаки</a:t>
            </a:r>
          </a:p>
          <a:p>
            <a:pPr eaLnBrk="1" hangingPunct="1"/>
            <a:r>
              <a:rPr lang="ru-RU"/>
              <a:t> прилагательного.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57263" y="671513"/>
            <a:ext cx="8258175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</a:t>
            </a:r>
            <a:r>
              <a:rPr lang="ru-RU" sz="56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Работа в парах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763" y="1957388"/>
            <a:ext cx="4429125" cy="2370137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                 </a:t>
            </a:r>
            <a:r>
              <a:rPr lang="ru-RU" sz="1600" b="1" dirty="0"/>
              <a:t>Глагол</a:t>
            </a:r>
          </a:p>
          <a:p>
            <a:pPr>
              <a:defRPr/>
            </a:pPr>
            <a:r>
              <a:rPr lang="ru-RU" sz="1600" dirty="0"/>
              <a:t>                     </a:t>
            </a:r>
          </a:p>
          <a:p>
            <a:pPr>
              <a:defRPr/>
            </a:pPr>
            <a:r>
              <a:rPr lang="ru-RU" sz="1600" dirty="0"/>
              <a:t>                     </a:t>
            </a:r>
            <a:r>
              <a:rPr lang="ru-RU" sz="1600" b="1" i="1" dirty="0"/>
              <a:t>любит</a:t>
            </a:r>
          </a:p>
          <a:p>
            <a:pPr>
              <a:defRPr/>
            </a:pPr>
            <a:endParaRPr lang="ru-RU" sz="1600" dirty="0"/>
          </a:p>
          <a:p>
            <a:pPr marL="457200" indent="-457200">
              <a:defRPr/>
            </a:pPr>
            <a:r>
              <a:rPr lang="ru-RU" sz="1600" dirty="0"/>
              <a:t>1. Действие предмета</a:t>
            </a:r>
          </a:p>
          <a:p>
            <a:pPr marL="457200" indent="-457200">
              <a:defRPr/>
            </a:pPr>
            <a:r>
              <a:rPr lang="ru-RU" sz="1600" dirty="0"/>
              <a:t>2. Время (наст.)</a:t>
            </a:r>
          </a:p>
          <a:p>
            <a:pPr marL="457200" indent="-457200">
              <a:defRPr/>
            </a:pPr>
            <a:r>
              <a:rPr lang="ru-RU" sz="1600" dirty="0"/>
              <a:t>3. Вид (несов.)</a:t>
            </a:r>
          </a:p>
          <a:p>
            <a:pPr marL="457200" indent="-457200">
              <a:defRPr/>
            </a:pPr>
            <a:r>
              <a:rPr lang="ru-RU" sz="1600" dirty="0"/>
              <a:t>4. Возвратность (</a:t>
            </a:r>
            <a:r>
              <a:rPr lang="ru-RU" sz="1600" dirty="0" err="1"/>
              <a:t>невозв</a:t>
            </a:r>
            <a:r>
              <a:rPr lang="ru-RU" sz="1600" dirty="0"/>
              <a:t>.)</a:t>
            </a:r>
          </a:p>
          <a:p>
            <a:pPr marL="457200" indent="-457200">
              <a:defRPr/>
            </a:pPr>
            <a:r>
              <a:rPr lang="ru-RU" sz="1600" dirty="0"/>
              <a:t>5. Зависимые слова (любит кого?)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0638" y="1957388"/>
            <a:ext cx="4500562" cy="2308324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/>
              <a:t>                  </a:t>
            </a:r>
            <a:r>
              <a:rPr lang="ru-RU" sz="1600" b="1" dirty="0"/>
              <a:t>Причастие</a:t>
            </a:r>
          </a:p>
          <a:p>
            <a:pPr>
              <a:defRPr/>
            </a:pPr>
            <a:r>
              <a:rPr lang="ru-RU" sz="1600" b="1" dirty="0"/>
              <a:t> </a:t>
            </a:r>
          </a:p>
          <a:p>
            <a:pPr>
              <a:defRPr/>
            </a:pPr>
            <a:r>
              <a:rPr lang="ru-RU" sz="1600" dirty="0"/>
              <a:t>                   </a:t>
            </a:r>
            <a:r>
              <a:rPr lang="ru-RU" sz="1600" b="1" i="1" dirty="0" smtClean="0"/>
              <a:t>любящий</a:t>
            </a:r>
            <a:endParaRPr lang="ru-RU" sz="1600" b="1" i="1" dirty="0"/>
          </a:p>
          <a:p>
            <a:pPr>
              <a:defRPr/>
            </a:pPr>
            <a:endParaRPr lang="ru-RU" sz="1600" dirty="0"/>
          </a:p>
          <a:p>
            <a:pPr marL="457200" indent="-457200">
              <a:defRPr/>
            </a:pPr>
            <a:r>
              <a:rPr lang="ru-RU" sz="1600" dirty="0"/>
              <a:t>1. Признак предмета по действию</a:t>
            </a:r>
          </a:p>
          <a:p>
            <a:pPr marL="457200" indent="-457200">
              <a:defRPr/>
            </a:pPr>
            <a:r>
              <a:rPr lang="ru-RU" sz="1600" dirty="0"/>
              <a:t>2. Время (наст.)</a:t>
            </a:r>
          </a:p>
          <a:p>
            <a:pPr marL="457200" indent="-457200">
              <a:defRPr/>
            </a:pPr>
            <a:r>
              <a:rPr lang="ru-RU" sz="1600" dirty="0"/>
              <a:t>3. Вид (несов.)</a:t>
            </a:r>
          </a:p>
          <a:p>
            <a:pPr marL="457200" indent="-457200">
              <a:defRPr/>
            </a:pPr>
            <a:r>
              <a:rPr lang="ru-RU" sz="1600" dirty="0"/>
              <a:t>4. Возвратность (</a:t>
            </a:r>
            <a:r>
              <a:rPr lang="ru-RU" sz="1600" dirty="0" err="1"/>
              <a:t>невозв</a:t>
            </a:r>
            <a:r>
              <a:rPr lang="ru-RU" sz="1600" dirty="0"/>
              <a:t>.)</a:t>
            </a:r>
          </a:p>
          <a:p>
            <a:pPr marL="457200" indent="-457200">
              <a:defRPr/>
            </a:pPr>
            <a:r>
              <a:rPr lang="ru-RU" sz="1600" dirty="0"/>
              <a:t>5. Зависимые слова (</a:t>
            </a:r>
            <a:r>
              <a:rPr lang="ru-RU" sz="1600" dirty="0" smtClean="0"/>
              <a:t>любящий кого?)</a:t>
            </a:r>
            <a:endParaRPr lang="ru-RU" sz="1600" dirty="0"/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2457450" y="5386388"/>
            <a:ext cx="7229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1800" b="1" dirty="0"/>
              <a:t>Вывод (делает ученик):  </a:t>
            </a:r>
            <a:r>
              <a:rPr lang="ru-RU" sz="1800" dirty="0"/>
              <a:t>Причастие  похоже и на глагол, только у него 2 времени: настоящее и прошедшее. </a:t>
            </a:r>
          </a:p>
          <a:p>
            <a:pPr eaLnBrk="1" hangingPunct="1"/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45146898"/>
              </p:ext>
            </p:extLst>
          </p:nvPr>
        </p:nvGraphicFramePr>
        <p:xfrm>
          <a:off x="814358" y="885804"/>
          <a:ext cx="828680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71700" y="171450"/>
            <a:ext cx="45735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Причастие совмещает признаки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600075"/>
            <a:ext cx="8729663" cy="909861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>
                <a:latin typeface="+mj-lt"/>
                <a:ea typeface="+mj-ea"/>
                <a:cs typeface="+mj-cs"/>
              </a:rPr>
              <a:t>Учитель</a:t>
            </a:r>
            <a:r>
              <a:rPr lang="ru-RU" b="1" dirty="0">
                <a:latin typeface="+mj-lt"/>
                <a:ea typeface="+mj-ea"/>
                <a:cs typeface="+mj-cs"/>
              </a:rPr>
              <a:t>: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>
                <a:latin typeface="+mj-lt"/>
                <a:ea typeface="+mj-ea"/>
                <a:cs typeface="+mj-cs"/>
              </a:rPr>
              <a:t>Опираясь на </a:t>
            </a:r>
            <a:r>
              <a:rPr lang="ru-RU" dirty="0" smtClean="0">
                <a:latin typeface="+mj-lt"/>
                <a:ea typeface="+mj-ea"/>
                <a:cs typeface="+mj-cs"/>
              </a:rPr>
              <a:t>данную схему и материал параграфа, </a:t>
            </a:r>
            <a:r>
              <a:rPr lang="ru-RU" dirty="0">
                <a:latin typeface="+mj-lt"/>
                <a:ea typeface="+mj-ea"/>
                <a:cs typeface="+mj-cs"/>
              </a:rPr>
              <a:t>дайте определение причастию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eaLnBrk="0" hangingPunct="0">
              <a:defRPr/>
            </a:pP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</a:t>
            </a:r>
          </a:p>
          <a:p>
            <a:pPr eaLnBrk="0" hangingPunct="0">
              <a:defRPr/>
            </a:pPr>
            <a:r>
              <a:rPr lang="ru-RU" sz="2400" b="1" dirty="0">
                <a:latin typeface="+mj-lt"/>
                <a:ea typeface="+mj-ea"/>
                <a:cs typeface="+mj-cs"/>
              </a:rPr>
              <a:t>  Ученик: </a:t>
            </a:r>
            <a:r>
              <a:rPr lang="ru-RU" sz="24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ПРИЧАСТИЕ: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2374031"/>
            <a:ext cx="8229600" cy="3888433"/>
          </a:xfrm>
          <a:prstGeom prst="rect">
            <a:avLst/>
          </a:prstGeom>
        </p:spPr>
        <p:txBody>
          <a:bodyPr/>
          <a:lstStyle/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900" dirty="0">
                <a:latin typeface="+mn-lt"/>
                <a:cs typeface="+mn-cs"/>
              </a:rPr>
              <a:t>Это </a:t>
            </a:r>
            <a:r>
              <a:rPr lang="ru-RU" sz="2900" dirty="0" smtClean="0">
                <a:latin typeface="+mn-lt"/>
                <a:cs typeface="+mn-cs"/>
              </a:rPr>
              <a:t>самостоятельная часть речи, </a:t>
            </a:r>
            <a:r>
              <a:rPr lang="ru-RU" sz="2900" dirty="0">
                <a:latin typeface="+mn-lt"/>
                <a:cs typeface="+mn-cs"/>
              </a:rPr>
              <a:t>которая обозначает признак предмета по действию и отвечает на вопросы какой? какая? какое? какие?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900" dirty="0">
                <a:latin typeface="+mn-lt"/>
                <a:cs typeface="+mn-cs"/>
              </a:rPr>
              <a:t>Причастия бывают совершенного и несовершенного вида.</a:t>
            </a:r>
          </a:p>
          <a:p>
            <a:pPr marL="304800" indent="-30480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900" dirty="0">
                <a:latin typeface="+mn-lt"/>
                <a:cs typeface="+mn-cs"/>
              </a:rPr>
              <a:t>Изменяются по временам, числам и падежам.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100638" y="885825"/>
            <a:ext cx="4235450" cy="785813"/>
          </a:xfrm>
        </p:spPr>
        <p:txBody>
          <a:bodyPr>
            <a:normAutofit fontScale="92500"/>
          </a:bodyPr>
          <a:lstStyle/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Узнаём причастие</a:t>
            </a:r>
            <a:endParaRPr lang="ru-RU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872037" y="2028812"/>
            <a:ext cx="5186363" cy="3481387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1882" tIns="50941" rIns="101882" bIns="5094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Суффиксы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-</a:t>
            </a:r>
            <a:r>
              <a:rPr lang="ru-RU" sz="2800" b="1" dirty="0" err="1"/>
              <a:t>ущ</a:t>
            </a:r>
            <a:r>
              <a:rPr lang="ru-RU" sz="2800" b="1" dirty="0"/>
              <a:t>- (-</a:t>
            </a:r>
            <a:r>
              <a:rPr lang="ru-RU" sz="2800" b="1" dirty="0" err="1"/>
              <a:t>ющ</a:t>
            </a:r>
            <a:r>
              <a:rPr lang="ru-RU" sz="2800" b="1" dirty="0"/>
              <a:t>-)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-</a:t>
            </a:r>
            <a:r>
              <a:rPr lang="ru-RU" sz="2800" b="1" dirty="0" err="1"/>
              <a:t>ащ</a:t>
            </a:r>
            <a:r>
              <a:rPr lang="ru-RU" sz="2800" b="1" dirty="0"/>
              <a:t>- (-</a:t>
            </a:r>
            <a:r>
              <a:rPr lang="ru-RU" sz="2800" b="1" dirty="0" err="1"/>
              <a:t>ящ</a:t>
            </a:r>
            <a:r>
              <a:rPr lang="ru-RU" sz="2800" b="1" dirty="0"/>
              <a:t>-)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-</a:t>
            </a:r>
            <a:r>
              <a:rPr lang="ru-RU" sz="2800" b="1" dirty="0" err="1"/>
              <a:t>вш</a:t>
            </a:r>
            <a:r>
              <a:rPr lang="ru-RU" sz="2800" b="1" dirty="0"/>
              <a:t>-, -</a:t>
            </a:r>
            <a:r>
              <a:rPr lang="ru-RU" sz="2800" b="1" dirty="0" err="1"/>
              <a:t>ш</a:t>
            </a:r>
            <a:r>
              <a:rPr lang="ru-RU" sz="2800" b="1" dirty="0"/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-</a:t>
            </a:r>
            <a:r>
              <a:rPr lang="ru-RU" sz="2800" b="1" dirty="0" err="1"/>
              <a:t>ом</a:t>
            </a:r>
            <a:r>
              <a:rPr lang="ru-RU" sz="2800" b="1" dirty="0"/>
              <a:t>- (-ем-), -им-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-</a:t>
            </a:r>
            <a:r>
              <a:rPr lang="ru-RU" sz="2800" b="1" dirty="0" err="1"/>
              <a:t>нн</a:t>
            </a:r>
            <a:r>
              <a:rPr lang="ru-RU" sz="2800" b="1" dirty="0"/>
              <a:t>-, -</a:t>
            </a:r>
            <a:r>
              <a:rPr lang="ru-RU" sz="2800" b="1" dirty="0" err="1"/>
              <a:t>енн</a:t>
            </a:r>
            <a:r>
              <a:rPr lang="ru-RU" sz="2800" b="1" dirty="0"/>
              <a:t>-, -т-</a:t>
            </a:r>
          </a:p>
        </p:txBody>
      </p:sp>
      <p:sp>
        <p:nvSpPr>
          <p:cNvPr id="5" name="Блок-схема: процесс 4"/>
          <p:cNvSpPr/>
          <p:nvPr/>
        </p:nvSpPr>
        <p:spPr bwMode="auto">
          <a:xfrm>
            <a:off x="2940968" y="5743588"/>
            <a:ext cx="3681276" cy="179070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1882" tIns="50941" rIns="101882" bIns="50941"/>
          <a:lstStyle/>
          <a:p>
            <a:pPr algn="ctr" eaLnBrk="0" hangingPunct="0">
              <a:defRPr/>
            </a:pPr>
            <a:endParaRPr lang="ru-RU" sz="1100" dirty="0" smtClean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sz="3100" dirty="0" smtClean="0">
                <a:solidFill>
                  <a:schemeClr val="tx1"/>
                </a:solidFill>
              </a:rPr>
              <a:t>От </a:t>
            </a:r>
            <a:r>
              <a:rPr lang="ru-RU" sz="3100" dirty="0">
                <a:solidFill>
                  <a:schemeClr val="tx1"/>
                </a:solidFill>
              </a:rPr>
              <a:t>глагола (можно сказать «тот, который…»)</a:t>
            </a:r>
          </a:p>
        </p:txBody>
      </p:sp>
      <p:sp>
        <p:nvSpPr>
          <p:cNvPr id="8" name="Блок-схема: процесс 7"/>
          <p:cNvSpPr/>
          <p:nvPr/>
        </p:nvSpPr>
        <p:spPr bwMode="auto">
          <a:xfrm>
            <a:off x="6815150" y="5743588"/>
            <a:ext cx="2928957" cy="17859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1882" tIns="50941" rIns="101882" bIns="50941"/>
          <a:lstStyle/>
          <a:p>
            <a:pPr algn="ctr" eaLnBrk="0" hangingPunct="0"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sz="3100" dirty="0" smtClean="0">
                <a:solidFill>
                  <a:schemeClr val="tx1"/>
                </a:solidFill>
              </a:rPr>
              <a:t>Летящий </a:t>
            </a:r>
            <a:r>
              <a:rPr lang="ru-RU" sz="3100" dirty="0">
                <a:solidFill>
                  <a:schemeClr val="tx1"/>
                </a:solidFill>
              </a:rPr>
              <a:t>– тот, который летит</a:t>
            </a:r>
          </a:p>
        </p:txBody>
      </p:sp>
      <p:sp>
        <p:nvSpPr>
          <p:cNvPr id="22541" name="TextBox 8"/>
          <p:cNvSpPr txBox="1">
            <a:spLocks noChangeArrowheads="1"/>
          </p:cNvSpPr>
          <p:nvPr/>
        </p:nvSpPr>
        <p:spPr bwMode="auto">
          <a:xfrm>
            <a:off x="100013" y="1314450"/>
            <a:ext cx="464343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b="1"/>
              <a:t>Учитель: </a:t>
            </a:r>
          </a:p>
          <a:p>
            <a:pPr eaLnBrk="1" hangingPunct="1"/>
            <a:r>
              <a:rPr lang="ru-RU"/>
              <a:t>- Ребята, я вам открою секреты причастия. Чтобы легче было узнать причастия среди других частей речи, запомните суффиксы.</a:t>
            </a:r>
          </a:p>
        </p:txBody>
      </p:sp>
      <p:sp>
        <p:nvSpPr>
          <p:cNvPr id="22542" name="TextBox 9"/>
          <p:cNvSpPr txBox="1">
            <a:spLocks noChangeArrowheads="1"/>
          </p:cNvSpPr>
          <p:nvPr/>
        </p:nvSpPr>
        <p:spPr bwMode="auto">
          <a:xfrm>
            <a:off x="1814513" y="42433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8638"/>
            <a:ext cx="9772650" cy="1631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IV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. Формирование новых  умений.</a:t>
            </a:r>
          </a:p>
          <a:p>
            <a:pPr>
              <a:defRPr/>
            </a:pPr>
            <a:r>
              <a:rPr lang="ru-RU" sz="2400" b="1" dirty="0">
                <a:latin typeface="+mn-lt"/>
              </a:rPr>
              <a:t>Учитель: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latin typeface="+mn-lt"/>
              </a:rPr>
              <a:t>Проверим, кто обладает хорошей памятью. В течение 1 минуты вам 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нужно запомнить суффиксы, а затем записать их в тетрадь.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0" y="2100263"/>
            <a:ext cx="4000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(Взаимопроверка задания).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987214" y="3512963"/>
            <a:ext cx="3643338" cy="3796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1) лаявшая собака 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2) волнистые волосы 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3) крикливый ребёнок 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4) дремлющий ребёнок 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5) старший брат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6) растаявший снег 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7) построенный дом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8) дремучий лес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9) плывущие облака </a:t>
            </a:r>
            <a:b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10) пожелтевший лист 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85763" y="2662064"/>
            <a:ext cx="84074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Найдите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словосочетания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 причастиями.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0728" y="861864"/>
            <a:ext cx="8568952" cy="44627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5613" indent="-455613" eaLnBrk="0" hangingPunct="0"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 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L="455613" indent="-455613" eaLnBrk="0" hangingPunct="0">
              <a:defRPr/>
            </a:pPr>
            <a:endParaRPr lang="ru-RU" sz="3200" b="1" u="sng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b="1" dirty="0" smtClean="0">
                <a:latin typeface="+mj-lt"/>
                <a:cs typeface="Times New Roman" pitchFamily="18" charset="0"/>
              </a:rPr>
              <a:t> </a:t>
            </a:r>
            <a:r>
              <a:rPr lang="ru-RU" b="1" smtClean="0">
                <a:latin typeface="+mj-lt"/>
                <a:cs typeface="Times New Roman" pitchFamily="18" charset="0"/>
              </a:rPr>
              <a:t>- </a:t>
            </a:r>
            <a:r>
              <a:rPr lang="ru-RU" smtClean="0">
                <a:effectLst/>
                <a:latin typeface="Times New Roman"/>
                <a:ea typeface="Times New Roman"/>
              </a:rPr>
              <a:t>создание 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условий 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для  усвоения  темы, развитие  готовности  мышления  к  усвоению  новых  способов  деятельности, развитие  мыслительных  операций  обучающихся, развитие  навыков  самоконтроля, схематичного  мышления, развитие  навыков  адекватной  самооценки.</a:t>
            </a:r>
          </a:p>
          <a:p>
            <a:pPr algn="just" eaLnBrk="0" hangingPunct="0">
              <a:buClr>
                <a:schemeClr val="accent1">
                  <a:lumMod val="40000"/>
                  <a:lumOff val="60000"/>
                </a:schemeClr>
              </a:buClr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Содержательные</a:t>
            </a:r>
            <a:r>
              <a:rPr lang="ru-RU" b="1" i="1" dirty="0" smtClean="0"/>
              <a:t> -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формировать умения </a:t>
            </a:r>
            <a:r>
              <a:rPr lang="ru-RU" dirty="0">
                <a:latin typeface="Times New Roman"/>
                <a:ea typeface="Times New Roman"/>
              </a:rPr>
              <a:t>отличать причастия от прилагательного и определять глагол, от которого образовано </a:t>
            </a:r>
            <a:r>
              <a:rPr lang="ru-RU" dirty="0" smtClean="0">
                <a:latin typeface="Times New Roman"/>
                <a:ea typeface="Times New Roman"/>
              </a:rPr>
              <a:t>причастие</a:t>
            </a:r>
            <a:r>
              <a:rPr lang="ru-RU" dirty="0">
                <a:latin typeface="Times New Roman"/>
                <a:ea typeface="Times New Roman"/>
              </a:rPr>
              <a:t>, познакомить  обучающихся с основными грамматическими признаками, которые свойственны причастию, и его типичными суффиксами, развивать информационную компетентность учащихся, умение извлекать и </a:t>
            </a:r>
            <a:r>
              <a:rPr lang="ru-RU" dirty="0" smtClean="0">
                <a:latin typeface="Times New Roman"/>
                <a:ea typeface="Times New Roman"/>
              </a:rPr>
              <a:t>обрабатывать информацию.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0" y="242888"/>
            <a:ext cx="100584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200" b="1"/>
              <a:t>Учитель: </a:t>
            </a:r>
          </a:p>
          <a:p>
            <a:pPr eaLnBrk="1" hangingPunct="1"/>
            <a:r>
              <a:rPr lang="ru-RU" sz="2200"/>
              <a:t>-Второй секрет: причастие можно заменить сочетанием «тот, который + глагол», от которого причастие образовано.</a:t>
            </a:r>
          </a:p>
          <a:p>
            <a:pPr eaLnBrk="1" hangingPunct="1"/>
            <a:r>
              <a:rPr lang="ru-RU" sz="2200"/>
              <a:t>Например: летящий – тот, который летит.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385994" y="1814498"/>
            <a:ext cx="4775378" cy="66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Проверим ваши знания!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385994" y="2457440"/>
            <a:ext cx="4473853" cy="802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1.  Это причастия?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57388" y="3243263"/>
            <a:ext cx="6600204" cy="31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Monotype Corsiva" pitchFamily="66" charset="0"/>
              </a:rPr>
              <a:t>Кричащий           </a:t>
            </a: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	</a:t>
            </a:r>
            <a:r>
              <a:rPr lang="ru-RU" sz="2800" b="1" dirty="0" smtClean="0">
                <a:ln w="50800"/>
                <a:latin typeface="Monotype Corsiva" pitchFamily="66" charset="0"/>
              </a:rPr>
              <a:t>Тот</a:t>
            </a:r>
            <a:r>
              <a:rPr lang="ru-RU" sz="2800" b="1" dirty="0">
                <a:ln w="50800"/>
                <a:latin typeface="Monotype Corsiva" pitchFamily="66" charset="0"/>
              </a:rPr>
              <a:t>, который кричит</a:t>
            </a:r>
            <a:endParaRPr lang="ru-RU" sz="2800" b="1" dirty="0">
              <a:solidFill>
                <a:schemeClr val="accent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Monotype Corsiva" pitchFamily="66" charset="0"/>
              </a:rPr>
              <a:t>Бегущий              </a:t>
            </a: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	</a:t>
            </a:r>
            <a:r>
              <a:rPr lang="ru-RU" sz="2800" b="1" dirty="0" smtClean="0">
                <a:ln w="50800"/>
                <a:latin typeface="Monotype Corsiva" pitchFamily="66" charset="0"/>
              </a:rPr>
              <a:t>Тот</a:t>
            </a:r>
            <a:r>
              <a:rPr lang="ru-RU" sz="2800" b="1" dirty="0">
                <a:ln w="50800"/>
                <a:latin typeface="Monotype Corsiva" pitchFamily="66" charset="0"/>
              </a:rPr>
              <a:t>, который бежит</a:t>
            </a:r>
            <a:endParaRPr lang="ru-RU" sz="2800" b="1" dirty="0">
              <a:solidFill>
                <a:schemeClr val="accent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Monotype Corsiva" pitchFamily="66" charset="0"/>
              </a:rPr>
              <a:t>Спасенный          </a:t>
            </a: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	</a:t>
            </a:r>
            <a:r>
              <a:rPr lang="ru-RU" sz="2800" b="1" dirty="0" smtClean="0">
                <a:ln w="50800"/>
                <a:latin typeface="Monotype Corsiva" pitchFamily="66" charset="0"/>
              </a:rPr>
              <a:t>Тот</a:t>
            </a:r>
            <a:r>
              <a:rPr lang="ru-RU" sz="2800" b="1" dirty="0">
                <a:ln w="50800"/>
                <a:latin typeface="Monotype Corsiva" pitchFamily="66" charset="0"/>
              </a:rPr>
              <a:t>, которого спасли</a:t>
            </a:r>
            <a:endParaRPr lang="ru-RU" sz="2800" b="1" dirty="0">
              <a:solidFill>
                <a:schemeClr val="accent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Monotype Corsiva" pitchFamily="66" charset="0"/>
              </a:rPr>
              <a:t>Принесший         </a:t>
            </a: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	</a:t>
            </a:r>
            <a:r>
              <a:rPr lang="ru-RU" sz="2800" b="1" dirty="0" smtClean="0">
                <a:ln w="50800"/>
                <a:latin typeface="Monotype Corsiva" pitchFamily="66" charset="0"/>
              </a:rPr>
              <a:t>Тот</a:t>
            </a:r>
            <a:r>
              <a:rPr lang="ru-RU" sz="2800" b="1" dirty="0">
                <a:ln w="50800"/>
                <a:latin typeface="Monotype Corsiva" pitchFamily="66" charset="0"/>
              </a:rPr>
              <a:t>, который принес</a:t>
            </a:r>
            <a:endParaRPr lang="ru-RU" sz="2800" b="1" dirty="0">
              <a:solidFill>
                <a:schemeClr val="accent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Monotype Corsiva" pitchFamily="66" charset="0"/>
              </a:rPr>
              <a:t>Забытый            </a:t>
            </a: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	</a:t>
            </a:r>
            <a:r>
              <a:rPr lang="ru-RU" sz="2800" b="1" dirty="0" smtClean="0">
                <a:latin typeface="Monotype Corsiva" pitchFamily="66" charset="0"/>
              </a:rPr>
              <a:t>Тот</a:t>
            </a:r>
            <a:r>
              <a:rPr lang="ru-RU" sz="2800" b="1" dirty="0">
                <a:latin typeface="Monotype Corsiva" pitchFamily="66" charset="0"/>
              </a:rPr>
              <a:t>, которого забыли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Ведомый            	</a:t>
            </a:r>
            <a:r>
              <a:rPr lang="ru-RU" sz="2800" b="1" dirty="0" smtClean="0">
                <a:ln w="50800"/>
                <a:latin typeface="Monotype Corsiva" pitchFamily="66" charset="0"/>
              </a:rPr>
              <a:t>Тот</a:t>
            </a:r>
            <a:r>
              <a:rPr lang="ru-RU" sz="2800" b="1" dirty="0">
                <a:ln w="50800"/>
                <a:latin typeface="Monotype Corsiva" pitchFamily="66" charset="0"/>
              </a:rPr>
              <a:t>, которого ведут</a:t>
            </a:r>
            <a:endParaRPr lang="ru-RU" sz="2800" b="1" dirty="0">
              <a:solidFill>
                <a:schemeClr val="accent6"/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/>
                </a:solidFill>
                <a:latin typeface="Monotype Corsiva" pitchFamily="66" charset="0"/>
              </a:rPr>
              <a:t>Уставший         </a:t>
            </a:r>
            <a:r>
              <a:rPr lang="ru-RU" sz="2800" b="1" dirty="0" smtClean="0">
                <a:solidFill>
                  <a:schemeClr val="accent6"/>
                </a:solidFill>
                <a:latin typeface="Monotype Corsiva" pitchFamily="66" charset="0"/>
              </a:rPr>
              <a:t>	</a:t>
            </a:r>
            <a:r>
              <a:rPr lang="ru-RU" sz="2800" b="1" dirty="0" smtClean="0">
                <a:ln w="50800"/>
                <a:latin typeface="Monotype Corsiva" pitchFamily="66" charset="0"/>
              </a:rPr>
              <a:t>Тот</a:t>
            </a:r>
            <a:r>
              <a:rPr lang="ru-RU" sz="2800" b="1" dirty="0">
                <a:ln w="50800"/>
                <a:latin typeface="Monotype Corsiva" pitchFamily="66" charset="0"/>
              </a:rPr>
              <a:t>, который </a:t>
            </a:r>
            <a:r>
              <a:rPr lang="ru-RU" sz="2800" b="1" dirty="0" smtClean="0">
                <a:ln w="50800"/>
                <a:latin typeface="Monotype Corsiva" pitchFamily="66" charset="0"/>
              </a:rPr>
              <a:t>устал</a:t>
            </a:r>
            <a:endParaRPr lang="ru-RU" sz="2800" b="1" dirty="0">
              <a:ln w="50800"/>
              <a:latin typeface="Monotype Corsiva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242888" y="1600200"/>
            <a:ext cx="935384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b="1" dirty="0"/>
              <a:t>Учитель:</a:t>
            </a:r>
            <a:r>
              <a:rPr lang="ru-RU" dirty="0"/>
              <a:t> </a:t>
            </a:r>
          </a:p>
          <a:p>
            <a:pPr algn="just" eaLnBrk="1" hangingPunct="1"/>
            <a:endParaRPr lang="ru-RU" dirty="0"/>
          </a:p>
          <a:p>
            <a:pPr marL="285750" indent="-285750" algn="just" eaLnBrk="1" hangingPunct="1">
              <a:buFontTx/>
              <a:buChar char="-"/>
            </a:pPr>
            <a:r>
              <a:rPr lang="ru-RU" sz="1800" dirty="0" smtClean="0"/>
              <a:t>Возможность </a:t>
            </a:r>
            <a:r>
              <a:rPr lang="ru-RU" sz="1800" dirty="0"/>
              <a:t>соединения действия и указания на признак </a:t>
            </a:r>
            <a:r>
              <a:rPr lang="ru-RU" sz="1800" dirty="0" smtClean="0"/>
              <a:t>предмета в</a:t>
            </a:r>
          </a:p>
          <a:p>
            <a:pPr algn="just" eaLnBrk="1" hangingPunct="1"/>
            <a:r>
              <a:rPr lang="ru-RU" sz="1800" dirty="0" smtClean="0"/>
              <a:t>одном </a:t>
            </a:r>
            <a:r>
              <a:rPr lang="ru-RU" sz="1800" dirty="0"/>
              <a:t>слове увеличивает семантическую емкость причастий, позволяет</a:t>
            </a:r>
          </a:p>
          <a:p>
            <a:pPr algn="just" eaLnBrk="1" hangingPunct="1"/>
            <a:r>
              <a:rPr lang="ru-RU" sz="1800" dirty="0" smtClean="0"/>
              <a:t>избавиться </a:t>
            </a:r>
            <a:r>
              <a:rPr lang="ru-RU" sz="1800" dirty="0"/>
              <a:t>от многословия. Эту особенность отмечает </a:t>
            </a:r>
            <a:r>
              <a:rPr lang="ru-RU" sz="1800" dirty="0" err="1"/>
              <a:t>А.С.Пушкин</a:t>
            </a:r>
            <a:r>
              <a:rPr lang="ru-RU" sz="1800" dirty="0"/>
              <a:t>. Он </a:t>
            </a:r>
            <a:r>
              <a:rPr lang="ru-RU" sz="1800" dirty="0" smtClean="0"/>
              <a:t>с</a:t>
            </a:r>
          </a:p>
          <a:p>
            <a:pPr algn="just" eaLnBrk="1" hangingPunct="1"/>
            <a:r>
              <a:rPr lang="ru-RU" sz="1800" dirty="0" smtClean="0"/>
              <a:t>сожалением </a:t>
            </a:r>
            <a:r>
              <a:rPr lang="ru-RU" sz="1800" dirty="0"/>
              <a:t>пишет: «Причастия обыкновенно избегаются в </a:t>
            </a:r>
            <a:r>
              <a:rPr lang="ru-RU" sz="1800" dirty="0" smtClean="0"/>
              <a:t>разговоре. </a:t>
            </a:r>
          </a:p>
          <a:p>
            <a:pPr algn="just" eaLnBrk="1" hangingPunct="1"/>
            <a:r>
              <a:rPr lang="ru-RU" sz="1800" dirty="0" smtClean="0"/>
              <a:t>Мы </a:t>
            </a:r>
            <a:r>
              <a:rPr lang="ru-RU" sz="1800" dirty="0"/>
              <a:t>не говорим «карета, скачущая по мосту», «слуга, метущий комнату».</a:t>
            </a:r>
          </a:p>
          <a:p>
            <a:pPr algn="just" eaLnBrk="1" hangingPunct="1"/>
            <a:r>
              <a:rPr lang="ru-RU" sz="1800" dirty="0"/>
              <a:t>Мы говорим, которая скачет, который метет, заменяя </a:t>
            </a:r>
            <a:r>
              <a:rPr lang="ru-RU" sz="1800" dirty="0" smtClean="0"/>
              <a:t>выразительную</a:t>
            </a:r>
          </a:p>
          <a:p>
            <a:pPr algn="just" eaLnBrk="1" hangingPunct="1"/>
            <a:r>
              <a:rPr lang="ru-RU" sz="1800" dirty="0" smtClean="0"/>
              <a:t>краткость </a:t>
            </a:r>
            <a:r>
              <a:rPr lang="ru-RU" sz="1800" dirty="0"/>
              <a:t>причастия вялым оборотом». Пушкин широко </a:t>
            </a:r>
            <a:r>
              <a:rPr lang="ru-RU" sz="1800" dirty="0" smtClean="0"/>
              <a:t>использовал</a:t>
            </a:r>
          </a:p>
          <a:p>
            <a:pPr algn="just" eaLnBrk="1" hangingPunct="1"/>
            <a:r>
              <a:rPr lang="ru-RU" sz="1800" dirty="0" smtClean="0"/>
              <a:t>причастия </a:t>
            </a:r>
            <a:r>
              <a:rPr lang="ru-RU" sz="1800" dirty="0"/>
              <a:t>в своих произведениях, показывая, что они делают </a:t>
            </a:r>
            <a:r>
              <a:rPr lang="ru-RU" sz="1800" dirty="0" smtClean="0"/>
              <a:t>речь</a:t>
            </a:r>
          </a:p>
          <a:p>
            <a:pPr algn="just" eaLnBrk="1" hangingPunct="1"/>
            <a:r>
              <a:rPr lang="ru-RU" sz="1800" dirty="0" smtClean="0"/>
              <a:t>более </a:t>
            </a:r>
            <a:r>
              <a:rPr lang="ru-RU" sz="1800" dirty="0"/>
              <a:t>яркой и выразительной. И мы в этом еще не раз убедимся, читая его</a:t>
            </a:r>
          </a:p>
          <a:p>
            <a:pPr algn="just" eaLnBrk="1" hangingPunct="1"/>
            <a:r>
              <a:rPr lang="ru-RU" sz="1800" dirty="0"/>
              <a:t>стихотворения, повести и рассказы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Рисунок 1" descr="6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42888"/>
            <a:ext cx="3271838" cy="395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513" y="4529138"/>
            <a:ext cx="9292929" cy="249299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dirty="0">
                <a:latin typeface="+mn-lt"/>
              </a:rPr>
              <a:t>Причастие обыкновенно избегаются в разговоре. </a:t>
            </a:r>
          </a:p>
          <a:p>
            <a:pPr>
              <a:defRPr/>
            </a:pPr>
            <a:r>
              <a:rPr lang="ru-RU" sz="2600" dirty="0">
                <a:latin typeface="+mn-lt"/>
              </a:rPr>
              <a:t>Мы не говорим «карета, скачущая по мосту», </a:t>
            </a:r>
          </a:p>
          <a:p>
            <a:pPr>
              <a:defRPr/>
            </a:pPr>
            <a:r>
              <a:rPr lang="ru-RU" sz="2600" dirty="0">
                <a:latin typeface="+mn-lt"/>
              </a:rPr>
              <a:t>«слуга, метущий комнату». Мы говорим, которая скачет,</a:t>
            </a:r>
          </a:p>
          <a:p>
            <a:pPr>
              <a:defRPr/>
            </a:pPr>
            <a:r>
              <a:rPr lang="ru-RU" sz="2600" dirty="0">
                <a:latin typeface="+mn-lt"/>
              </a:rPr>
              <a:t>который метет, заменяя выразительную краткость</a:t>
            </a:r>
          </a:p>
          <a:p>
            <a:pPr>
              <a:defRPr/>
            </a:pPr>
            <a:r>
              <a:rPr lang="ru-RU" sz="2600" dirty="0">
                <a:latin typeface="+mn-lt"/>
              </a:rPr>
              <a:t>причастия вялым оборотом.</a:t>
            </a:r>
          </a:p>
          <a:p>
            <a:pPr>
              <a:defRPr/>
            </a:pPr>
            <a:r>
              <a:rPr lang="ru-RU" sz="2600" dirty="0">
                <a:latin typeface="+mn-lt"/>
              </a:rPr>
              <a:t>                                                            </a:t>
            </a:r>
            <a:r>
              <a:rPr lang="ru-RU" sz="2600" dirty="0" smtClean="0">
                <a:latin typeface="+mn-lt"/>
              </a:rPr>
              <a:t>           </a:t>
            </a:r>
            <a:r>
              <a:rPr lang="ru-RU" sz="2600" dirty="0">
                <a:latin typeface="+mn-lt"/>
              </a:rPr>
              <a:t>А.С.Пушкин.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500808" y="671513"/>
            <a:ext cx="751363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/>
              <a:t>Итак, все секреты причастия вы знаете.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V</a:t>
            </a:r>
            <a:r>
              <a:rPr lang="ru-RU" b="1" dirty="0">
                <a:solidFill>
                  <a:srgbClr val="C00000"/>
                </a:solidFill>
              </a:rPr>
              <a:t>. Применение новых знаний и умений.</a:t>
            </a:r>
          </a:p>
          <a:p>
            <a:pPr eaLnBrk="1" hangingPunct="1"/>
            <a:endParaRPr lang="ru-RU" sz="1000" dirty="0">
              <a:solidFill>
                <a:srgbClr val="C00000"/>
              </a:solidFill>
            </a:endParaRPr>
          </a:p>
          <a:p>
            <a:pPr eaLnBrk="1" hangingPunct="1"/>
            <a:r>
              <a:rPr lang="ru-RU" dirty="0"/>
              <a:t> Задание1.</a:t>
            </a:r>
          </a:p>
          <a:p>
            <a:pPr eaLnBrk="1" hangingPunct="1"/>
            <a:endParaRPr lang="ru-RU" sz="1000" dirty="0"/>
          </a:p>
          <a:p>
            <a:pPr eaLnBrk="1" hangingPunct="1"/>
            <a:r>
              <a:rPr lang="ru-RU" b="1" dirty="0"/>
              <a:t>Учитель:</a:t>
            </a:r>
            <a:r>
              <a:rPr lang="ru-RU" dirty="0"/>
              <a:t> Найдите причастия в предложениях, которые мы запишем на доске и в тетрадях.</a:t>
            </a:r>
          </a:p>
          <a:p>
            <a:pPr eaLnBrk="1" hangingPunct="1"/>
            <a:endParaRPr lang="ru-RU" sz="1000" dirty="0"/>
          </a:p>
          <a:p>
            <a:pPr eaLnBrk="1" hangingPunct="1"/>
            <a:r>
              <a:rPr lang="ru-RU" i="1" dirty="0"/>
              <a:t>Внезапно раздавшиеся громкие крики разбудили меня.</a:t>
            </a:r>
          </a:p>
          <a:p>
            <a:pPr eaLnBrk="1" hangingPunct="1"/>
            <a:endParaRPr lang="ru-RU" sz="1000" dirty="0"/>
          </a:p>
          <a:p>
            <a:pPr eaLnBrk="1" hangingPunct="1"/>
            <a:r>
              <a:rPr lang="ru-RU" b="1" dirty="0"/>
              <a:t>Учитель: </a:t>
            </a:r>
            <a:r>
              <a:rPr lang="ru-RU" dirty="0"/>
              <a:t>Как найти причастие</a:t>
            </a:r>
            <a:r>
              <a:rPr lang="ru-RU" dirty="0" smtClean="0"/>
              <a:t>?</a:t>
            </a:r>
          </a:p>
          <a:p>
            <a:pPr eaLnBrk="1" hangingPunct="1"/>
            <a:endParaRPr lang="ru-RU" sz="1000" dirty="0"/>
          </a:p>
          <a:p>
            <a:pPr eaLnBrk="1" hangingPunct="1"/>
            <a:r>
              <a:rPr lang="ru-RU" b="1" dirty="0"/>
              <a:t>Ученик:</a:t>
            </a:r>
            <a:r>
              <a:rPr lang="ru-RU" dirty="0"/>
              <a:t> Ищу существительное и от него задаю вопрос какие?: громкие и раздавшиеся</a:t>
            </a:r>
            <a:r>
              <a:rPr lang="ru-RU" dirty="0" smtClean="0"/>
              <a:t>.</a:t>
            </a:r>
          </a:p>
          <a:p>
            <a:pPr eaLnBrk="1" hangingPunct="1"/>
            <a:endParaRPr lang="ru-RU" sz="1000" dirty="0"/>
          </a:p>
          <a:p>
            <a:pPr eaLnBrk="1" hangingPunct="1"/>
            <a:r>
              <a:rPr lang="ru-RU" b="1" dirty="0"/>
              <a:t>Учитель:</a:t>
            </a:r>
            <a:r>
              <a:rPr lang="ru-RU" dirty="0"/>
              <a:t> Как узнать, какое из них причастие</a:t>
            </a:r>
            <a:r>
              <a:rPr lang="ru-RU" dirty="0" smtClean="0"/>
              <a:t>?</a:t>
            </a:r>
          </a:p>
          <a:p>
            <a:pPr eaLnBrk="1" hangingPunct="1"/>
            <a:endParaRPr lang="ru-RU" sz="1000" dirty="0"/>
          </a:p>
          <a:p>
            <a:pPr eaLnBrk="1" hangingPunct="1"/>
            <a:r>
              <a:rPr lang="ru-RU" b="1" dirty="0"/>
              <a:t>Ученик:</a:t>
            </a:r>
            <a:r>
              <a:rPr lang="ru-RU" dirty="0"/>
              <a:t> Заменить глаголом, посмотреть на суффиксы: причастие раздавшиеся.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2386013" y="2100263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314325" y="1600200"/>
            <a:ext cx="9942513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/>
              <a:t>Задание 2</a:t>
            </a:r>
          </a:p>
          <a:p>
            <a:pPr eaLnBrk="1" hangingPunct="1"/>
            <a:r>
              <a:rPr lang="ru-RU" sz="2400" dirty="0">
                <a:solidFill>
                  <a:schemeClr val="tx2"/>
                </a:solidFill>
              </a:rPr>
              <a:t>Дифференцированная работа.</a:t>
            </a:r>
          </a:p>
          <a:p>
            <a:pPr eaLnBrk="1" hangingPunct="1"/>
            <a:endParaRPr lang="ru-RU" dirty="0">
              <a:solidFill>
                <a:schemeClr val="tx2"/>
              </a:solidFill>
            </a:endParaRPr>
          </a:p>
          <a:p>
            <a:pPr eaLnBrk="1" hangingPunct="1"/>
            <a:r>
              <a:rPr lang="ru-RU" b="1" dirty="0"/>
              <a:t>Определите признаки глагола и прилагательного у причастия,</a:t>
            </a:r>
          </a:p>
          <a:p>
            <a:pPr eaLnBrk="1" hangingPunct="1"/>
            <a:r>
              <a:rPr lang="ru-RU" b="1" dirty="0" smtClean="0"/>
              <a:t>заполнив таблицу(раздаточный материал </a:t>
            </a:r>
            <a:r>
              <a:rPr lang="ru-RU" b="1" dirty="0"/>
              <a:t>с таблицей).</a:t>
            </a:r>
          </a:p>
          <a:p>
            <a:pPr eaLnBrk="1" hangingPunct="1"/>
            <a:endParaRPr lang="ru-RU" b="1" dirty="0"/>
          </a:p>
          <a:p>
            <a:pPr eaLnBrk="1" hangingPunct="1"/>
            <a:r>
              <a:rPr lang="ru-RU" dirty="0"/>
              <a:t>1-я группа заполняет таблицу </a:t>
            </a:r>
            <a:r>
              <a:rPr lang="ru-RU" dirty="0" smtClean="0"/>
              <a:t>словами: </a:t>
            </a:r>
            <a:r>
              <a:rPr lang="ru-RU" i="1" dirty="0"/>
              <a:t>пронизанных (туч),</a:t>
            </a:r>
          </a:p>
          <a:p>
            <a:pPr eaLnBrk="1" hangingPunct="1"/>
            <a:r>
              <a:rPr lang="ru-RU" i="1" dirty="0"/>
              <a:t> озаривший, гаснувший  (луч).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2-я группа выполняет работу под руководством учителя: </a:t>
            </a:r>
            <a:r>
              <a:rPr lang="ru-RU" i="1" dirty="0"/>
              <a:t>летящий,</a:t>
            </a:r>
          </a:p>
          <a:p>
            <a:pPr eaLnBrk="1" hangingPunct="1"/>
            <a:r>
              <a:rPr lang="ru-RU" i="1" dirty="0"/>
              <a:t>спешащий (лист).</a:t>
            </a:r>
          </a:p>
          <a:p>
            <a:pPr eaLnBrk="1" hangingPunct="1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99155"/>
              </p:ext>
            </p:extLst>
          </p:nvPr>
        </p:nvGraphicFramePr>
        <p:xfrm>
          <a:off x="204664" y="285800"/>
          <a:ext cx="9744075" cy="702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483"/>
                <a:gridCol w="1174299"/>
                <a:gridCol w="931188"/>
                <a:gridCol w="1021556"/>
                <a:gridCol w="1100137"/>
                <a:gridCol w="1100137"/>
                <a:gridCol w="1100137"/>
                <a:gridCol w="1100138"/>
              </a:tblGrid>
              <a:tr h="1495289"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2"/>
                          </a:solidFill>
                        </a:rPr>
                        <a:t>Прич</a:t>
                      </a:r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. + </a:t>
                      </a:r>
                      <a:r>
                        <a:rPr lang="ru-RU" sz="2000" dirty="0" err="1" smtClean="0">
                          <a:solidFill>
                            <a:schemeClr val="tx2"/>
                          </a:solidFill>
                        </a:rPr>
                        <a:t>сущ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От какого глагола </a:t>
                      </a:r>
                      <a:r>
                        <a:rPr lang="ru-RU" sz="2000" dirty="0" err="1" smtClean="0">
                          <a:solidFill>
                            <a:schemeClr val="tx2"/>
                          </a:solidFill>
                        </a:rPr>
                        <a:t>образо-вано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Признаки глагола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2"/>
                          </a:solidFill>
                        </a:rPr>
                        <a:t>Признаки прилагательного</a:t>
                      </a:r>
                      <a:endParaRPr lang="ru-RU" sz="2000" dirty="0">
                        <a:solidFill>
                          <a:schemeClr val="tx2"/>
                        </a:solidFill>
                      </a:endParaRP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62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время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воз-врат-ность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род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падеж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пронизанных туч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прони-зать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сов.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прош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-</a:t>
                      </a:r>
                      <a:r>
                        <a:rPr lang="ru-RU" sz="2000" dirty="0" err="1" smtClean="0"/>
                        <a:t>возвр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мн.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– 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Род.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озаривший луч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озарить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сов.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прош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 -</a:t>
                      </a:r>
                      <a:r>
                        <a:rPr lang="ru-RU" sz="2000" dirty="0" err="1" smtClean="0"/>
                        <a:t>возвр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муж.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гаснувший луч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гаснуть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несов.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прош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 -</a:t>
                      </a:r>
                      <a:r>
                        <a:rPr lang="ru-RU" sz="2000" dirty="0" err="1" smtClean="0"/>
                        <a:t>возвр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муж.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летящий лист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лететь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несов.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наст.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 -</a:t>
                      </a:r>
                      <a:r>
                        <a:rPr lang="ru-RU" sz="2000" dirty="0" err="1" smtClean="0"/>
                        <a:t>возвр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муж.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72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спешащий</a:t>
                      </a:r>
                      <a:r>
                        <a:rPr lang="ru-RU" sz="2000" baseline="0" dirty="0" smtClean="0"/>
                        <a:t> лист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спе-шить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несов.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наст.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не -</a:t>
                      </a:r>
                      <a:r>
                        <a:rPr lang="ru-RU" sz="2000" dirty="0" err="1" smtClean="0"/>
                        <a:t>возвр</a:t>
                      </a:r>
                      <a:r>
                        <a:rPr lang="ru-RU" sz="2000" dirty="0" smtClean="0"/>
                        <a:t>.</a:t>
                      </a:r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муж.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Им.</a:t>
                      </a:r>
                      <a:endParaRPr lang="ru-RU" sz="2000" dirty="0"/>
                    </a:p>
                  </a:txBody>
                  <a:tcPr marL="100583" marR="100583" marT="51816" marB="51816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" y="314325"/>
            <a:ext cx="9429750" cy="2986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        </a:t>
            </a:r>
            <a:r>
              <a:rPr lang="en-US" sz="3200" b="1" dirty="0">
                <a:solidFill>
                  <a:srgbClr val="C00000"/>
                </a:solidFill>
                <a:latin typeface="+mn-lt"/>
              </a:rPr>
              <a:t>VI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. Систематизация знаний.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r>
              <a:rPr lang="ru-RU" sz="2400" b="1" dirty="0">
                <a:latin typeface="+mn-lt"/>
              </a:rPr>
              <a:t>Учитель: </a:t>
            </a:r>
          </a:p>
          <a:p>
            <a:pPr>
              <a:defRPr/>
            </a:pPr>
            <a:r>
              <a:rPr lang="ru-RU" sz="2400" dirty="0" smtClean="0">
                <a:latin typeface="+mn-lt"/>
              </a:rPr>
              <a:t>С </a:t>
            </a:r>
            <a:r>
              <a:rPr lang="ru-RU" sz="2400" dirty="0">
                <a:latin typeface="+mn-lt"/>
              </a:rPr>
              <a:t>какой </a:t>
            </a:r>
            <a:r>
              <a:rPr lang="ru-RU" sz="2400" dirty="0" smtClean="0">
                <a:latin typeface="+mn-lt"/>
              </a:rPr>
              <a:t>частью </a:t>
            </a:r>
            <a:r>
              <a:rPr lang="ru-RU" sz="2400" dirty="0">
                <a:latin typeface="+mn-lt"/>
              </a:rPr>
              <a:t>речи мы сегодня </a:t>
            </a:r>
            <a:r>
              <a:rPr lang="ru-RU" sz="2400" dirty="0" smtClean="0">
                <a:latin typeface="+mn-lt"/>
              </a:rPr>
              <a:t>познакомились на уроке? </a:t>
            </a:r>
            <a:endParaRPr lang="ru-RU" sz="2400" dirty="0">
              <a:latin typeface="+mn-lt"/>
            </a:endParaRPr>
          </a:p>
          <a:p>
            <a:pPr>
              <a:defRPr/>
            </a:pPr>
            <a:r>
              <a:rPr lang="ru-RU" sz="2400" dirty="0" smtClean="0">
                <a:latin typeface="+mn-lt"/>
              </a:rPr>
              <a:t>Что </a:t>
            </a:r>
            <a:r>
              <a:rPr lang="ru-RU" sz="2400" dirty="0">
                <a:latin typeface="+mn-lt"/>
              </a:rPr>
              <a:t>мы о ней узнали? 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Давайте выразим это в форме синквейна.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86013" y="3457575"/>
            <a:ext cx="701675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>                           </a:t>
            </a:r>
            <a:r>
              <a:rPr lang="ru-RU" sz="2400" dirty="0">
                <a:solidFill>
                  <a:srgbClr val="C00000"/>
                </a:solidFill>
              </a:rPr>
              <a:t>Синквейн</a:t>
            </a:r>
          </a:p>
          <a:p>
            <a:pPr>
              <a:defRPr/>
            </a:pPr>
            <a:r>
              <a:rPr lang="ru-RU" dirty="0"/>
              <a:t>      1</a:t>
            </a:r>
            <a:r>
              <a:rPr lang="ru-RU" dirty="0" smtClean="0"/>
              <a:t>. Причастие</a:t>
            </a:r>
            <a:endParaRPr lang="ru-RU" dirty="0"/>
          </a:p>
          <a:p>
            <a:pPr>
              <a:defRPr/>
            </a:pPr>
            <a:endParaRPr lang="ru-RU" dirty="0"/>
          </a:p>
          <a:p>
            <a:pPr marL="457200" indent="-457200">
              <a:defRPr/>
            </a:pPr>
            <a:r>
              <a:rPr lang="ru-RU" dirty="0"/>
              <a:t>      2</a:t>
            </a:r>
            <a:r>
              <a:rPr lang="ru-RU" dirty="0" smtClean="0"/>
              <a:t>. Полное</a:t>
            </a:r>
            <a:r>
              <a:rPr lang="ru-RU" dirty="0"/>
              <a:t>, краткое.</a:t>
            </a:r>
          </a:p>
          <a:p>
            <a:pPr marL="457200" indent="-457200">
              <a:defRPr/>
            </a:pPr>
            <a:endParaRPr lang="ru-RU" dirty="0"/>
          </a:p>
          <a:p>
            <a:pPr marL="457200" indent="-457200">
              <a:defRPr/>
            </a:pPr>
            <a:r>
              <a:rPr lang="ru-RU" dirty="0"/>
              <a:t>      3</a:t>
            </a:r>
            <a:r>
              <a:rPr lang="ru-RU" dirty="0" smtClean="0"/>
              <a:t>. Изменяется</a:t>
            </a:r>
            <a:r>
              <a:rPr lang="ru-RU" dirty="0"/>
              <a:t>, обозначает, отвечает.</a:t>
            </a:r>
          </a:p>
          <a:p>
            <a:pPr marL="457200" indent="-457200">
              <a:defRPr/>
            </a:pPr>
            <a:endParaRPr lang="ru-RU" dirty="0"/>
          </a:p>
          <a:p>
            <a:pPr marL="457200" indent="-457200">
              <a:defRPr/>
            </a:pPr>
            <a:r>
              <a:rPr lang="ru-RU" dirty="0"/>
              <a:t>      4</a:t>
            </a:r>
            <a:r>
              <a:rPr lang="ru-RU" dirty="0" smtClean="0"/>
              <a:t>. Имеет признаки </a:t>
            </a:r>
            <a:r>
              <a:rPr lang="ru-RU" dirty="0"/>
              <a:t>глагола </a:t>
            </a:r>
            <a:r>
              <a:rPr lang="ru-RU" dirty="0" smtClean="0"/>
              <a:t>и </a:t>
            </a:r>
            <a:r>
              <a:rPr lang="ru-RU" dirty="0"/>
              <a:t>прилагательного.</a:t>
            </a:r>
          </a:p>
          <a:p>
            <a:pPr marL="457200" indent="-457200">
              <a:defRPr/>
            </a:pPr>
            <a:endParaRPr lang="ru-RU" dirty="0"/>
          </a:p>
          <a:p>
            <a:pPr marL="457200" indent="-457200">
              <a:defRPr/>
            </a:pPr>
            <a:r>
              <a:rPr lang="ru-RU" dirty="0"/>
              <a:t>      5. Форма</a:t>
            </a:r>
          </a:p>
          <a:p>
            <a:pPr marL="457200" indent="-457200">
              <a:defRPr/>
            </a:pPr>
            <a:endParaRPr lang="ru-RU" dirty="0"/>
          </a:p>
          <a:p>
            <a:pPr marL="457200" indent="-457200">
              <a:defRPr/>
            </a:pPr>
            <a:r>
              <a:rPr lang="ru-RU" dirty="0"/>
              <a:t>      (Проверка работ учащихся).</a:t>
            </a:r>
          </a:p>
          <a:p>
            <a:pPr marL="457200" indent="-457200">
              <a:buFontTx/>
              <a:buAutoNum type="arabicPeriod"/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366" y="1814498"/>
            <a:ext cx="6472406" cy="872318"/>
          </a:xfrm>
          <a:prstGeom prst="rect">
            <a:avLst/>
          </a:prstGeom>
          <a:noFill/>
        </p:spPr>
        <p:txBody>
          <a:bodyPr wrap="none" lIns="101882" tIns="50941" rIns="101882" bIns="5094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VII. </a:t>
            </a:r>
            <a:r>
              <a:rPr lang="ru-RU" sz="5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Задание на дом.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00110" y="3076570"/>
            <a:ext cx="8572560" cy="3119087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900" dirty="0" smtClean="0">
                <a:latin typeface="+mj-lt"/>
              </a:rPr>
              <a:t>9(прочитать), из повести </a:t>
            </a:r>
            <a:r>
              <a:rPr lang="ru-RU" sz="4900" dirty="0" err="1" smtClean="0">
                <a:latin typeface="+mj-lt"/>
              </a:rPr>
              <a:t>А.С.Пушкина</a:t>
            </a:r>
            <a:r>
              <a:rPr lang="ru-RU" sz="4900" dirty="0" smtClean="0">
                <a:latin typeface="+mj-lt"/>
              </a:rPr>
              <a:t> «Станционный смотритель» выписать 10-12 причастий.</a:t>
            </a:r>
            <a:endParaRPr lang="ru-RU" sz="49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31748" name="Прямоугольник 5"/>
          <p:cNvSpPr>
            <a:spLocks noChangeArrowheads="1"/>
          </p:cNvSpPr>
          <p:nvPr/>
        </p:nvSpPr>
        <p:spPr bwMode="auto">
          <a:xfrm>
            <a:off x="1100138" y="3076575"/>
            <a:ext cx="106870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/>
          <a:p>
            <a:r>
              <a:rPr lang="ru-RU" sz="4900"/>
              <a:t>§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457200" y="671513"/>
            <a:ext cx="8685213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b="1" i="1" dirty="0"/>
          </a:p>
          <a:p>
            <a:pPr eaLnBrk="1" hangingPunct="1"/>
            <a:endParaRPr lang="ru-RU" b="1" i="1" dirty="0"/>
          </a:p>
          <a:p>
            <a:pPr eaLnBrk="1" hangingPunct="1"/>
            <a:r>
              <a:rPr lang="ru-RU" b="1" i="1" dirty="0"/>
              <a:t>Учитель:  </a:t>
            </a:r>
            <a:r>
              <a:rPr lang="ru-RU" dirty="0"/>
              <a:t>Посмотрите в свои тетради и определите</a:t>
            </a:r>
            <a:r>
              <a:rPr lang="ru-RU" dirty="0" smtClean="0"/>
              <a:t>, </a:t>
            </a:r>
            <a:r>
              <a:rPr lang="ru-RU" dirty="0"/>
              <a:t>все ли из списка короля  Морфологии у вас получается.</a:t>
            </a:r>
          </a:p>
          <a:p>
            <a:pPr eaLnBrk="1" hangingPunct="1"/>
            <a:r>
              <a:rPr lang="ru-RU" dirty="0" smtClean="0"/>
              <a:t>- Умею </a:t>
            </a:r>
            <a:r>
              <a:rPr lang="ru-RU" dirty="0"/>
              <a:t>пользоваться «секретами».</a:t>
            </a:r>
          </a:p>
          <a:p>
            <a:pPr eaLnBrk="1" hangingPunct="1"/>
            <a:r>
              <a:rPr lang="ru-RU" dirty="0" smtClean="0"/>
              <a:t>- Нахожу </a:t>
            </a:r>
            <a:r>
              <a:rPr lang="ru-RU" dirty="0"/>
              <a:t>в причастии признаки глагола и прилагательного.</a:t>
            </a:r>
          </a:p>
          <a:p>
            <a:pPr eaLnBrk="1" hangingPunct="1"/>
            <a:r>
              <a:rPr lang="ru-RU" dirty="0" smtClean="0"/>
              <a:t>- Умею </a:t>
            </a:r>
            <a:r>
              <a:rPr lang="ru-RU" dirty="0"/>
              <a:t>отличить от других частей речи.</a:t>
            </a:r>
          </a:p>
          <a:p>
            <a:pPr eaLnBrk="1" hangingPunct="1"/>
            <a:r>
              <a:rPr lang="ru-RU" dirty="0"/>
              <a:t>Если все 3 пункта вы сможете утвердить - покажите своими </a:t>
            </a:r>
          </a:p>
          <a:p>
            <a:pPr eaLnBrk="1" hangingPunct="1"/>
            <a:r>
              <a:rPr lang="ru-RU" dirty="0"/>
              <a:t>карточками, с каким настроением уходим с урока? </a:t>
            </a:r>
          </a:p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Красный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–</a:t>
            </a:r>
            <a:r>
              <a:rPr lang="ru-RU" dirty="0" smtClean="0"/>
              <a:t> 	отличное </a:t>
            </a:r>
            <a:r>
              <a:rPr lang="ru-RU" dirty="0"/>
              <a:t>настроение, всё получилось, ошибок</a:t>
            </a:r>
          </a:p>
          <a:p>
            <a:pPr eaLnBrk="1" hangingPunct="1"/>
            <a:r>
              <a:rPr lang="ru-RU" dirty="0" smtClean="0"/>
              <a:t>практически </a:t>
            </a:r>
            <a:r>
              <a:rPr lang="ru-RU" dirty="0"/>
              <a:t>нет.</a:t>
            </a:r>
          </a:p>
          <a:p>
            <a:pPr eaLnBrk="1" hangingPunct="1"/>
            <a:r>
              <a:rPr lang="ru-RU" b="1" dirty="0">
                <a:solidFill>
                  <a:srgbClr val="FFFF00"/>
                </a:solidFill>
              </a:rPr>
              <a:t>Жёлтый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</a:t>
            </a:r>
            <a:r>
              <a:rPr lang="ru-RU" dirty="0" smtClean="0"/>
              <a:t>– 	хорошее </a:t>
            </a:r>
            <a:r>
              <a:rPr lang="ru-RU" dirty="0"/>
              <a:t>настроение, не всё удалось, как хотелось.</a:t>
            </a:r>
          </a:p>
          <a:p>
            <a:pPr eaLnBrk="1" hangingPunct="1"/>
            <a:r>
              <a:rPr lang="ru-RU" b="1" dirty="0">
                <a:solidFill>
                  <a:srgbClr val="00B050"/>
                </a:solidFill>
              </a:rPr>
              <a:t>Зелёный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– 	есть </a:t>
            </a:r>
            <a:r>
              <a:rPr lang="ru-RU" dirty="0"/>
              <a:t>над чем поработать, повторить, выучить.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А следующий урок, ребята, мы начнем с  эпиграфа, которым</a:t>
            </a:r>
          </a:p>
          <a:p>
            <a:pPr eaLnBrk="1" hangingPunct="1"/>
            <a:r>
              <a:rPr lang="ru-RU" dirty="0"/>
              <a:t> мы закончим  сегодня урок:</a:t>
            </a:r>
          </a:p>
          <a:p>
            <a:pPr eaLnBrk="1" hangingPunct="1"/>
            <a:r>
              <a:rPr lang="ru-RU" dirty="0"/>
              <a:t> </a:t>
            </a:r>
          </a:p>
          <a:p>
            <a:pPr eaLnBrk="1" hangingPunct="1"/>
            <a:r>
              <a:rPr lang="ru-RU" b="1" dirty="0" smtClean="0"/>
              <a:t>			Вот </a:t>
            </a:r>
            <a:r>
              <a:rPr lang="ru-RU" b="1" dirty="0"/>
              <a:t>свойство мое обязательное:</a:t>
            </a:r>
            <a:endParaRPr lang="ru-RU" dirty="0"/>
          </a:p>
          <a:p>
            <a:pPr eaLnBrk="1" hangingPunct="1"/>
            <a:r>
              <a:rPr lang="ru-RU" b="1" dirty="0" smtClean="0"/>
              <a:t>			Склоняюсь </a:t>
            </a:r>
            <a:r>
              <a:rPr lang="ru-RU" b="1" dirty="0"/>
              <a:t>я, как прилагательное. </a:t>
            </a:r>
            <a:br>
              <a:rPr lang="ru-RU" b="1" dirty="0"/>
            </a:br>
            <a:r>
              <a:rPr lang="ru-RU" b="1" dirty="0"/>
              <a:t> </a:t>
            </a:r>
            <a:r>
              <a:rPr lang="ru-RU" b="1" dirty="0" smtClean="0"/>
              <a:t>			На </a:t>
            </a:r>
            <a:r>
              <a:rPr lang="ru-RU" b="1" dirty="0"/>
              <a:t>все вопросы его отвечаю</a:t>
            </a:r>
            <a:endParaRPr lang="ru-RU" dirty="0"/>
          </a:p>
          <a:p>
            <a:pPr eaLnBrk="1" hangingPunct="1"/>
            <a:r>
              <a:rPr lang="ru-RU" b="1" dirty="0" smtClean="0"/>
              <a:t>			Глагол </a:t>
            </a:r>
            <a:r>
              <a:rPr lang="ru-RU" b="1" dirty="0"/>
              <a:t>по значению  напоминаю. </a:t>
            </a:r>
            <a:endParaRPr lang="ru-RU" dirty="0"/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314325" y="600075"/>
            <a:ext cx="72294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VIII.</a:t>
            </a:r>
            <a:r>
              <a:rPr lang="ru-RU" sz="2400" b="1">
                <a:solidFill>
                  <a:srgbClr val="C00000"/>
                </a:solidFill>
              </a:rPr>
              <a:t> Подведение итогов и рефлексия</a:t>
            </a:r>
          </a:p>
          <a:p>
            <a:endParaRPr lang="ru-RU" b="1">
              <a:solidFill>
                <a:srgbClr val="C00000"/>
              </a:solidFill>
            </a:endParaRPr>
          </a:p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0" y="528638"/>
            <a:ext cx="8045450" cy="6143625"/>
          </a:xfrm>
        </p:spPr>
        <p:txBody>
          <a:bodyPr lIns="101763" tIns="50882" rIns="101763" bIns="50882">
            <a:normAutofit/>
          </a:bodyPr>
          <a:lstStyle/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      </a:t>
            </a:r>
            <a:r>
              <a:rPr lang="ru-RU" sz="2000" b="1" u="sng" dirty="0" smtClean="0">
                <a:solidFill>
                  <a:schemeClr val="tx2"/>
                </a:solidFill>
                <a:latin typeface="Times New Roman" pitchFamily="18" charset="0"/>
              </a:rPr>
              <a:t>Методы и приемы: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000" dirty="0" smtClean="0"/>
              <a:t>словесный (беседа, объяснение, знакомство с правилом);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практический (самостоятельная работа, работа с карточками-заданиями);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метод дифференцированной проверки знаний;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наглядный (иллюстрации,  карточки);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000" dirty="0" smtClean="0"/>
              <a:t>частично-поисковый.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305647" indent="-30564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b="1" dirty="0" smtClean="0">
                <a:latin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171825"/>
            <a:ext cx="9490075" cy="283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tx2"/>
                </a:solidFill>
              </a:rPr>
              <a:t>     </a:t>
            </a:r>
            <a:r>
              <a:rPr lang="ru-RU" b="1" u="sng" dirty="0">
                <a:solidFill>
                  <a:schemeClr val="tx2"/>
                </a:solidFill>
                <a:latin typeface="+mn-lt"/>
              </a:rPr>
              <a:t>Формы урока:</a:t>
            </a:r>
          </a:p>
          <a:p>
            <a:pPr>
              <a:defRPr/>
            </a:pPr>
            <a:endParaRPr lang="ru-RU" b="1" dirty="0">
              <a:solidFill>
                <a:schemeClr val="tx2"/>
              </a:solidFill>
              <a:latin typeface="+mn-lt"/>
            </a:endParaRP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dirty="0">
                <a:latin typeface="+mn-lt"/>
              </a:rPr>
              <a:t>фронтальная,</a:t>
            </a: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работа в парах,</a:t>
            </a: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индивидуальная работа,</a:t>
            </a: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взаимопроверка, самопроверка, </a:t>
            </a: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самостоятельная работа,</a:t>
            </a:r>
          </a:p>
          <a:p>
            <a:pPr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</a:rPr>
              <a:t> дифференцированная работа.</a:t>
            </a:r>
          </a:p>
          <a:p>
            <a:pPr>
              <a:defRPr/>
            </a:pPr>
            <a:endParaRPr lang="ru-RU" sz="18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00650" y="2720986"/>
            <a:ext cx="48577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chemeClr val="tx2"/>
                </a:solidFill>
                <a:cs typeface="Times New Roman" pitchFamily="18" charset="0"/>
              </a:rPr>
              <a:t>  </a:t>
            </a:r>
            <a:r>
              <a:rPr lang="ru-RU" b="1" u="sng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Оборудование:</a:t>
            </a:r>
          </a:p>
          <a:p>
            <a:pPr eaLnBrk="0" hangingPunct="0">
              <a:defRPr/>
            </a:pPr>
            <a:endParaRPr lang="ru-RU" b="1" u="sng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buClr>
                <a:schemeClr val="accent1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ru-RU" dirty="0">
                <a:latin typeface="+mn-lt"/>
                <a:cs typeface="Times New Roman" pitchFamily="18" charset="0"/>
              </a:rPr>
              <a:t>интерактивная доска;</a:t>
            </a:r>
          </a:p>
          <a:p>
            <a:pPr eaLnBrk="0" hangingPunct="0">
              <a:buClr>
                <a:schemeClr val="accent1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ru-RU" dirty="0" err="1">
                <a:latin typeface="+mn-lt"/>
                <a:cs typeface="Times New Roman" pitchFamily="18" charset="0"/>
              </a:rPr>
              <a:t>мультимедийные</a:t>
            </a:r>
            <a:r>
              <a:rPr lang="ru-RU" dirty="0">
                <a:latin typeface="+mn-lt"/>
                <a:cs typeface="Times New Roman" pitchFamily="18" charset="0"/>
              </a:rPr>
              <a:t> слайды;</a:t>
            </a:r>
          </a:p>
          <a:p>
            <a:pPr eaLnBrk="0" hangingPunct="0">
              <a:buClr>
                <a:schemeClr val="accent1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ru-RU" dirty="0">
                <a:latin typeface="+mn-lt"/>
                <a:cs typeface="Times New Roman" pitchFamily="18" charset="0"/>
              </a:rPr>
              <a:t>раздаточный материал;</a:t>
            </a:r>
          </a:p>
          <a:p>
            <a:pPr eaLnBrk="0" hangingPunct="0">
              <a:buClr>
                <a:schemeClr val="accent1">
                  <a:lumMod val="40000"/>
                  <a:lumOff val="60000"/>
                </a:schemeClr>
              </a:buClr>
              <a:buFontTx/>
              <a:buChar char="•"/>
              <a:defRPr/>
            </a:pPr>
            <a:r>
              <a:rPr lang="ru-RU" dirty="0">
                <a:latin typeface="+mn-lt"/>
                <a:cs typeface="Times New Roman" pitchFamily="18" charset="0"/>
              </a:rPr>
              <a:t>учебник «Русский язык». </a:t>
            </a:r>
            <a:r>
              <a:rPr lang="ru-RU" dirty="0" smtClean="0">
                <a:latin typeface="+mn-lt"/>
                <a:cs typeface="Times New Roman" pitchFamily="18" charset="0"/>
              </a:rPr>
              <a:t>7 </a:t>
            </a:r>
            <a:r>
              <a:rPr lang="ru-RU" dirty="0">
                <a:latin typeface="+mn-lt"/>
                <a:cs typeface="Times New Roman" pitchFamily="18" charset="0"/>
              </a:rPr>
              <a:t>класс. </a:t>
            </a:r>
            <a:r>
              <a:rPr lang="ru-RU" dirty="0" err="1" smtClean="0">
                <a:latin typeface="+mn-lt"/>
                <a:cs typeface="Times New Roman" pitchFamily="18" charset="0"/>
              </a:rPr>
              <a:t>М.Т.Баранов</a:t>
            </a:r>
            <a:r>
              <a:rPr lang="ru-RU" dirty="0" smtClean="0">
                <a:latin typeface="+mn-lt"/>
                <a:cs typeface="Times New Roman" pitchFamily="18" charset="0"/>
              </a:rPr>
              <a:t>, </a:t>
            </a:r>
            <a:r>
              <a:rPr lang="ru-RU" dirty="0" err="1" smtClean="0">
                <a:latin typeface="+mn-lt"/>
                <a:cs typeface="Times New Roman" pitchFamily="18" charset="0"/>
              </a:rPr>
              <a:t>Т.А.Ладыженская</a:t>
            </a:r>
            <a:r>
              <a:rPr lang="ru-RU" dirty="0" smtClean="0">
                <a:latin typeface="+mn-lt"/>
                <a:cs typeface="Times New Roman" pitchFamily="18" charset="0"/>
              </a:rPr>
              <a:t>, </a:t>
            </a:r>
            <a:r>
              <a:rPr lang="ru-RU" dirty="0" err="1" smtClean="0">
                <a:latin typeface="+mn-lt"/>
                <a:cs typeface="Times New Roman" pitchFamily="18" charset="0"/>
              </a:rPr>
              <a:t>Л.А.Тростенцова</a:t>
            </a:r>
            <a:r>
              <a:rPr lang="ru-RU" dirty="0" smtClean="0">
                <a:latin typeface="+mn-lt"/>
                <a:cs typeface="Times New Roman" pitchFamily="18" charset="0"/>
              </a:rPr>
              <a:t> и другие. </a:t>
            </a:r>
            <a:r>
              <a:rPr lang="ru-RU" dirty="0">
                <a:latin typeface="+mn-lt"/>
                <a:cs typeface="Times New Roman" pitchFamily="18" charset="0"/>
              </a:rPr>
              <a:t>М., </a:t>
            </a:r>
            <a:r>
              <a:rPr lang="ru-RU" dirty="0" smtClean="0">
                <a:latin typeface="+mn-lt"/>
                <a:cs typeface="Times New Roman" pitchFamily="18" charset="0"/>
              </a:rPr>
              <a:t>Просвещение, </a:t>
            </a:r>
            <a:r>
              <a:rPr lang="ru-RU" dirty="0">
                <a:latin typeface="+mn-lt"/>
                <a:cs typeface="Times New Roman" pitchFamily="18" charset="0"/>
              </a:rPr>
              <a:t>2011.</a:t>
            </a:r>
          </a:p>
          <a:p>
            <a:pPr eaLnBrk="0" hangingPunct="0">
              <a:buClr>
                <a:schemeClr val="accent1">
                  <a:lumMod val="40000"/>
                  <a:lumOff val="60000"/>
                </a:schemeClr>
              </a:buClr>
              <a:buFontTx/>
              <a:buChar char="•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Clr>
                <a:schemeClr val="accent1">
                  <a:lumMod val="40000"/>
                  <a:lumOff val="60000"/>
                </a:schemeClr>
              </a:buClr>
              <a:buFontTx/>
              <a:buChar char="•"/>
              <a:defRPr/>
            </a:pPr>
            <a:endParaRPr lang="ru-RU" sz="3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85100" cy="1114425"/>
          </a:xfrm>
          <a:ln>
            <a:miter lim="800000"/>
            <a:headEnd/>
            <a:tailEnd/>
          </a:ln>
        </p:spPr>
        <p:txBody>
          <a:bodyPr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600" b="1" u="sng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Этапы урока: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graphicFrame>
        <p:nvGraphicFramePr>
          <p:cNvPr id="12445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381487"/>
              </p:ext>
            </p:extLst>
          </p:nvPr>
        </p:nvGraphicFramePr>
        <p:xfrm>
          <a:off x="1500808" y="1221904"/>
          <a:ext cx="6962775" cy="4985404"/>
        </p:xfrm>
        <a:graphic>
          <a:graphicData uri="http://schemas.openxmlformats.org/drawingml/2006/table">
            <a:tbl>
              <a:tblPr/>
              <a:tblGrid>
                <a:gridCol w="928848"/>
                <a:gridCol w="3741655"/>
                <a:gridCol w="2292272"/>
              </a:tblGrid>
              <a:tr h="752548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Этап урока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Время,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мин.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Организационный момент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Актуализация знаний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Изучение нового материала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Формирование новых знаний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Применение новых знаний и умений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Систематизация знаний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Задание на дом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9107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Подведение итогов и рефлексия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мин</a:t>
                      </a:r>
                    </a:p>
                  </a:txBody>
                  <a:tcPr marL="91337" marR="91337" marT="45665" marB="4566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20925" y="1814513"/>
            <a:ext cx="7737475" cy="4386262"/>
          </a:xfrm>
        </p:spPr>
        <p:txBody>
          <a:bodyPr lIns="101763" tIns="50882" rIns="101763" bIns="50882">
            <a:normAutofit/>
          </a:bodyPr>
          <a:lstStyle/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.Организационный момент: 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defRPr/>
            </a:pPr>
            <a:r>
              <a:rPr lang="ru-RU" sz="2400" dirty="0" smtClean="0"/>
              <a:t>подготовить обучающихся к работе на уроке, 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defRPr/>
            </a:pPr>
            <a:r>
              <a:rPr lang="ru-RU" sz="2400" dirty="0" smtClean="0"/>
              <a:t>приветствие,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defRPr/>
            </a:pPr>
            <a:r>
              <a:rPr lang="ru-RU" sz="2400" dirty="0" smtClean="0"/>
              <a:t>проверка отсутствующих, 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rgbClr val="92D050"/>
              </a:buClr>
              <a:buFont typeface="Wingdings 2"/>
              <a:buChar char=""/>
              <a:defRPr/>
            </a:pPr>
            <a:r>
              <a:rPr lang="ru-RU" sz="2400" dirty="0" smtClean="0"/>
              <a:t>запись даты.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rgbClr val="1F4CA1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44650" y="814388"/>
            <a:ext cx="77374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63" tIns="50882" rIns="101763" bIns="50882"/>
          <a:lstStyle/>
          <a:p>
            <a:pPr marL="382588" indent="-382588" defTabSz="1019175">
              <a:spcBef>
                <a:spcPct val="20000"/>
              </a:spcBef>
              <a:buClr>
                <a:srgbClr val="1F4CA1"/>
              </a:buClr>
              <a:buSzPct val="70000"/>
              <a:buFont typeface="Wingdings" pitchFamily="2" charset="2"/>
              <a:buNone/>
            </a:pPr>
            <a:r>
              <a:rPr lang="ru-RU" sz="29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9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Ход урока</a:t>
            </a:r>
            <a:r>
              <a:rPr lang="ru-RU" sz="29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Текст 2"/>
          <p:cNvSpPr>
            <a:spLocks/>
          </p:cNvSpPr>
          <p:nvPr/>
        </p:nvSpPr>
        <p:spPr bwMode="auto">
          <a:xfrm>
            <a:off x="385763" y="600075"/>
            <a:ext cx="7296150" cy="61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63" tIns="50882" rIns="101763" bIns="50882"/>
          <a:lstStyle/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.Актуализация знаний: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2292896" y="1293912"/>
            <a:ext cx="65008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ru-RU" dirty="0"/>
              <a:t> создать ситуацию успеха и положительного   эмоционального настроя,</a:t>
            </a:r>
          </a:p>
          <a:p>
            <a:pPr algn="just">
              <a:buClr>
                <a:srgbClr val="92D050"/>
              </a:buClr>
              <a:buFont typeface="Arial" pitchFamily="34" charset="0"/>
              <a:buChar char="•"/>
              <a:defRPr/>
            </a:pPr>
            <a:r>
              <a:rPr lang="ru-RU" dirty="0"/>
              <a:t> актуализировать опорные знания учащихся, </a:t>
            </a:r>
            <a:r>
              <a:rPr lang="ru-RU" dirty="0" smtClean="0"/>
              <a:t>подготовить мышление </a:t>
            </a:r>
            <a:r>
              <a:rPr lang="ru-RU" dirty="0"/>
              <a:t>учащихся </a:t>
            </a:r>
            <a:r>
              <a:rPr lang="ru-RU" dirty="0" smtClean="0"/>
              <a:t>к </a:t>
            </a:r>
            <a:r>
              <a:rPr lang="ru-RU" dirty="0"/>
              <a:t>построению нового способа действий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endParaRPr lang="ru-RU" b="1" dirty="0"/>
          </a:p>
          <a:p>
            <a:pPr>
              <a:defRPr/>
            </a:pPr>
            <a:endParaRPr lang="ru-RU" b="1" dirty="0"/>
          </a:p>
          <a:p>
            <a:pPr algn="just">
              <a:defRPr/>
            </a:pPr>
            <a:r>
              <a:rPr lang="ru-RU" b="1" dirty="0"/>
              <a:t>Учитель</a:t>
            </a:r>
            <a:r>
              <a:rPr lang="ru-RU" dirty="0"/>
              <a:t>: Ребята, я очень хочу, чтобы наш урок получился интересным и познавательным. На этом уроке мы постараемся открыть новые секреты русского языка. Сегодня вы узнаете удивительную историю о бесприютных суффиксах, которые обрели свое место. Мы познакомимся с новой для вас </a:t>
            </a:r>
            <a:r>
              <a:rPr lang="ru-RU" dirty="0" smtClean="0"/>
              <a:t>частью речи, </a:t>
            </a:r>
            <a:r>
              <a:rPr lang="ru-RU" dirty="0"/>
              <a:t>рассмотрим, как </a:t>
            </a:r>
            <a:r>
              <a:rPr lang="ru-RU" dirty="0" smtClean="0"/>
              <a:t>она образуется. Для </a:t>
            </a:r>
            <a:r>
              <a:rPr lang="ru-RU" dirty="0"/>
              <a:t>этого мы вспомним морфологические признаки прилагательного.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2"/>
          <p:cNvSpPr>
            <a:spLocks/>
          </p:cNvSpPr>
          <p:nvPr/>
        </p:nvSpPr>
        <p:spPr bwMode="auto">
          <a:xfrm>
            <a:off x="600075" y="528638"/>
            <a:ext cx="84851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763" tIns="50882" rIns="101763" bIns="50882"/>
          <a:lstStyle/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Заполним кластеры: 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30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прилагательное</a:t>
            </a: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0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0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  <a:p>
            <a:pPr marL="382588" indent="-382588" defTabSz="10191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457575" y="1671638"/>
            <a:ext cx="2214563" cy="1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Вопрос: какой? какая? какое? какие?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3457575" y="2814638"/>
            <a:ext cx="2214563" cy="7080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Форма: полная и краткая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457575" y="3671888"/>
            <a:ext cx="2214563" cy="7080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Род, число, падеж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3457575" y="4957763"/>
            <a:ext cx="2214563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Вид</a:t>
            </a: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3457575" y="5600700"/>
            <a:ext cx="2214563" cy="4000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Время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4416425" y="3670300"/>
            <a:ext cx="241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2508250" y="3309938"/>
            <a:ext cx="5035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13"/>
          <p:cNvSpPr>
            <a:spLocks noChangeArrowheads="1"/>
          </p:cNvSpPr>
          <p:nvPr/>
        </p:nvSpPr>
        <p:spPr bwMode="auto">
          <a:xfrm>
            <a:off x="242888" y="2157413"/>
            <a:ext cx="8674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2243138" y="288607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564704" y="187892"/>
            <a:ext cx="9179371" cy="717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ru-RU" b="1" dirty="0">
                <a:cs typeface="Times New Roman" pitchFamily="18" charset="0"/>
              </a:rPr>
              <a:t>Учитель: </a:t>
            </a:r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    -</a:t>
            </a:r>
            <a:r>
              <a:rPr lang="ru-RU" dirty="0">
                <a:cs typeface="Times New Roman" pitchFamily="18" charset="0"/>
              </a:rPr>
              <a:t>Знание об этих частях речи пригодятся нам для определения той части речи, о которой мы будем с вами говорить. Как вы думаете, с какой целью мы вспоминали эти признаки</a:t>
            </a:r>
            <a:r>
              <a:rPr lang="ru-RU" dirty="0" smtClean="0">
                <a:cs typeface="Times New Roman" pitchFamily="18" charset="0"/>
              </a:rPr>
              <a:t>?</a:t>
            </a:r>
          </a:p>
          <a:p>
            <a:pPr algn="just" eaLnBrk="0" hangingPunct="0"/>
            <a:endParaRPr lang="ru-RU" dirty="0"/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Ученик:</a:t>
            </a:r>
            <a:r>
              <a:rPr lang="ru-RU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dirty="0">
                <a:cs typeface="Times New Roman" pitchFamily="18" charset="0"/>
              </a:rPr>
              <a:t>    -Та часть речи, о которой  пойдет речь, имеет признаки глагола и прилагательного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just" eaLnBrk="0" hangingPunct="0"/>
            <a:endParaRPr lang="ru-RU" dirty="0"/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Учитель:</a:t>
            </a:r>
            <a:r>
              <a:rPr lang="ru-RU" dirty="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dirty="0">
                <a:cs typeface="Times New Roman" pitchFamily="18" charset="0"/>
              </a:rPr>
              <a:t>    -В связи с этим определите, какая цель стоит перед вами на уроке</a:t>
            </a:r>
            <a:r>
              <a:rPr lang="ru-RU" dirty="0" smtClean="0">
                <a:cs typeface="Times New Roman" pitchFamily="18" charset="0"/>
              </a:rPr>
              <a:t>?</a:t>
            </a:r>
          </a:p>
          <a:p>
            <a:pPr algn="just" eaLnBrk="0" hangingPunct="0"/>
            <a:endParaRPr lang="ru-RU" dirty="0"/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Ученик: </a:t>
            </a:r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    -</a:t>
            </a:r>
            <a:r>
              <a:rPr lang="ru-RU" dirty="0">
                <a:cs typeface="Times New Roman" pitchFamily="18" charset="0"/>
              </a:rPr>
              <a:t>Узнать новую часть речи, ее морфологические признаки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just" eaLnBrk="0" hangingPunct="0"/>
            <a:endParaRPr lang="ru-RU" dirty="0"/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Ученик:</a:t>
            </a:r>
          </a:p>
          <a:p>
            <a:pPr algn="just" eaLnBrk="0" hangingPunct="0"/>
            <a:r>
              <a:rPr lang="ru-RU" b="1" dirty="0">
                <a:cs typeface="Times New Roman" pitchFamily="18" charset="0"/>
              </a:rPr>
              <a:t>    -</a:t>
            </a:r>
            <a:r>
              <a:rPr lang="ru-RU" dirty="0">
                <a:cs typeface="Times New Roman" pitchFamily="18" charset="0"/>
              </a:rPr>
              <a:t> Определить отличительные признаки этой части речи.</a:t>
            </a:r>
            <a:r>
              <a:rPr lang="ru-RU" b="1" dirty="0">
                <a:cs typeface="Times New Roman" pitchFamily="18" charset="0"/>
              </a:rPr>
              <a:t> </a:t>
            </a:r>
          </a:p>
          <a:p>
            <a:pPr algn="just" eaLnBrk="0" hangingPunct="0"/>
            <a:endParaRPr lang="ru-RU" b="1" dirty="0">
              <a:cs typeface="Times New Roman" pitchFamily="18" charset="0"/>
            </a:endParaRPr>
          </a:p>
          <a:p>
            <a:pPr algn="just" eaLnBrk="0" hangingPunct="0"/>
            <a:endParaRPr lang="ru-RU" b="1" dirty="0">
              <a:cs typeface="Times New Roman" pitchFamily="18" charset="0"/>
            </a:endParaRPr>
          </a:p>
          <a:p>
            <a:pPr algn="just" eaLnBrk="0" hangingPunct="0"/>
            <a:endParaRPr lang="ru-RU" b="1" dirty="0">
              <a:cs typeface="Times New Roman" pitchFamily="18" charset="0"/>
            </a:endParaRPr>
          </a:p>
          <a:p>
            <a:pPr algn="just" eaLnBrk="0" hangingPunct="0"/>
            <a:endParaRPr lang="ru-RU" b="1" dirty="0">
              <a:cs typeface="Times New Roman" pitchFamily="18" charset="0"/>
            </a:endParaRPr>
          </a:p>
          <a:p>
            <a:pPr algn="just" eaLnBrk="0" hangingPunct="0"/>
            <a:endParaRPr lang="ru-RU" b="1" dirty="0"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</p:spTree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1140768" y="1"/>
            <a:ext cx="7991475" cy="3742183"/>
          </a:xfrm>
        </p:spPr>
        <p:txBody>
          <a:bodyPr lIns="101763" tIns="50882" rIns="101763" bIns="50882">
            <a:normAutofit/>
          </a:bodyPr>
          <a:lstStyle/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III</a:t>
            </a:r>
            <a:r>
              <a:rPr lang="ru-RU" sz="2800" b="1" dirty="0" smtClean="0">
                <a:solidFill>
                  <a:srgbClr val="C00000"/>
                </a:solidFill>
              </a:rPr>
              <a:t>.   Изучение нового материала </a:t>
            </a:r>
            <a:r>
              <a:rPr lang="ru-RU" sz="2000" dirty="0" smtClean="0"/>
              <a:t>(познакомить с новым материалом). 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800" dirty="0" smtClean="0"/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b="1" dirty="0" smtClean="0"/>
              <a:t>Учитель:</a:t>
            </a:r>
            <a:r>
              <a:rPr lang="ru-RU" sz="1800" dirty="0" smtClean="0"/>
              <a:t> Для достижения поставленных нами целей я предлагаю вам отправиться в лингвистическое путешествие. </a:t>
            </a:r>
            <a:endParaRPr lang="ru-RU" sz="1800" b="1" dirty="0"/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800" dirty="0" smtClean="0"/>
              <a:t>В тридевятом царстве, в тридесятом государстве Морфология жил-был король. Однажды собрал он на бал своих подданных.  Во дворец прибыли Глаголы и Прилагательные. Но начало приёма почему-то откладывалось. Оказалось, что к королю с жалобой на бесприютную жизнь  обратились незнакомые гости. Король внимательно посмотрел на них и не узнал, только суффикс –</a:t>
            </a:r>
            <a:r>
              <a:rPr lang="ru-RU" sz="1800" dirty="0" err="1" smtClean="0"/>
              <a:t>енн</a:t>
            </a:r>
            <a:r>
              <a:rPr lang="ru-RU" sz="1800" dirty="0" smtClean="0"/>
              <a:t>– был ему знаком.</a:t>
            </a:r>
          </a:p>
          <a:p>
            <a:pPr marL="305647" indent="-305647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18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0" b="93867" l="14600" r="8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1" y="5830416"/>
            <a:ext cx="2508920" cy="1881690"/>
          </a:xfrm>
          <a:prstGeom prst="rect">
            <a:avLst/>
          </a:prstGeom>
        </p:spPr>
      </p:pic>
      <p:sp>
        <p:nvSpPr>
          <p:cNvPr id="10" name="Текст 2"/>
          <p:cNvSpPr txBox="1">
            <a:spLocks/>
          </p:cNvSpPr>
          <p:nvPr/>
        </p:nvSpPr>
        <p:spPr>
          <a:xfrm>
            <a:off x="2925396" y="3742184"/>
            <a:ext cx="6480720" cy="3897914"/>
          </a:xfrm>
          <a:prstGeom prst="rect">
            <a:avLst/>
          </a:prstGeom>
        </p:spPr>
        <p:txBody>
          <a:bodyPr vert="horz" lIns="101763" tIns="50882" rIns="101763" bIns="50882" rtlCol="0">
            <a:normAutofit fontScale="85000" lnSpcReduction="20000"/>
          </a:bodyPr>
          <a:lstStyle>
            <a:lvl1pPr marL="254706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11295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6942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22589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8613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54261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90473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47061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3273" indent="-203765" algn="l" defTabSz="1018824" rtl="0" eaLnBrk="1" latinLnBrk="0" hangingPunct="1">
              <a:spcBef>
                <a:spcPct val="20000"/>
              </a:spcBef>
              <a:spcAft>
                <a:spcPts val="33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делающий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любящий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читавший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везший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озаряемые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гонимый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прочитанный</a:t>
            </a:r>
            <a:endParaRPr lang="ru-RU" sz="3200" dirty="0" smtClean="0">
              <a:solidFill>
                <a:srgbClr val="373D5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увиденная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dirty="0" smtClean="0">
                <a:solidFill>
                  <a:srgbClr val="373D54"/>
                </a:solidFill>
                <a:latin typeface="Times New Roman" pitchFamily="18" charset="0"/>
                <a:cs typeface="Times New Roman" pitchFamily="18" charset="0"/>
              </a:rPr>
              <a:t>бритый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733056" y="3670176"/>
            <a:ext cx="432048" cy="144016"/>
            <a:chOff x="4957192" y="4894312"/>
            <a:chExt cx="288032" cy="21602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3649886" y="4090268"/>
            <a:ext cx="432048" cy="144016"/>
            <a:chOff x="4957192" y="4894312"/>
            <a:chExt cx="288032" cy="21602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3907864" y="5326360"/>
            <a:ext cx="298456" cy="144016"/>
            <a:chOff x="4957192" y="4894312"/>
            <a:chExt cx="288032" cy="216024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3633351" y="5739581"/>
            <a:ext cx="298456" cy="130150"/>
            <a:chOff x="4957192" y="4894312"/>
            <a:chExt cx="288032" cy="216024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4309120" y="6061173"/>
            <a:ext cx="298456" cy="222025"/>
            <a:chOff x="4957192" y="4894312"/>
            <a:chExt cx="288032" cy="216024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3542612" y="4894312"/>
            <a:ext cx="223842" cy="157384"/>
            <a:chOff x="4957192" y="4894312"/>
            <a:chExt cx="288032" cy="216024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733056" y="4526905"/>
            <a:ext cx="432048" cy="144016"/>
            <a:chOff x="4957192" y="4894312"/>
            <a:chExt cx="288032" cy="21602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3598573" y="6966249"/>
            <a:ext cx="167881" cy="124723"/>
            <a:chOff x="4957192" y="4894312"/>
            <a:chExt cx="288032" cy="216024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3780762" y="6539620"/>
            <a:ext cx="490480" cy="148757"/>
            <a:chOff x="4957192" y="4894312"/>
            <a:chExt cx="288032" cy="216024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V="1">
              <a:off x="4957192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5101208" y="4894312"/>
              <a:ext cx="14401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3040</TotalTime>
  <Words>2020</Words>
  <Application>Microsoft Office PowerPoint</Application>
  <PresentationFormat>Произвольный</PresentationFormat>
  <Paragraphs>397</Paragraphs>
  <Slides>28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  <vt:variant>
        <vt:lpstr>Произвольные показы</vt:lpstr>
      </vt:variant>
      <vt:variant>
        <vt:i4>5</vt:i4>
      </vt:variant>
    </vt:vector>
  </HeadingPairs>
  <TitlesOfParts>
    <vt:vector size="34" baseType="lpstr">
      <vt:lpstr>Воздушный поток</vt:lpstr>
      <vt:lpstr>Презентация PowerPoint</vt:lpstr>
      <vt:lpstr>Презентация PowerPoint</vt:lpstr>
      <vt:lpstr>Презентация PowerPoint</vt:lpstr>
      <vt:lpstr>Этапы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Образцы работ учащегося</vt:lpstr>
      <vt:lpstr>Критерии оценки</vt:lpstr>
      <vt:lpstr>Методические материалы</vt:lpstr>
      <vt:lpstr>Дидактические материалы</vt:lpstr>
      <vt:lpstr>Организационные документы</vt:lpstr>
    </vt:vector>
  </TitlesOfParts>
  <Company>ОмГПУ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nobody</dc:creator>
  <cp:lastModifiedBy>Mike</cp:lastModifiedBy>
  <cp:revision>275</cp:revision>
  <cp:lastPrinted>2013-01-14T15:07:21Z</cp:lastPrinted>
  <dcterms:created xsi:type="dcterms:W3CDTF">2003-10-11T09:52:51Z</dcterms:created>
  <dcterms:modified xsi:type="dcterms:W3CDTF">2013-01-14T19:42:35Z</dcterms:modified>
</cp:coreProperties>
</file>