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69" r:id="rId2"/>
    <p:sldId id="270" r:id="rId3"/>
    <p:sldId id="258" r:id="rId4"/>
    <p:sldId id="271" r:id="rId5"/>
    <p:sldId id="272" r:id="rId6"/>
    <p:sldId id="273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6600FF"/>
    <a:srgbClr val="9900CC"/>
    <a:srgbClr val="FF0066"/>
    <a:srgbClr val="0066FF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34" autoAdjust="0"/>
    <p:restoredTop sz="94660"/>
  </p:normalViewPr>
  <p:slideViewPr>
    <p:cSldViewPr>
      <p:cViewPr>
        <p:scale>
          <a:sx n="66" d="100"/>
          <a:sy n="66" d="100"/>
        </p:scale>
        <p:origin x="-176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5991E-B5BF-4F32-9D3F-769DD5377BB6}" type="datetimeFigureOut">
              <a:rPr lang="en-GB" smtClean="0"/>
              <a:pPr/>
              <a:t>12/01/2015</a:t>
            </a:fld>
            <a:endParaRPr lang="en-GB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BBDAA-BB07-4913-A79C-0572C399317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47852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AF4FB33-69ED-45A8-B5E5-F058AA21DC45}" type="datetimeFigureOut">
              <a:rPr lang="ru-RU"/>
              <a:pPr>
                <a:defRPr/>
              </a:pPr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3C94FF5-7D39-4259-BCBE-B3D2370A55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9B320A3-C18A-4207-802F-8B1732FC857A}" type="datetimeFigureOut">
              <a:rPr lang="ru-RU"/>
              <a:pPr>
                <a:defRPr/>
              </a:pPr>
              <a:t>12.01.2015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54DF640-EBE2-4970-A26C-79BB06ED5E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CD054A9-E240-4C1E-A1BC-3E52B703B7A3}" type="datetimeFigureOut">
              <a:rPr lang="ru-RU"/>
              <a:pPr>
                <a:defRPr/>
              </a:pPr>
              <a:t>12.01.2015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A6171F9-5CEB-4445-9B5C-9FE8D0BEB3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E607A13-DD27-4D92-8D80-98D42C0AC5B7}" type="datetimeFigureOut">
              <a:rPr lang="ru-RU"/>
              <a:pPr>
                <a:defRPr/>
              </a:pPr>
              <a:t>12.01.2015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2509CCC-E29D-4588-A0F2-76DFA872D1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ACBCA29-9225-4EB8-9F8B-B0B81CC36B17}" type="datetimeFigureOut">
              <a:rPr lang="ru-RU"/>
              <a:pPr>
                <a:defRPr/>
              </a:pPr>
              <a:t>12.01.2015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8D4C7B3-9E33-4B0A-962F-502B68D573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B394EE8-AA39-4653-9B0A-70B0F2378BE4}" type="datetimeFigureOut">
              <a:rPr lang="ru-RU"/>
              <a:pPr>
                <a:defRPr/>
              </a:pPr>
              <a:t>12.01.2015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75402C1-08C9-4D3C-B355-3403B6409F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74D5B6E-72E3-485A-88EA-C180E4E00CDA}" type="datetimeFigureOut">
              <a:rPr lang="ru-RU"/>
              <a:pPr>
                <a:defRPr/>
              </a:pPr>
              <a:t>12.01.2015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7326B5E-69EF-4FC9-8305-D8690EC45D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8820B88-0994-423A-8BF0-7FD6C662F533}" type="datetimeFigureOut">
              <a:rPr lang="ru-RU"/>
              <a:pPr>
                <a:defRPr/>
              </a:pPr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B2F19D2-8B05-4079-97ED-98E2EFFC5E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E8D95AC-6B41-459F-A201-ED341749CB6A}" type="datetimeFigureOut">
              <a:rPr lang="ru-RU"/>
              <a:pPr>
                <a:defRPr/>
              </a:pPr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BA81EA0-763C-4539-B699-5AF1DECE20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 userDrawn="1"/>
        </p:nvSpPr>
        <p:spPr>
          <a:xfrm>
            <a:off x="395288" y="404813"/>
            <a:ext cx="8353425" cy="60483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1027" name="Группа 13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1029" name="Рисунок 7" descr="0_8781d_ea3e27ef_L.png"/>
            <p:cNvPicPr>
              <a:picLocks noChangeAspect="1"/>
            </p:cNvPicPr>
            <p:nvPr userDrawn="1"/>
          </p:nvPicPr>
          <p:blipFill>
            <a:blip r:embed="rId11" cstate="print"/>
            <a:srcRect l="2290" r="2660"/>
            <a:stretch>
              <a:fillRect/>
            </a:stretch>
          </p:blipFill>
          <p:spPr bwMode="auto">
            <a:xfrm>
              <a:off x="0" y="0"/>
              <a:ext cx="5976664" cy="546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0" name="Рисунок 8" descr="0_8781d_ea3e27ef_L.png"/>
            <p:cNvPicPr>
              <a:picLocks noChangeAspect="1"/>
            </p:cNvPicPr>
            <p:nvPr userDrawn="1"/>
          </p:nvPicPr>
          <p:blipFill>
            <a:blip r:embed="rId11" cstate="print"/>
            <a:srcRect l="2290" r="2660"/>
            <a:stretch>
              <a:fillRect/>
            </a:stretch>
          </p:blipFill>
          <p:spPr bwMode="auto">
            <a:xfrm flipV="1">
              <a:off x="0" y="6311776"/>
              <a:ext cx="5976664" cy="546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1" name="Рисунок 9" descr="0_8781d_ea3e27ef_L.png"/>
            <p:cNvPicPr>
              <a:picLocks noChangeAspect="1"/>
            </p:cNvPicPr>
            <p:nvPr userDrawn="1"/>
          </p:nvPicPr>
          <p:blipFill>
            <a:blip r:embed="rId11" cstate="print"/>
            <a:srcRect l="2290" r="2660"/>
            <a:stretch>
              <a:fillRect/>
            </a:stretch>
          </p:blipFill>
          <p:spPr bwMode="auto">
            <a:xfrm rot="-5400000">
              <a:off x="-2751224" y="3155888"/>
              <a:ext cx="6048672" cy="546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2" name="Рисунок 10" descr="0_8781d_ea3e27ef_L.png"/>
            <p:cNvPicPr>
              <a:picLocks noChangeAspect="1"/>
            </p:cNvPicPr>
            <p:nvPr userDrawn="1"/>
          </p:nvPicPr>
          <p:blipFill>
            <a:blip r:embed="rId11" cstate="print"/>
            <a:srcRect l="2290" r="2660"/>
            <a:stretch>
              <a:fillRect/>
            </a:stretch>
          </p:blipFill>
          <p:spPr bwMode="auto">
            <a:xfrm rot="5400000" flipH="1">
              <a:off x="5846552" y="3155888"/>
              <a:ext cx="6048672" cy="546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3" name="Рисунок 11" descr="0_8781d_ea3e27ef_L.png"/>
            <p:cNvPicPr>
              <a:picLocks noChangeAspect="1"/>
            </p:cNvPicPr>
            <p:nvPr userDrawn="1"/>
          </p:nvPicPr>
          <p:blipFill>
            <a:blip r:embed="rId11" cstate="print"/>
            <a:srcRect l="2290" r="46758"/>
            <a:stretch>
              <a:fillRect/>
            </a:stretch>
          </p:blipFill>
          <p:spPr bwMode="auto">
            <a:xfrm>
              <a:off x="5940152" y="0"/>
              <a:ext cx="3203848" cy="546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Рисунок 12" descr="0_8781d_ea3e27ef_L.png"/>
            <p:cNvPicPr>
              <a:picLocks noChangeAspect="1"/>
            </p:cNvPicPr>
            <p:nvPr userDrawn="1"/>
          </p:nvPicPr>
          <p:blipFill>
            <a:blip r:embed="rId11" cstate="print"/>
            <a:srcRect l="2290" r="46758"/>
            <a:stretch>
              <a:fillRect/>
            </a:stretch>
          </p:blipFill>
          <p:spPr bwMode="auto">
            <a:xfrm flipV="1">
              <a:off x="5940152" y="6311776"/>
              <a:ext cx="3203848" cy="546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313" name="Rectangle 1"/>
          <p:cNvSpPr>
            <a:spLocks noChangeArrowheads="1"/>
          </p:cNvSpPr>
          <p:nvPr userDrawn="1"/>
        </p:nvSpPr>
        <p:spPr bwMode="auto">
          <a:xfrm>
            <a:off x="0" y="6642100"/>
            <a:ext cx="12461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98309" y="5733369"/>
            <a:ext cx="4480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Ст. воспитатель Орлова Г.В.</a:t>
            </a:r>
            <a:endParaRPr lang="en-GB" sz="2800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48" y="836712"/>
            <a:ext cx="8042200" cy="1690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62248" y="2527215"/>
            <a:ext cx="7756366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Организация предметной развивающей среды, обеспечивающей реализацию основной общеобразовательной программы </a:t>
            </a: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ДОУ</a:t>
            </a:r>
          </a:p>
        </p:txBody>
      </p:sp>
    </p:spTree>
    <p:extLst>
      <p:ext uri="{BB962C8B-B14F-4D97-AF65-F5344CB8AC3E}">
        <p14:creationId xmlns="" xmlns:p14="http://schemas.microsoft.com/office/powerpoint/2010/main" val="1687870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6043" y="688340"/>
            <a:ext cx="750833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Нормативно-правовая основа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7668" y="4541140"/>
            <a:ext cx="71287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smtClean="0">
                <a:solidFill>
                  <a:srgbClr val="7030A0"/>
                </a:solidFill>
              </a:rPr>
              <a:t>3. Федеральный </a:t>
            </a:r>
            <a:r>
              <a:rPr lang="ru-RU" sz="2800" dirty="0" smtClean="0">
                <a:solidFill>
                  <a:srgbClr val="7030A0"/>
                </a:solidFill>
              </a:rPr>
              <a:t>государственный стандарт к структуре основной общеобразовательной программе дошкольного образования.</a:t>
            </a:r>
            <a:endParaRPr lang="en-GB" sz="28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7358" y="5926135"/>
            <a:ext cx="7449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Принят: </a:t>
            </a:r>
            <a:r>
              <a:rPr lang="ru-RU" sz="2400" dirty="0" err="1" smtClean="0">
                <a:solidFill>
                  <a:srgbClr val="7030A0"/>
                </a:solidFill>
              </a:rPr>
              <a:t>Минобрнауки</a:t>
            </a:r>
            <a:r>
              <a:rPr lang="ru-RU" sz="2400" dirty="0" smtClean="0">
                <a:solidFill>
                  <a:srgbClr val="7030A0"/>
                </a:solidFill>
              </a:rPr>
              <a:t> России  23 ноября 2009 г. №655 </a:t>
            </a:r>
            <a:endParaRPr lang="en-GB" sz="2400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7169" y="1273115"/>
            <a:ext cx="67054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1. Закон РФ «Об Образовании» от 29 декабря 2012 года № 273-ФЗ</a:t>
            </a:r>
            <a:endParaRPr lang="en-GB" sz="28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2261" y="2224014"/>
            <a:ext cx="81202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2. «Порядком 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</a:t>
            </a:r>
            <a:endParaRPr lang="en-GB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0282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8313" y="3414713"/>
            <a:ext cx="8135937" cy="26574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just"/>
            <a:r>
              <a:rPr lang="ru-RU" sz="2400" i="1">
                <a:solidFill>
                  <a:srgbClr val="CC00CC"/>
                </a:solidFill>
              </a:rPr>
              <a:t>“</a:t>
            </a:r>
            <a:r>
              <a:rPr lang="ru-RU" sz="2400" b="1" i="1">
                <a:solidFill>
                  <a:srgbClr val="CC00CC"/>
                </a:solidFill>
              </a:rPr>
              <a:t>Развивающая предметная среда - это система материальных объектов деятельности ребенка, функционально моделирующая содержание развития его духовного и физического облика. Обогащенная развивающая среда предполагает единство социальных и природных средств обеспечение разнообразной деятельности ребенка”.</a:t>
            </a:r>
            <a:r>
              <a:rPr lang="ru-RU" sz="2400">
                <a:solidFill>
                  <a:srgbClr val="CC00CC"/>
                </a:solidFill>
              </a:rPr>
              <a:t> </a:t>
            </a:r>
          </a:p>
        </p:txBody>
      </p:sp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6274888" y="5701656"/>
            <a:ext cx="20076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14313" algn="just"/>
            <a:r>
              <a:rPr lang="ru-RU" sz="2400" dirty="0">
                <a:solidFill>
                  <a:srgbClr val="FF0000"/>
                </a:solidFill>
                <a:latin typeface="Monotype Corsiva" pitchFamily="66" charset="0"/>
              </a:rPr>
              <a:t>С</a:t>
            </a:r>
            <a:r>
              <a:rPr lang="ru-RU" sz="2000" dirty="0">
                <a:solidFill>
                  <a:srgbClr val="FF0000"/>
                </a:solidFill>
                <a:latin typeface="Monotype Corsiva" pitchFamily="66" charset="0"/>
              </a:rPr>
              <a:t>.Л. </a:t>
            </a:r>
            <a:r>
              <a:rPr lang="ru-RU" sz="2000" dirty="0" smtClean="0">
                <a:solidFill>
                  <a:srgbClr val="FF0000"/>
                </a:solidFill>
                <a:latin typeface="Monotype Corsiva" pitchFamily="66" charset="0"/>
              </a:rPr>
              <a:t>Новоселова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4343" name="Picture 7" descr="iutop000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238" y="476250"/>
            <a:ext cx="8101012" cy="28813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AutoShape 2" descr="data:image/jpeg;base64,/9j/4AAQSkZJRgABAQAAAQABAAD/2wCEAAkGBxQTEhUUExQWFhUXGRwbGRgYGB0aGhwfHyEcHxwcHBgfHSggGhwlHB8aITEkJSkrLi4uGB8zODMsNygtLisBCgoKDg0OGxAQGy8mICQwLywsLDIsLCwwNCwsLCwsLDQsLCwtLCwsLCwsLCwsLCwsLCwsLCwsNCwsLCwsLCwsLP/AABEIAGcB6gMBIgACEQEDEQH/xAAbAAABBQEBAAAAAAAAAAAAAAAFAAIDBAYBB//EAEUQAAECBAQDBgMHAwIEBAcAAAECEQADEiEEBTFBUWFxBhMiMoGRobHwI0JSYsHR4RRyggczFdLi8RaTssIkNENTY3OS/8QAGgEAAgMBAQAAAAAAAAAAAAAAAwQBAgUABv/EADARAAICAQMCBQMDAwUAAAAAAAECAAMRBBIhMUEFEyJRYTJxgZGhscHR4QYUI0Jy/9oADAMBAAIRAxEAPwD2CZMYh4RW8Vc0WzdYgwOIqT0LH4RiNd6ykbCendLi1RGhVhz+vSOKOv19GM7j86VMn/02G1CmmztQg6lKXsqY2uw3c2EMQBmWAzNQcQHpe/Aa9W26xNA/BSEoT4dzckkknR1HUmJJuIu3vE+dsGTKbM9JdfWGr3iKuOqXYwbzARIxJgYTxDLmR1S4neJGJIDCUYYk/rHFm8cW4nYkjxwmGrVDQXijPziTiOr0iDEaPHUmOEW+uUU3ZHMsBiQzptIdtecLATXserwIx2Jcl9BZ+e7c2HxEEsAggXezE9eHoIUqt32ZHQQzJhIXEceIjMhvej6+UaPmDrFtsnBhExEiY+n1pHMSpkHp84tuGMzsQPj8UxCeCb8qiPr0MEsv8kZefiwqeU77cwkt8HPv1jTYMshPSMymwtaxjVqbUAlhcMlKb66xxZ+veItG9fr4w0YAdJdeHxVQuLAVBUfMoRHGGTZgAJMdJgDneMqV3YLAeY/IfXKOuuCLmWrrLnEtzcbUWBYH5QRlJtwtYfW8ZvLZ4IXM+6kW9NP3inhcViVqrM8pe5TSkoCT5QRqokcCOfNdLwq73PWFask4XtNmTDRMHEe8ZKakrPjdYH4zU/8AhZCfYnnESsIg37pCTsUJpUP8ksYC3i1IOJYaRzNpHCflGP8A62fKYy11pe8uZ4i29K9dNi+sLEZxPmpC5ShKls4dLqVxd1Cga2udC+0MDWVMu7dxBmhw2MS9ip9Kj7+xf+fSCkuZqdtYyCs3TMQVGxSWUBx4aAsX1bQwfymfUkcWb2MJ0uwcqYexPSDCYPp9D4xZlTHEUjoCwLEa/vxh8qb/ACDrDyPtMWIyJdERzizw4LiOar3g7EYlAOZBhsR4ik+kXiIzeKWUrYPxTz1I/b1g7gZ4WgH3hXT3ZY1mFtTADCTExGo6w1S7mK2MxqJaCuYtKEhvEogAOQBc23g7tngQYWSqN/rlE6FwPw2LRMTXLWlabsUlxaxuNS4iaVMHH6vAs4MsRLgMdERoMOSsH3g6sDKER4jgMNqiJc8JuSABqTtE7hOxJxCeBJztJ/2kTJo/EkAJ9FKIB9HEQzM/KSasPOSBqfArqQErJPtATrKA23eM/edtMOGEDA/C5vJmuJcxKlDYHlEnfMX2e8Xe0JJCkyyvEAFiWfR9+T8eUdqiOYAoEEApOoIcHk3CMzmOaLwU0d5UvCqD16rlcX3XLFuYfcWEG3HM4LmaebcRXCuEOlzQQCCCCHBBcEHcHgYgmLCQTyijt3Muok8qd4gmLTdYC4Fbm4b6Jgj3iuEVou4zOsTmU8zJKCfb5wMynFnvCClqi2tibEFJ3FJF+o2gtPDgjkbfW8ZSju56lpalQQCwLlTqYjZ7pCiACQpL2Dla7izPxmHr5XEN9qszOHwsyYnztTLB/GohKLdSCeTxB2QysScOgalvMbkkl1KJ3JNyYE9tZZnHBMWSZ79VCWopty8R9I10tAQgAaAQRxuZfYDP9pXouO5MjxeLCEcyWHxivhPFryP11gVjMZVMSHDk2B/C9y3t6kQTGJTJkqmrdkhywcngw6NCmWuuAHSEZQifMIT5lIJcW14f9ox+ff6hSZJolJ71QJCrsLaAFruSOTA8hGG7R9pJmKmKIqRL0CXSbcyA93O5F4FS5IjaWgD6oFULTUr/ANSMS3hlo11ILAcGBv1f0ibB/wCpk8Ed5LQU70g1fFQAjKplxo5nZd8J/US3SuUVJnSjsUm5TvoQSkvraCbE9pY1gdZ6J2b7TS8Wl0BSVDVChceuh9DBku/vHlnY/KZsnGpC0lDJc6soNsd9dD8wI9RWQwfSF7F2tgQTDBkjWhiDf1iriMzlomIlqWAtb0p4t8v1i0n+YGRIipitjlsOD/X8esWU8IzfaDEKUQiWaSXDsFMUgKsnQkjiQBrC+oJCYHeErXc0rSFmZNDpUEgsEmwLEh+N1ML7AcY1MuXSBx1eAnZvDsKuDamo1Nck8b/tpBbEYgICqtXASIpQi1puMJaSWwJNOmBOsVJUwqJG2v8A3iimYZi+trbbt7QWRJYdPpuYiyMbDntKFQg+ZZkfXwinneJpASCH1b0YelTe0Wgrls/8QD7RzzMJRLYqQgs+lZDj2Ab/AC5Qa59lRAlK1y4gbAJJmFQUFS2YfiqDlY6At6vGvwyGA6Rkez8tAmKdboMwlCiwDr8VKDv4y3+MaTM8UUABIqWfKDYE7Odkg3PIQvpU+ow+oboJzMMzRKHiLlrJSCVHoBf1gfIzSZPYyUBKbgqmOOgQmxUT6ARLIypCVVLZcw+ZZSLnk4NI5AxdOGSVVEORo5t7aRm6nxlEYqgz8/4gthxIkIxID1ylflpUkn/Koge0PlZsxCJqe6WSKXIKVaeVXHkWMWTFZYC3SoVJPhWk6cX5G4Lji+ogGl8ad2xYOPeQa5cxuICEFR2H6RhsTMKppSQTQkKWSfBUu6OaiEvbS7naDOJnkyO6JJUmYEGr4OelN+fOM/hkpbvAm8yygq6gpKlBQGwSkUy7C9A4Rr3t6vsOPzGKB6cw1mEuaMJTJAdQY1Po2tt4hyqYTKQ/mU5PuUt6ACNOZXhpbZvheM5Ky6YpSwgOZSvKGdlOQQ5AOlw401uYvZp2tq2KOZRLQr5aPw05wm+qUqP+Wnx/SJZs4BuZYAanj7QwZDiEuyUkABmVwNQDKZtxfYi+4jmSVpZ0EKdbBW7BJSel1+vSM9/CrVyzDgDMYXUITgR84ODtA/F4uYVgSwUgqLgsUvqyWuAfEb6M0WkTgoOOkQd6nvEjdJQR6qKfk8A0ijeEYZEPcno3A8iBJaJgnTEy0sZj+cEAWNtGPiYuDx9dRkmJCSPE/iFROym8Q9z8DBDOpMuhJNIXqBaot+EcRY+kZzJUFCaqqm8bkMoTFKUopPBgEj1jQu9L8dsRVTuSbhvr2iCalriH4aaFJChv9NEhLuODPDpXcMxToZFIxL2OvziYHV9Xb6+toGY6SQ59ufH1juDx7nxaswO3rAkuKnY/6y7JkZWRdoZPhcODsU2IfVttWMLJcaWcgpLlJB4iz9HZuRgpi5VSFDe7H3Hx/WMdJK0TXBNKlBNJv4lM5SrVLNdOhaxsRAr1KvvWErw6bTNio36B/f6MeU9t8fM/qZqErKvK6Qo0pZiykmzve19I9CznMRKwsyckuyHD6E6D0do8eclyolRJdROpJLkn1h5GBG4S+lU7iRLMqdMYDvZlOwSpSUj0BESIUpJdMyYkjcLUD7veKylMNWi3NlLSQFJY0hXooAg8wQREEseY9tr6GFcs7Y4qSoVK75G6VsFeigLHq/prHpeT5mjEShNllwdtxyPMHWPFSrfb9d/09413+mGIUJs1H3FBKgPzXHyA9okAmJamlANyz0YL+vrlAT/5hSlKDoCiEA3BIsVFOhvYPwgtMT4VjkT8Pr4xnstWpkhqQh0Kb7pNVKjyNvVQ9M/xEXGnFf5+wGYquM8w7LSBHVrGj3+v2+EUpeMDJawdII4PZjzCmB9IrpWoTkObTHV7pQUgdAlQ5seb+VTRWMGc9B1hCwkq8qlKJKpaatagGPUEMQYhTOWhXdzFVPdCzqW1Ch+IOL725wTUYD52fC/4VoIPUsfgT8IPodTZv2Z4PEttA5hTLsaCaDqNOkWc0wwWggh7H5N7MYzUzEFM1LkAlqdiTdw3Rj78L6jCz60g8r9dGj0dB8yso3WRau0h1mY7CYkpRNwpLnDq8H/6luUDokhaRySmCmeYilIDE7kDVhsOfKAOGwXd5w6SWVh5jjYgKltyson4xLnazOXTakKSpQL3SFeFmZw4UouWZJB1gzOWRd3U9fx1khfWSOkOZRUQSQAeRcDk+8ECqKmWgJRbctw9h1i4pV9ovQvoBgrPqjJIcuRy9oyefVIBUkE0KC/C1TIPi8JsrwE6XDDWNYVsCQHb6MCc8y9SpQoArSLIsQp7FKnsXc8OsWsTdg+0mtsGdw2GTMRLLf7cxMxIOos3vSoxPnWJCJbF29zw0/SGZAsd14XSkKIFV1Clh4ubhvSA+eYquaiUCXXfyKU8sf26EqAu48xgDn0BR3/gS6jL5M5kiVzFqK0pSQQil6likkmpYs9/KNLA3sO/6jWwag+igDz4Pyu56Qcy6RSRbZg1gONhpoIp9r8H3sial+HoNx1OkE0QAO49/wCJW19zTxWR/MX8LhZkzyIUq4Fg9y7D1Y+xitgsOuYaUIUpRuyQSfaN3/pkooViEqBBFDvYgiuzevwjXaWUkCW+yfZYSSJmJDqbwoHiZwQqoBwbEDhc8o161ABdCfNcsHJLBIYblgBAnNMYShdCiFgEpYOSRsIv4OvuZYUCJhSmprgKIFTk7O/6QMHIzKPkHmDMFmiZq0KAPgWqWQVOQTSS50a2xOsGc9zFMiXWo6FwNydgBxLwBxeHRL8QICVLC3fUvUS56O8ZjtBnBxMx/uJsgadVEcT8B6wGw+qH0+kN1gXPHeU8bi1TZipiz4lHY6cADs38xvOyOf8AfJ7uYftUjf7w4jnx/mPPTD5E5SFJUgspJcHgf2ax5RTOeJv6vRV21BV4I6T16fMp9QffYfGMlLBmT1qdJSlkJKVlyB4iqkWc1AOT90trYvkubpxMr8MxmIBuDy66gxTyhUtUxSkklAUQQzIC/CKdPErwudWJGkJ3KS4HxPOINmQesLYVpct9S5t10tt6wFxON7xfgUDqCQHZtQDpa787RLneZKBIlh1p1GwSxAJGqr6AXLesSZJhiElTuEBhUzvqdLBvn7wA5tYD/r2lwNo3HrC+DwqUpA9v19eMWHZna/yEcCgWI0LAfH69I4FOGa5+ADQ8AF4EWJJ5MfV+5MZDPMWJctay+gDjVK1j7NX9pU4P93DTTYieEy1qJ8IBL9NozOIwMxS0hRSlKJu4KhMDVB0hrJLJD7j3W1DDjMLSO8vZRgwUgOFUoDEJZIILink415xZxTqngi7S1KazO4CR8TBDCIYeI3Nzy4D2HzgViF0zpSiqygoFtL3D+oHvHBCtDY6kSrtuaXZMxwDxh2ImshTFlAEgs+mxHA6PtDBa0cMoL8GveJKeiD5j7H3aPMaCk2alQBnmFt4WV1Yw94Eqagg1cLVBxyV4W9NzEUrG0oK1PV3YtuSBf3dv8FcINJw8jvqVF5xSVgOxAJYqDaXAAP5LaGIcAjDz5MxMlICapkoli9SCUF3uWULPwHCPUt/p+sng4EUFpghCDMTMmEAgrBA2YMnXd6RfnGcygkiZZgJ84CvzrVUdvuhILc3fmdlk15FCgHa4Gjsyt+LxnJ2BMvEJAU/eTgC4dTUpAT0PmflzjrUAOB8ftG6G4xNjiZwSCtVgA55W+vaIMgn1pmTmIrUyUlqmRbiz1VbxT7STfslJ/EQOgUWJ+ftA7s5mstA7paqQ5KVE2vcpJOl7ueJ5Q9p3C2AHvF9m5czRKzsIw6J02VNQVlKe7pKlgqLJBSBY6O+j3izmOEE1LEsQXSrVixD+xIPEEiIhUD4aikuQXTSHuT+Il+usdlrZySwGpOkaTAHg94NV75mVxaghRSWCg1Q2d2foSHHKG4GUJkxIGrhSugekHg5LjoeMT4zNJU2YqXh1AuFVkF5ZdgSWPiUNugu0WOzACagWK1Our8SS9J5cG2YbNGM3hZpbzR0jR1wdPLHWE8wwyVah2Qph6pJb2jKmeE4lUuqsrQFJs1ITaYpf5qWAO79TG11IPL5n+HjOZxgFqXKpUAUKs6S6kl/AVD7ugL8IVvUA7vedU3UQrlX3mFipx6/TxbUplsWCTfq0CclnKT4F2Ut5lL+UEkBPoAA8FJtLirT4bfGGKW9Ig7PqMdNluBbTb63gBmaDLU6dCfEG35cC3xI4xoQdievrEGNkhcs8tOpityBwRJrbaZVy7MUrTZTjyuOT2PAvaBmcYF6w91EsSSnUuC6dGOjhrHRnilLxapazr3Z8SzYFNmJ08QsH3DPo7H8T9pKru6RUCPNa/h6wqhJGxvuIYjY2RMx2gmKnZeo2dgpQQQQKSPC+9gD6R5+hUetZUmVMkqCFVJYgkppc6KJSwIUbAhvu6CPPUdl56ps2UmgBDeKYaQQSyRYFzt9Xd04JTHyZeuwKTGdnsrOKnokgOHBWdggEVP106qjf9oMgmYiepaEBKRK7lJVYaqqXSL0pSSkDVSvyh4IdkspThcMkUBE1QBmGxNXUapBduXUwWwM5aZSO9UFzAkVqQmkEjVQS9g8aldIVcGLXXMzZE88xPYeaohNpMiWlitZBWrdUwpSSByD2ASOMG+w2S9zKSv7yrncjal+Qg/maFTBSV0IVLWlaSAbqAANW1Pi6vyiLKlgSJZDDS2jcQ3w9IDqFC4xKb3YYMvqFj9cv0gXgkBGKmm3dmU6uAY+F+NqvaCiTf6+v+8AziUy1qExhLmhnVpZwQp7Mavp4FpyA/MrjMMpy2SsVJAKVBwQXDEWKTsCOFoanAI8hWVFGlxUkG4FtnAIfhwtEwsEkOwAFKWZuQ/aIES0JmrWlAC5lIWoC6qQQlzyct1MPeVXjoOZUKSZUVUlRSog/B+BHx9jFTHisoR+JQPom7+4A9Ydn02WkrVdS0ocj8IuzfhLvfXW+0dyLCKLzZnmUGA2SBoOupMeWfwha9VvUjaDnHt7RjzPTiVM8kqSioUullisWNOtxdNvC+wMS9ncYSCFApUwJCiCxIceIFiGa4cXgtmMt0vsDxuNrcr/CMvMV3U8JOk3ygIIFbBjU9JBS5s10ktBWHl2cff8AvCIdybTNHi8KBNVOtaVQDuxLq/8AbGYkFSp0zwkANLFRABKXWspA8SrlIcskczaNViJjySreklti2ogJ2fwTkzQClDPLCmdTgFS1bkk6OdGtDDrvPHtKodoOZoKKZdg5SH5w5MsEOV3N9obUFJcPcHTWGibK3o9oYTAGIEyYocDb9RvEUtdqrAD14W6xVm57hjT9shhqXOn8xErPsI4SJ6ACHs/JveOKN7QYsX3k8lTFaRYlT8T4hw6g+8CcPglDEVO4WEpus0ppKiUpADqfzX0eLqM/wwmuJyGIbU7Mw05qivgMbgkT50zvU1qUwckskhJISGZLqqfjAH07MRCC9ADzNBLSEgflU3zA+Y+ER40BTpsL6+nWB6u0OGdQE5DliL7j05COTO0GHKiRNQU2cuba8vpoYIIGAIIOueo/WZuTk4wsyctIUEzQzpF0F3tvSWu0XstzNACkzFtpcpUBy8RSOG/GDE7tBhN56LE+mvKMn207RylpMrDKSusCpQ0SL2HMg+g9IZoWy1gmOTJfUqik5hlAkG4nS2O4mJ+YNorZtnkmWoPiQpABqlIAUpZ2FSRYHmfmY89lSAImLco3k8ECjczYiB8YexgoX4mqwefoxK/HKmKJDJlpCQkBnN1KD6fD0gzkuWy65hXJRekpCqVkDxPtb0it2cy3DokoUsyxMuaqwlQfZwRt8zBJc6TTVImBanZ0rr9Hq22HMsLx57XUq6sKyR8mainauD1+JcOVyP8A7Mr/AMtP7RSzjLZIkLKZMoFgxCEg+YcoLy3YPq1/oWinnSfsVjjT/wCoR5qmxvNHPeXJOJXyHL0S0IWgByzkDl1i3JLIUwuFqf8AyJP/ALh7wPyXPMOmTKCpyXYEi9iBwbSEM7w9V5qWXY3u4u/qPZkxs2q5zx7wYsTuYNWVKnzCagEBKQVAAirxKBNyp3tSNN402WpZKhxOnoLdf2jO4ibIUtRlLUtZesSw5oa4NRZLkC4bdofgO1smlNaJosQQEn0fi+tngNSkHpiMMd6+nmaPDE+IHUOw4CJZSr2Nt/TWBJz+TQub9tQ11CVMIDPvT7vpFeRn6FJtNlykNYk1LtwAdKepJ6QxyekXYgdTiWs2+1kTJCdZiCl38qSGrVw3Yak+pE+AwfcpSisrNNyrUkU35WiHLs4waEsJyHV5rkklhcnctDZ2eYZv95D0sLm4duHL4mONZOCRI85egMJzE+EjWoM3D46RVzTDCaih+jfWsRK7QYYJBTORpx9/b9YHSu0qE2mNLSpxLUSz662s4Yj6ESQR2lfNT3jP6wEpRPH2gdPnVLC7gFTpdzSHp4g20jQ4OR3aGCqtGU16RoCd2423tAPHY7AzE0zZyKW4m5L8n/7xnMZ2mMpQRhZi6Em9TENwSFBx6t0h7w/S7jiuvnnmDu1VVQ3O3E3c7EITNQSh55SoIVQSaQUlSCsA0gltbW5XlxOK7pNSzubDUklwlPE7ejxipvbCcQQhTa0qCQ50ZwQwGuhJtoIZlefIMwKxBUqYC1Ru2xFG3RIMaN2l1FabgpMWq8R01j4UzY5bLUmW6gHUxPBySeOkVsfg0mfJnaGUpldFgpD/AOVPoTHEdoMKAD3opqYkgs7EgOzPbSJJme4RfeDv0FKkgHWxuLW1uIwijE5IjotUd5n+1uJlrmBM1aqQC4AtUfLcpIFn532eM7MwgFkmZr94k2fTQbWi/jlyZ0xYK6lKALAsxSGUw3uArodolwUkTsQiUVgE+JQKqSpIICmD63ijBmYIvWNVlQu7tKmS4s4ch6qHvSbsKtLgEkqS7/g5xUzuXMxU0iWlagkeQzCosN/ErxKcnQbAB2EGO0+Uf0w+zKphdgGc0mohQSN6qgT0IaA2QypvelSkLAbWkhuF21uD6coLRqH09/mA8rxg9P0htTo9PdoLHHXHvg8cmEuy0ihBUzGki4a6i7l/wpAJ/mC6ccJU+SGPiBSB+UM1XAm56dIZgJRVSrdaUkkkOVGp7E6skHhbSIsZMk9/JrnSwxWSKqi4YeLfW2gFjG5qdSL6C3uOk87oaDWoPb3+82QmXSXsf1e0KYHIvZyH6wKk59h6Q85Oti55vt9Wh3/HsM15yG5k8bbdI88VJ4Imp5ie4lRGXmRPVPqUpK0oSX/+kATfmC99GYa3bQ2KWex9oDDPZB8PepJsE63H1aIV5tJQfsp8sDdCiaObFnTto4vpEBWHAEk2o3UiGsPMcM/lPiPP3h6SHY9QOZfn9PAHDdp8PWpNVO7eZPO4/VtYuYfPMPvOS/rZz01094nDHtKl0HcfrBWa4Z0KSLqIVYNqLgsfMxFw4LPxYlMhxBXLSouKk1eINcs4CXsLsHgHMzXDzJiwqYUpqZWhQtBAIL6jxasx94JYfNMPKllImodggKvZ9S5c2Yn0ELCp9wwOkO9ybcZEJ4aYEJWuwqUovuzm7PwjzXMM/nqnLpUlBCixSxJTs6SCk7Fy+g9N8M5wyhachkpAZ7tGKzbK8N3oMqYPEp+7QWfc2azsfd2hxdyjMrXZXu55hPs72qxSxQqR3yU6rSaCAOLuFK5JbUQTx3aOUhpxw6lqQGDEGkE3ctbxDXThBXDYdUnu0UJCT+DRNiaX3Lvcs8S4nDkpm31SCm2ig5fnoPaM2/xnUae7y7Fx0xn2lyUboOJh8Z23M5xMl93LYGlBKyu90lbBrch6xusoxAnSELSCKmUAdtC2u36Rlcb2Yw+IT3uGmJSk38BeWeNxdPppF3KcxVKkS1zKRLSSklIPhTYOdgAogb6HRmh2nVjV/T1HUdDK2BAMrDGdZgZUtS0gqW5CE3JUrYML3PCMZgc0mkqlY4LrqrRLLOt7AOLJQkh2353BK5nniUTAsTJawkWSSzKNip2L2ttvxsDzLCz8S2LDf/jU6Tp91LGytSCpr7RbDsSjLhCOW75+Pj3k0MjHZxzI5+eLl4j/AHZhAUTMCCydCyUpDCxIc6nc6xFmfaWdMlgJmrSuq7LLUs4Dg63ALbg6aRnUTAVEDb31Lv6j5w6aLHaGhWQRgnA/Seoo8M03lhvqxnPzNfkE2SB3wOo7ucFlykEWUS7sDuNn3hZD2jnoxISe8mSJi6ZZUKU0uxWPC6lNchwLmAGU5UcSooQoG2ou+6Q2rOxJ0DExoZOfypUpOGneGbIUKbP5VaW0NJYbHV2MAs/4nLqpbdgN8D3+/wDSee1IopJ2HcD0+P8AM9Jmtv7Rmc5wZXQEkpBKV1pUyksbqpuFC9+DwRl9pMMQD3yQWcAm/PS0Cc5zLCTpRHfJLAlKkqKSFbEK/TcGB3VFucRKq1QesMEtJbQkEMC48RbXdn1iaQKUts3ys3pGazHtLKSqWiU0xCLzKXNKQQEnTYkP6QRGf4dgpM5DHUOWPPl/MVRGUYxLsygZz1hXDG3Agmw4XiYrHFP16wBT2nwrkCcm5Ie7dHZt9Ivys0lqSCJoYgEesXAbsJUsB1M87T31JWU/YpISuiyvKCQVXIDNcRUlT5lSlUgy0N4mugOaQq46OPw7RouzuclE1MlakUzFKdJSUlLAUmsllBTaNHc7ySUFBclbImO6UXTZtCDo+1/SJbUut5Uj7faGFekTS41AxwDuGT+3vA6VKJBDWI2N7jnE0xS6zZJ01Ty3v9esTYDBTpdIEpYSpZCAXBYcjYDXVuTxeCnmFyUqt4SCCObNeH1sVsYMwXrx06QUSqtNk76p/wCqFLqCV+Xy/h5q1c3/AJg0uSXSXDX48h+8NRKNKr6p/wCb+IvjmUxzMznOKKEqUphrs1yTs/SB2FAZwqv8wv77iLvb+WoShwrvrxP6xhJaod0lppO4Qnl1smHB+4M2hLxVx+IpQfZozcuepOiiPWCWRYZWLxEqQpammLAJDEgak+gBjUt8SD1kbeYomlIYHMOIyxapCcQJMqgj/L8NxprBbs7masIlQQhKqmcnk+jbQRz/ACteEkIkBaFpYJBumwvcXu4TvuYyKswLgDZTEO9hr6x5u+hrEx2nqtGmlqUNaCdxwOv5myV21mjWXLHUkfrDMV2smzEFNCAC1w+xB/SMTl0hWJmso8+g4dIPY3KzIuk+FwCLtzPUQmPD61G4DmHbVaRbxUa+D3zIZdSQGUSzABQSQzjVkg78YvTKnTZOo+7yFtdIgw4cgcx8xGhmoIALixD68N4bqJZcmZfjFFdWo21jAwJmp2KUgzQQCCCs0pNXhGgD3erTkIJryqaElRR5Q6khSStI4qSFW9YGY/FKVMStNgCaVG76NbYWf9IIjtChKps5OGInzU0qUC42cgaXYcNA7wjqPq9M0dDTqVoXasZgM3EoBZqWgAlKXIuoMLcDZxFXDhYkpDDfY/vzithFmZMQFeFD23vpc7RqxKNAvx4wzpqwoJ95neL580KRiZTD4hPjKwklySVA1C5AZlAizRYUuYCAtNN2SooapidNr6xbzrJjMBUGrBfTVmPpFLBpLJQUKCwUsSAwvq78HHrDNjngARHS6Os12O9nq7CShREs2AckOBcaOR0jvaHNJcwgSQVFx90gJItvr4bW4Qbw4LJGpKiyQCSTwYa/o0VyjxFBBSoEllJUCODW+nijIrOCTyIIplenEs5BlkmdhVLWod8QQKjZLAikJexKQovcs5GhAwcuSqoKYhFNQDX1DVEdY0WbYdCFC5r1FJu9xyAcOOekCcaFJbvgSlmASq6STsCkHbQ8DGxoHtDqqg7c8wOrqRqi+OQMdf4HvOCdaGYiXMXNWUgKSSksAx8Sajfq/vEkpeGZ1GeOiUf80EcA11IUsINNKbBRZLEqIsB0vbbfW1z2BR5XBzMTTCqsM1vSEMd2ilzcGJPcq74CkVpBCS/mQrQEMGNjYdQDl4qlJrrDklIRSBa16gWuNBp6wYTIQoEl0sHstdRc7VFQJu9xA8ZKZhZa7XUnUOkqKSTwNSVOHPxjAtrKNus5zPQ+FeI6O5/+RSQo6QbOnTFK7qZQFFJmBRtokqT4gQHUwFhqeMMy42KklSEghSliy1HZjq524X9SeYZOUpKE0rp/20kXd/KlTjXWjRR0vYgcZiwyUpR3bJTWGb7QBlml9LDhd9IhtP5y7qhz3H2/fmamj1NVVhZgAphNOdzgomWpSCdSkmogaVLepXUkxyRjZ65iTMmzFAEFlrJAYguxLWYHTbpDsvpEpaiAClSQ+o5t8vSHScUppvhApAKLG+vmvpb4wj/tgQWI56fMHr/G1DNVTUCBxuzjr+PmHZ+OloloMwEpo2FR10A3uR9XgclS1qM1QAK7AMfCkAhI5sN7OXLXiSZhFzpCTLYqQnyv4iCEk0hrt+hjvZaauZNHehSpSUlyUkoCgQGJZgHNTH8F4bVCaFA7df1iWkrvupGR6R0ktS+7Qzeb8PM316xxZXTokW/D0/NrBHBCuW4LIKyU66OWYbW9otmSadRpzgGIIrg4g/JMv7+bSpQQlCASwYnxDcm3OxgHmeJAVZwCTasvZhqdbNflZoKZhjjIUVMkulIZXX5xnZuer4JZgAGYBuB3OkE0tVosZtoYEAAEgYPeP0aPKpdYQKwTn3PxjrxLGVT1mot4VBwDcW4HfWDKVK8VhokWSRuefOBnZactZKlWAB4gMw/aNLKWspUoJUUFvELuOgNTekD1DCtvXgfniAuVbLCaRx9oJmlbWYMPw316w/FrXeydT93q28ETMUbNMNrfZrPppeJlkrBIO/PntFFZW6GANbKMkQJhCqokhJsl3Gv1+kR5yhZLpYKSkEFuD8/hB6RJU5D/AHU8YdipZ8Vw1G7/ABtF8Tl4ORAmWdtFpX/8UoqWkkAlLADW1Id2s6nNt3g3P7eSKbFL9Sr4Ujp6x5vnH+/M38TewA9IoS069T+0Nv8A6W0ur23WE5Ija+IEAggTT4DCKoK5SlIq0IBBUm7VgKY22LxbWvEqlJlzJryxUQmgC9zsz34wT7LIJw0u40584dmhKZYFTajVtoUNYRiAOekAHdjtB6mQ4qTO7vvSgd0qwUwfQ3Idwkkhn4xUl4/FGT/S1DumuWuU/gd9Pi1ov4rtTVhgAkCpSpbgnVi9nYgJo0/EdIWXKUUWUHYg63OkVQWD6xGtTp/IwVPWZ3A5h3dSDKkzEPopD6ACx99olm5yBeXh5CFbKpcjpo0dyzs5iMQZglpdSWKgVAeYm4dnDg/CH4jspikSlzVoAQjU1IJN28ICi97XaNNNJoDhnHPfk/xmblJVKQFcdPeOyLHz5X2sgpCiKFEp1D30IZze2lokwyFqWVzGUtQUVKKddfhtFns1g5qEqBsksQ56cA3D4wYkyCCL/dPHj9e8JWYDEL07Tzd/DlQciDsUpTpZI0LWsNOcVZClUuwDcEltOsaObLU6b7Hj9cYqpkkJLH0D8BpFIDEBSFzETiUprqQpKkpSfKQQX4AavxaKaJs0IoNATpWPMB0cbRtMhxchUqZJmEy1BV5zEBXiBDTOILBv5h+U5BLoUqZOQZagoK8IBbQF1eRrm2rh9GhFrDuJHHvNfTrUafXzjpMklSZi0mUgIlIpSkEElX5lNqT/ABBPD95Qm6NBrLfbjVE+XSjSADYKsdHDm/qIJ4dKqU9BueH90NouBgTMscu5Jg/NcuSuWohDqYHTkDwjOY1M9lrYSgTUyAQAWbw8P4jfnDeHzK8v6f2/XCKGNy7vE0lRYgD68MWKc7u8MtrBDUfpOM/iDMq7RzpfhUSulgUzHCh66wbn5lIxSAlSu6UCD4gHtqArbqGMZ9fZ+aVGYqaSss5O+wfwwJxqSGQFPMUVJVLpPhH3SFbvryjOfRKGDjhviVWvUea60NurAzhjzx1Gf4zDGLzWWlalSaly0OxVo/5SzlN94pyc+UAR4VODZik7nnxijIwqh9lMPdIYrKi5ZtqWDuWGu8S4bJZq1lMtwsCoJWDLUU/iANiPWNihtLTSy2t6gOM9/wA9IanRXXMrEYU4yew9/wBJdzvESZ0lRURTc8dSeA6RhZ/Z6aAFIFSSHBbaNNmWXz5dp0rX8QBfoRf4weyFKGloelRQVFD38yg9JBIDJEK1alWwB3j2u8KOlr81XDKeJ5ecvnA/7an6Rp/9OwJOJM6e6EoQaXST4iwsADtV7x6J/wAMT4enD/phsvLEgni1vcflhgtkYmSr4OcTM9ss0XiFoEhC6UBVykhyW21sA/rATJclmuVmWVEjf47bx6HMwV9ejdP7Ymw2G8KbnT9/yxU8jEN/urMg+3T8zI9n8rEkBRSai/6cuXxghnSVKQQlJ1frx2+MF/6YsPEWDv7/ANsPmYe3mPx/5YgiB3tv39+symHwk3vE1IYAv7Pyg5Oy6biqkSyEUgE1DzVOwDM2hv0glPkmoXOn7/l4REqcrDzUzA6gRStI1I1BFhcHnuYBarCsirrDnUNdcHtOZgcYpYVRMAASbtuxY+xji8QDor0cCC+Ly+ZiZqlJTS6lquDZy7aRRn5TOQxUBTuwLw1TpdLZUpsJVsczTTxi6hyiYYHpGYmelgBYuGLMBfjGww6vs0+E7/WkW+yeTyVSK1oQsqKh4wFAAEpYA2GhJPOIctkAp8BIl1qoF7JewFjs0Z+mtrZ2SsHA7mKeJMzkFuo4jAXNklnPUW6QycsOPBdhdufTnF8YYhV1Hf5f2+sMm4UuPEdvmfy8YdmZiUMLiky11TJalJKVABKQog1J4s1hAjF49UwzJqZakSZRKSopPmWSwpFnuN/nGpw2FtcnU/XljN53lq2mJFSkFdbBagygGcpalVmF72F4HXpajqBc3Xp14/SPaW1dwSz6M8wJ/VErSpThIuCRqpmqLbtw0swirnE4FDi/iA9gTw5w5CZipoSt0yypIJI8qbOeZ35tGrn5RglICa0FIcv3niJ2JYgH23bYEbF3itWkKggnPsMwviVPhroHqXa4yBzxg/1MwcyYaE8L/Mxpez0iuWklQSGbSolirQWtpckesT/8NwVIQyWDF6lPcl7v8IMYaThZaGQtCGBYhRUSzsCC5I6Xub7Qj4j46bKdlKsGJ4OBMXT6XS2Pi76fvOSssRuVq9kfF1H2iDtSnwSUJS6lFQSkAnwhIsBrqAfQmOSc5dLplTCdgQAPdz8opYecszETpiRNNFJClKSGBdQFJABqcOw5iMjRUa7U377skL2/sJrXjw7Q14pwCe/+eZHg8UhKBImoWSS10sLjgb7jaLGMwjF1IRMSGDzUupI5LDK6AkjlF3OM9E5M0qwie9JHdzHTUhmYVUudG5gkaWiniDNmSXXcgkEAWe405FrvtGu9dlXOCP1EVrNVrDa45PPIOP0MFT5BSUywlQqD+IKHl9LwZxcqU3iT4nsAHOmrNArJcomqmVKBSBx10bgbX+Md7SqpWoG5cM+rNbYcYWZ2C5xzNBPDtO2r8quz0nkn5EZIw+K80lMwd24BCmB0sQSx0Fv4jc4bEEywqWRqUrAaoKF1BR0QbLBcaq1EDckzmWrBJRNUiWpFKCHCSQkpYhJvcfrEcnDyMRNC1UTFJU7SqUukgUlbsokGx5jTUQrpNXbazq6Y2nj5/MLRp0ozWp4/WJGIQ6xLBorNBpIBDlyktcOdtiIskmhqTo31aKJwJlFR7xV1nuUbBBXdJBBL0l7fgGsGTINF1EW5/wDLDpEzNRXtsMG4jDpVSFILsOPEcojn4CWSR3fw08vLrBYYYunxFgAPiPyxydILnxH3Lfd/LHDMBzM5LwylPQAEaMNSwYi5DAmDfZ6fNcImpSPB93ZiAzvwPwjN46WpK6VTFy0gKIWhAWpSj5UmpJZI4aXvBDB/1MxCSwQWFQc30diEukephXUaJdQCjN+3T7e8vRvpcWZz8TYKbnGaxmKl96e7Nb+ezpB4hTMS2rcBAHHYGapS+9M4qYdzQshCB96ofefiQXjVSsvpSwLB/wB/ywrpPDBp7N28nHxjP8x3UarzE24kOHUb+E6J+tIizScQVAIUoqQwSkEqNjoAPX0i/IwpBNyzJb6pipmeFmpmJmSVspKbAudmNqY02DYO3r2z0iI45M86VJClXQqoq0u7k6MN3faFPy3uyy0LBuQPU/tGmm4OccR/UGX9ruQQEu1L093q0Nx+DnTgjvkFXdqJDMHcuQfBobPGsniF4KD04xzyc5x24xiUNWkyTtsHxkSz2Tm/Y0UKHmptqC9wdxfUExWzeSV+FAJUkOoOSaSWslt/lBevEzGWtkJQlQSkW1A/JpYe3uMwmF70ImImJlTg6ZjkuouCOmo+EZtW9zusxn4OZqeG0V2XZ6KOx6/nEozMtmKQwlqI4Ut7c4u5OnuVtNYKCHN9uJ4EbxNj8OAB32KchrJcniNSPl84GY2XIQg0KVPmK4kp8L3SWL3FiT7CD2rkT0PiNK6mvnjHTAP8mbDsmiWtZXMT4ZqU92x1KSp3LAOxB1LOxYsDczFMibIKZBC1LKgFA1JTSs1KJ1LUmx4RiZWUVpCacTSfEZYmAIJ4k0EE7PSC0L/w4E3EqYh3cS5xYjgpKpZJs2+2kZXkowLMDu/8j+/7gfeecZqks2K2V9/8Q5l+YJWhQDKKWBa4cbjWx1ixJVfy7H59OEUskygodQBQCA7qqJu4dkAW5DfUwYlYYg6lmP15YZTJHMVvWsWEVnK9jIcYounwnQ/pygPmhCcIidKSQtKihZsKnKmc8RY9Fc40c7D3T4jvv/0wGzDAzO6my0spMxiQp7EXqDJGocH0jmXJH3/adSyqTu7wX2fxBUO7NNAFwov7cbw3MsxRSqUlCGB8O/MEAbxU/wDDmIAJdJa7MYhy/LO8mhE5paAXUVaMLluJsw3gtnhuk9Vq2HjkDvORy9uXAwe3QZ9+s0uXYn7JCu7VQVABWxN9NzobgNBfDrVQnwKNhf06RXS84oKSUyZZ+zBsW0dqeAYDhxJMFJMgUp8+g3P7QFMkZYSjhQ2FlcXTt5eEVwrxDy6Db+OcKFBJEcNWtcjbZ2iKdhJfe1MmoNtyhQoiVlbNsuTOFLJe+zRUw+CxC1d5MnqqQlkkFi17W6QoUVZFY5Ihk1FiKUU8GUcXiVImzDPQnElSaEqWWKWe4t+3WLWVYJSlomzCKhLCNySE6Ob3v8IUKISlEYsohr9U9tS1t0H9Ok0DikENpq38RxKr6DThzHKFCi8UjZvmOmj6cukTYYuE6acBChRM6VVK8vl321+EPmb2G+0dhR06SYhqgPDpw5mGTSCR5dRty6QoURIjpQ8RsB5jp/aIrTkpUKSE6cOXSFCjp0p4bBrSmgTlCWo3Q9j+t4JyUAJAASwfb+IUKICheglixbqZ0KuLDf5dOscm6g+G/L+IUKLSI/DFxtqdogntfy+bh/EKFHToybh0HVKb8uMUsRkElkmkBwdukKFESDHTskks1KeVucKVkMoLApGo/wDSTChROTOxLtCRYBPt15QNnZOhRJBpcjRxq3COQo4MR0kEA8Gdl9n0n76ix4mCWGkJQAkAM42/jpChRZnZupkBVXoJJNDDRPDT+Ii/o0LJKkpN+EKFFZcHmRYvAS3V4U2bb+IhxOVSyxApI3Fjw1EKFHSckdJLKwDBKpiisgsCp1ML/t8IuqIp+7pw/iOQo7vIJJOTO7pDDQfMco5OIBItrw/t5QoURIlcoSXcJNuEWkAXAp0G38QoUdOjJuhsn2/iJJ+hNrKbTrChRMmMkm500G38R3E2fy+Xh/EKFHTowFxoPb6tEiSKFG1zw6fvChR06cS1P3W6dW2gLisiQrx2BIJcdOkKFHZ5ko7KcqcRk/s4kFitxw94nwWTykK0B9IUKOJJl7L7X+pifzCslrNS9PD4aR1+Q0+Y6RyFEQU6bp20B06Q2Uq+g0O38QoUTJks7VOm+38RXkl07eghQo6dJpSnCjbTh1iESEEOUp//AJ6coUKIkR8uwDANVa38Rbw8p0puNB8oUKOEkT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980728"/>
            <a:ext cx="878497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Функции</a:t>
            </a:r>
          </a:p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Предметно развивающей среды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2996952"/>
            <a:ext cx="27718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Сохранение единого образовательного пространства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791" y="4012615"/>
            <a:ext cx="22607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6600FF"/>
                </a:solidFill>
              </a:rPr>
              <a:t>Гуманизация дошкольного образования</a:t>
            </a:r>
          </a:p>
          <a:p>
            <a:r>
              <a:rPr lang="ru-RU" sz="2000" dirty="0" smtClean="0">
                <a:solidFill>
                  <a:srgbClr val="6600FF"/>
                </a:solidFill>
              </a:rPr>
              <a:t>(приоритет общечеловеческих  ценностей)</a:t>
            </a:r>
            <a:endParaRPr lang="en-GB" sz="2000" dirty="0">
              <a:solidFill>
                <a:srgbClr val="66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8064" y="4144888"/>
            <a:ext cx="22322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9900CC"/>
                </a:solidFill>
              </a:rPr>
              <a:t>Защита от некомпетентных педагогических воздействий </a:t>
            </a:r>
            <a:endParaRPr lang="en-GB" sz="2000" dirty="0">
              <a:solidFill>
                <a:srgbClr val="99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60232" y="2823635"/>
            <a:ext cx="18722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66"/>
                </a:solidFill>
              </a:rPr>
              <a:t>Повышение качества дошкольного образования</a:t>
            </a:r>
            <a:endParaRPr lang="en-GB" sz="2000" dirty="0">
              <a:solidFill>
                <a:srgbClr val="FF0066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627784" y="2276872"/>
            <a:ext cx="165618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4067944" y="2374305"/>
            <a:ext cx="648072" cy="12279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960538" y="2374305"/>
            <a:ext cx="475558" cy="1437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150746" y="2276872"/>
            <a:ext cx="1728192" cy="6190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154393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265" y="476672"/>
            <a:ext cx="899711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Психолого-педагогические требования</a:t>
            </a:r>
          </a:p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 предметно-развивающей среде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556792"/>
            <a:ext cx="8677119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9900CC"/>
                </a:solidFill>
              </a:rPr>
              <a:t>Сообразность педагогической ценности;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9900CC"/>
                </a:solidFill>
              </a:rPr>
              <a:t>Оптимальность;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9900CC"/>
                </a:solidFill>
              </a:rPr>
              <a:t>Гендерная принадлежность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err="1" smtClean="0">
                <a:solidFill>
                  <a:srgbClr val="9900CC"/>
                </a:solidFill>
              </a:rPr>
              <a:t>Интегративность</a:t>
            </a:r>
            <a:r>
              <a:rPr lang="ru-RU" sz="2400" dirty="0" smtClean="0">
                <a:solidFill>
                  <a:srgbClr val="9900CC"/>
                </a:solidFill>
              </a:rPr>
              <a:t>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9900CC"/>
                </a:solidFill>
              </a:rPr>
              <a:t>Соответствие развивающей функции;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err="1" smtClean="0">
                <a:solidFill>
                  <a:srgbClr val="9900CC"/>
                </a:solidFill>
              </a:rPr>
              <a:t>Сертифицированность</a:t>
            </a:r>
            <a:r>
              <a:rPr lang="ru-RU" sz="2400" dirty="0" smtClean="0">
                <a:solidFill>
                  <a:srgbClr val="9900CC"/>
                </a:solidFill>
              </a:rPr>
              <a:t>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9900CC"/>
                </a:solidFill>
              </a:rPr>
              <a:t>Качественные характеристики игрушек;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9900CC"/>
                </a:solidFill>
              </a:rPr>
              <a:t>Учет основной формы  работы с детьми;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9900CC"/>
                </a:solidFill>
              </a:rPr>
              <a:t>Продуктивная деятельность;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9900CC"/>
                </a:solidFill>
              </a:rPr>
              <a:t>Познавательно-исследовательская направленность;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9900CC"/>
                </a:solidFill>
              </a:rPr>
              <a:t>Стимулирование двигательной активности;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err="1" smtClean="0">
                <a:solidFill>
                  <a:srgbClr val="9900CC"/>
                </a:solidFill>
              </a:rPr>
              <a:t>Региональность</a:t>
            </a:r>
            <a:r>
              <a:rPr lang="ru-RU" sz="2400" dirty="0" smtClean="0">
                <a:solidFill>
                  <a:srgbClr val="9900CC"/>
                </a:solidFill>
              </a:rPr>
              <a:t>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9900CC"/>
                </a:solidFill>
              </a:rPr>
              <a:t>Соответствие реализации образовательных областей и другие.</a:t>
            </a:r>
          </a:p>
          <a:p>
            <a:pPr marL="285750" indent="-285750">
              <a:buFont typeface="Wingdings" pitchFamily="2" charset="2"/>
              <a:buChar char="Ø"/>
            </a:pPr>
            <a:endParaRPr lang="en-GB" dirty="0">
              <a:solidFill>
                <a:srgbClr val="9900C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8299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46290"/>
            <a:ext cx="8424936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Принципы организации предметно-развивающей среды</a:t>
            </a:r>
            <a:endParaRPr lang="ru-RU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767006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CC00CC"/>
                </a:solidFill>
              </a:rPr>
              <a:t>Полифункциональность среды</a:t>
            </a:r>
            <a:r>
              <a:rPr lang="ru-RU" sz="2400" b="1" dirty="0">
                <a:solidFill>
                  <a:srgbClr val="CC00CC"/>
                </a:solidFill>
              </a:rPr>
              <a:t>: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предметная развивающая среда должна открывать множество возможностей, обеспечивать все составляющие образовательного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процесса.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400" b="1" dirty="0" err="1" smtClean="0">
                <a:solidFill>
                  <a:srgbClr val="CC00CC"/>
                </a:solidFill>
              </a:rPr>
              <a:t>Трансформируемость</a:t>
            </a:r>
            <a:r>
              <a:rPr lang="ru-RU" sz="2400" b="1" dirty="0" smtClean="0">
                <a:solidFill>
                  <a:srgbClr val="CC00CC"/>
                </a:solidFill>
              </a:rPr>
              <a:t> среды,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которая связана с ее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полифункциональностью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–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это возможность изменений, позволяющих, по ситуации, вынести на первый план ту или иную функцию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пространства. 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CC00CC"/>
                </a:solidFill>
              </a:rPr>
              <a:t>Вариативность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-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сообразно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которому характеру современного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образовательного процесса должен быть представлен рамочный (стержневой) проект предметной развивающей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среды.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33124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4">
      <a:dk1>
        <a:srgbClr val="51D9FF"/>
      </a:dk1>
      <a:lt1>
        <a:srgbClr val="96E8FF"/>
      </a:lt1>
      <a:dk2>
        <a:srgbClr val="B9EFFF"/>
      </a:dk2>
      <a:lt2>
        <a:srgbClr val="D6ECFF"/>
      </a:lt2>
      <a:accent1>
        <a:srgbClr val="088CFF"/>
      </a:accent1>
      <a:accent2>
        <a:srgbClr val="005DAF"/>
      </a:accent2>
      <a:accent3>
        <a:srgbClr val="007DE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263</Words>
  <Application>Microsoft Office PowerPoint</Application>
  <PresentationFormat>Экран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Домашний</cp:lastModifiedBy>
  <cp:revision>43</cp:revision>
  <dcterms:created xsi:type="dcterms:W3CDTF">2014-03-26T12:28:08Z</dcterms:created>
  <dcterms:modified xsi:type="dcterms:W3CDTF">2015-01-12T17:49:45Z</dcterms:modified>
</cp:coreProperties>
</file>