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76" r:id="rId2"/>
    <p:sldId id="267" r:id="rId3"/>
    <p:sldId id="268" r:id="rId4"/>
    <p:sldId id="259" r:id="rId5"/>
    <p:sldId id="265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00FF"/>
    <a:srgbClr val="9900CC"/>
    <a:srgbClr val="FF0066"/>
    <a:srgbClr val="0066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34" autoAdjust="0"/>
    <p:restoredTop sz="94660"/>
  </p:normalViewPr>
  <p:slideViewPr>
    <p:cSldViewPr>
      <p:cViewPr>
        <p:scale>
          <a:sx n="66" d="100"/>
          <a:sy n="66" d="100"/>
        </p:scale>
        <p:origin x="-176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5991E-B5BF-4F32-9D3F-769DD5377BB6}" type="datetimeFigureOut">
              <a:rPr lang="en-GB" smtClean="0"/>
              <a:pPr/>
              <a:t>12/01/2015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BBDAA-BB07-4913-A79C-0572C39931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47852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F4FB33-69ED-45A8-B5E5-F058AA21DC45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C94FF5-7D39-4259-BCBE-B3D2370A5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B320A3-C18A-4207-802F-8B1732FC857A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4DF640-EBE2-4970-A26C-79BB06ED5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D054A9-E240-4C1E-A1BC-3E52B703B7A3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6171F9-5CEB-4445-9B5C-9FE8D0BEB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607A13-DD27-4D92-8D80-98D42C0AC5B7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509CCC-E29D-4588-A0F2-76DFA872D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CBCA29-9225-4EB8-9F8B-B0B81CC36B17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D4C7B3-9E33-4B0A-962F-502B68D57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394EE8-AA39-4653-9B0A-70B0F2378BE4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5402C1-08C9-4D3C-B355-3403B6409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4D5B6E-72E3-485A-88EA-C180E4E00CDA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326B5E-69EF-4FC9-8305-D8690EC45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820B88-0994-423A-8BF0-7FD6C662F533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2F19D2-8B05-4079-97ED-98E2EFFC5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8D95AC-6B41-459F-A201-ED341749CB6A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A81EA0-763C-4539-B699-5AF1DECE2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288" y="404813"/>
            <a:ext cx="8353425" cy="6048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27" name="Группа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9" name="Рисунок 7" descr="0_8781d_ea3e27ef_L.png"/>
            <p:cNvPicPr>
              <a:picLocks noChangeAspect="1"/>
            </p:cNvPicPr>
            <p:nvPr userDrawn="1"/>
          </p:nvPicPr>
          <p:blipFill>
            <a:blip r:embed="rId11" cstate="print"/>
            <a:srcRect l="2290" r="2660"/>
            <a:stretch>
              <a:fillRect/>
            </a:stretch>
          </p:blipFill>
          <p:spPr bwMode="auto">
            <a:xfrm>
              <a:off x="0" y="0"/>
              <a:ext cx="5976664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Рисунок 8" descr="0_8781d_ea3e27ef_L.png"/>
            <p:cNvPicPr>
              <a:picLocks noChangeAspect="1"/>
            </p:cNvPicPr>
            <p:nvPr userDrawn="1"/>
          </p:nvPicPr>
          <p:blipFill>
            <a:blip r:embed="rId11" cstate="print"/>
            <a:srcRect l="2290" r="2660"/>
            <a:stretch>
              <a:fillRect/>
            </a:stretch>
          </p:blipFill>
          <p:spPr bwMode="auto">
            <a:xfrm flipV="1">
              <a:off x="0" y="6311776"/>
              <a:ext cx="5976664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Рисунок 9" descr="0_8781d_ea3e27ef_L.png"/>
            <p:cNvPicPr>
              <a:picLocks noChangeAspect="1"/>
            </p:cNvPicPr>
            <p:nvPr userDrawn="1"/>
          </p:nvPicPr>
          <p:blipFill>
            <a:blip r:embed="rId11" cstate="print"/>
            <a:srcRect l="2290" r="2660"/>
            <a:stretch>
              <a:fillRect/>
            </a:stretch>
          </p:blipFill>
          <p:spPr bwMode="auto">
            <a:xfrm rot="-5400000">
              <a:off x="-2751224" y="3155888"/>
              <a:ext cx="6048672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Рисунок 10" descr="0_8781d_ea3e27ef_L.png"/>
            <p:cNvPicPr>
              <a:picLocks noChangeAspect="1"/>
            </p:cNvPicPr>
            <p:nvPr userDrawn="1"/>
          </p:nvPicPr>
          <p:blipFill>
            <a:blip r:embed="rId11" cstate="print"/>
            <a:srcRect l="2290" r="2660"/>
            <a:stretch>
              <a:fillRect/>
            </a:stretch>
          </p:blipFill>
          <p:spPr bwMode="auto">
            <a:xfrm rot="5400000" flipH="1">
              <a:off x="5846552" y="3155888"/>
              <a:ext cx="6048672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Рисунок 11" descr="0_8781d_ea3e27ef_L.png"/>
            <p:cNvPicPr>
              <a:picLocks noChangeAspect="1"/>
            </p:cNvPicPr>
            <p:nvPr userDrawn="1"/>
          </p:nvPicPr>
          <p:blipFill>
            <a:blip r:embed="rId11" cstate="print"/>
            <a:srcRect l="2290" r="46758"/>
            <a:stretch>
              <a:fillRect/>
            </a:stretch>
          </p:blipFill>
          <p:spPr bwMode="auto">
            <a:xfrm>
              <a:off x="5940152" y="0"/>
              <a:ext cx="3203848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Рисунок 12" descr="0_8781d_ea3e27ef_L.png"/>
            <p:cNvPicPr>
              <a:picLocks noChangeAspect="1"/>
            </p:cNvPicPr>
            <p:nvPr userDrawn="1"/>
          </p:nvPicPr>
          <p:blipFill>
            <a:blip r:embed="rId11" cstate="print"/>
            <a:srcRect l="2290" r="46758"/>
            <a:stretch>
              <a:fillRect/>
            </a:stretch>
          </p:blipFill>
          <p:spPr bwMode="auto">
            <a:xfrm flipV="1">
              <a:off x="5940152" y="6311776"/>
              <a:ext cx="3203848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298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Предметно-развивающая среда в МБДОУ №106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429000"/>
            <a:ext cx="7645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CC"/>
                </a:solidFill>
              </a:rPr>
              <a:t>ООП ДОУ предусматривает центрирование развивающего пространства жизнедеятельности ребенка 3-7 лет</a:t>
            </a:r>
            <a:endParaRPr lang="en-GB" sz="3600" b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91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1"/>
          <p:cNvSpPr txBox="1">
            <a:spLocks noChangeArrowheads="1"/>
          </p:cNvSpPr>
          <p:nvPr/>
        </p:nvSpPr>
        <p:spPr bwMode="auto">
          <a:xfrm>
            <a:off x="539750" y="549275"/>
            <a:ext cx="6048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</a:rPr>
              <a:t>Центр книги «Кот Ученый»</a:t>
            </a:r>
            <a:r>
              <a:rPr lang="ru-RU" sz="2400">
                <a:solidFill>
                  <a:srgbClr val="7030A0"/>
                </a:solidFill>
              </a:rPr>
              <a:t> играет существенную роль в формировании у дошкольников интереса и любви к художественной литературе.</a:t>
            </a:r>
            <a:endParaRPr lang="en-GB" sz="2400">
              <a:solidFill>
                <a:srgbClr val="7030A0"/>
              </a:solidFill>
            </a:endParaRPr>
          </a:p>
        </p:txBody>
      </p:sp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4067174" y="3068960"/>
            <a:ext cx="50768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В этом центре ребенок имеет возможность самостоятельно, по своему вкусу выбрать книгу и спокойно рассмотреть ее. </a:t>
            </a:r>
            <a:r>
              <a:rPr lang="ru-RU" sz="2400" dirty="0" smtClean="0">
                <a:solidFill>
                  <a:srgbClr val="7030A0"/>
                </a:solidFill>
              </a:rPr>
              <a:t>       Ребенок </a:t>
            </a:r>
            <a:r>
              <a:rPr lang="ru-RU" sz="2400" dirty="0">
                <a:solidFill>
                  <a:srgbClr val="7030A0"/>
                </a:solidFill>
              </a:rPr>
              <a:t>может внимательно и сосредоточенно рассмотреть иллюстрации, вспомнить содержание, многократно вернуться к взволновавшим его эпизодам.</a:t>
            </a:r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796135" y="548680"/>
            <a:ext cx="285253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5400000">
            <a:off x="239519" y="2634398"/>
            <a:ext cx="4128457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1944216" cy="173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1"/>
          <p:cNvSpPr>
            <a:spLocks noChangeArrowheads="1"/>
          </p:cNvSpPr>
          <p:nvPr/>
        </p:nvSpPr>
        <p:spPr bwMode="auto">
          <a:xfrm>
            <a:off x="323528" y="549275"/>
            <a:ext cx="85689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</a:rPr>
              <a:t>    Патриотический центр</a:t>
            </a:r>
            <a:r>
              <a:rPr lang="ru-RU" sz="2000" dirty="0">
                <a:solidFill>
                  <a:srgbClr val="7030A0"/>
                </a:solidFill>
              </a:rPr>
              <a:t> помогает педагогам познакомить </a:t>
            </a:r>
            <a:r>
              <a:rPr lang="ru-RU" sz="2000" dirty="0" smtClean="0">
                <a:solidFill>
                  <a:srgbClr val="7030A0"/>
                </a:solidFill>
              </a:rPr>
              <a:t>детей  с </a:t>
            </a:r>
            <a:r>
              <a:rPr lang="ru-RU" sz="2000" dirty="0">
                <a:solidFill>
                  <a:srgbClr val="7030A0"/>
                </a:solidFill>
              </a:rPr>
              <a:t>историей и достопримечательностями родного </a:t>
            </a:r>
            <a:r>
              <a:rPr lang="ru-RU" sz="2000" dirty="0" smtClean="0">
                <a:solidFill>
                  <a:srgbClr val="7030A0"/>
                </a:solidFill>
              </a:rPr>
              <a:t>края  и Россией,  природным миром, культурным наследием, достижениями науки и техники, промышленностью, знаменитыми людьми,  </a:t>
            </a:r>
            <a:r>
              <a:rPr lang="ru-RU" sz="2000" dirty="0">
                <a:solidFill>
                  <a:srgbClr val="7030A0"/>
                </a:solidFill>
              </a:rPr>
              <a:t>государственными символами родной страны и города, </a:t>
            </a:r>
            <a:r>
              <a:rPr lang="ru-RU" sz="2000" dirty="0" smtClean="0">
                <a:solidFill>
                  <a:srgbClr val="7030A0"/>
                </a:solidFill>
              </a:rPr>
              <a:t>народными промыслами,  </a:t>
            </a:r>
            <a:r>
              <a:rPr lang="ru-RU" sz="2000" dirty="0">
                <a:solidFill>
                  <a:srgbClr val="7030A0"/>
                </a:solidFill>
              </a:rPr>
              <a:t>традициями </a:t>
            </a:r>
            <a:r>
              <a:rPr lang="ru-RU" sz="2000" dirty="0" smtClean="0">
                <a:solidFill>
                  <a:srgbClr val="7030A0"/>
                </a:solidFill>
              </a:rPr>
              <a:t>. Все это способствует формированию патриотических и  гражданских чувств , осознания  своей национальности, воспитывает гордость за свой народ.</a:t>
            </a:r>
            <a:endParaRPr lang="en-GB" sz="20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4288" y="3103225"/>
            <a:ext cx="3785704" cy="2839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88024" y="3103225"/>
            <a:ext cx="3785704" cy="2839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467544" y="692696"/>
            <a:ext cx="54726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00FF"/>
                </a:solidFill>
              </a:rPr>
              <a:t>   Центр </a:t>
            </a:r>
            <a:r>
              <a:rPr lang="ru-RU" sz="2400" b="1" dirty="0">
                <a:solidFill>
                  <a:srgbClr val="6600FF"/>
                </a:solidFill>
              </a:rPr>
              <a:t>искусства «Моё творчество»</a:t>
            </a:r>
            <a:r>
              <a:rPr lang="ru-RU" sz="2400" dirty="0">
                <a:solidFill>
                  <a:srgbClr val="6600FF"/>
                </a:solidFill>
              </a:rPr>
              <a:t> помогает </a:t>
            </a:r>
            <a:r>
              <a:rPr lang="ru-RU" sz="2400" dirty="0" smtClean="0">
                <a:solidFill>
                  <a:srgbClr val="6600FF"/>
                </a:solidFill>
              </a:rPr>
              <a:t>  детям   реализовать     свои творческие способности и возможности  испытать  </a:t>
            </a:r>
            <a:r>
              <a:rPr lang="ru-RU" sz="2400" dirty="0">
                <a:solidFill>
                  <a:srgbClr val="6600FF"/>
                </a:solidFill>
              </a:rPr>
              <a:t>удовольствие </a:t>
            </a:r>
            <a:r>
              <a:rPr lang="ru-RU" sz="2400" dirty="0" smtClean="0">
                <a:solidFill>
                  <a:srgbClr val="6600FF"/>
                </a:solidFill>
              </a:rPr>
              <a:t> от  общения  с искусством. </a:t>
            </a:r>
            <a:endParaRPr lang="ru-RU" sz="2400" dirty="0">
              <a:solidFill>
                <a:srgbClr val="6600FF"/>
              </a:solidFill>
            </a:endParaRPr>
          </a:p>
        </p:txBody>
      </p:sp>
      <p:pic>
        <p:nvPicPr>
          <p:cNvPr id="27653" name="Picture 5" descr="DSC001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4194972" cy="314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10" descr="ANd9GcT-UwvocLp9gMsBJMvkcjbQTUgXAsJGNyBp_EP1wglCfYmQEa8q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5492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dou\Desktop\фото с фотоап-та\101MSDCF\DSC02505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6944" t="17828" r="4718" b="13437"/>
          <a:stretch/>
        </p:blipFill>
        <p:spPr bwMode="auto">
          <a:xfrm>
            <a:off x="5605461" y="2868830"/>
            <a:ext cx="2801939" cy="327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ou\Desktop\фото с фотоап-та\101MSDCF\DSC02232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044299" y="720980"/>
            <a:ext cx="2592288" cy="2443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F:\занятия\Новая папка\WP_20140331_016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83566" y="3164279"/>
            <a:ext cx="4104457" cy="343307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684212" y="1268761"/>
            <a:ext cx="554397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Знакомит  детей </a:t>
            </a:r>
            <a:r>
              <a:rPr lang="ru-RU" sz="2400" dirty="0">
                <a:solidFill>
                  <a:srgbClr val="FF0000"/>
                </a:solidFill>
              </a:rPr>
              <a:t>с правилами дорожного движения, назначением </a:t>
            </a:r>
            <a:r>
              <a:rPr lang="ru-RU" sz="2400" dirty="0" smtClean="0">
                <a:solidFill>
                  <a:srgbClr val="FF0000"/>
                </a:solidFill>
              </a:rPr>
              <a:t> дорожных  знаков. Учит детей решению практических ситуаций на макете улица, формирует навыки безопасного поведения  в социуме . 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757238" y="692696"/>
            <a:ext cx="443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Центр «Дорожная азбука»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DCIM\103MSDCF\DSC001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52" y="3634817"/>
            <a:ext cx="3322791" cy="2491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2843213" y="692150"/>
            <a:ext cx="604926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600FF"/>
                </a:solidFill>
              </a:rPr>
              <a:t>Центр сюжетной игры </a:t>
            </a:r>
            <a:r>
              <a:rPr lang="ru-RU" sz="2400" dirty="0">
                <a:solidFill>
                  <a:srgbClr val="6600FF"/>
                </a:solidFill>
              </a:rPr>
              <a:t>позволяет детям </a:t>
            </a:r>
            <a:r>
              <a:rPr lang="ru-RU" sz="2400" dirty="0" smtClean="0">
                <a:solidFill>
                  <a:srgbClr val="6600FF"/>
                </a:solidFill>
              </a:rPr>
              <a:t> прожить(проиграть) жизненные ролевые поведения взрослых, почувствовать себя «большими». Сюжетные игровые действия развивают формы общения со сверстниками, обогащают  детский мир ребенка.  </a:t>
            </a:r>
            <a:endParaRPr lang="ru-RU" sz="2400" dirty="0">
              <a:solidFill>
                <a:srgbClr val="6600FF"/>
              </a:solidFill>
            </a:endParaRPr>
          </a:p>
        </p:txBody>
      </p:sp>
      <p:pic>
        <p:nvPicPr>
          <p:cNvPr id="16387" name="Picture 8" descr="ANd9GcRSVjD84pSlSkCTQ4DoE6_0FLyOG5vzYd3EQw2d88zcrw089FmT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1" y="692150"/>
            <a:ext cx="1944142" cy="200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46" y="3101436"/>
            <a:ext cx="3840426" cy="3135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20406"/>
            <a:ext cx="3931332" cy="3116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51D9FF"/>
      </a:dk1>
      <a:lt1>
        <a:srgbClr val="96E8FF"/>
      </a:lt1>
      <a:dk2>
        <a:srgbClr val="B9EFFF"/>
      </a:dk2>
      <a:lt2>
        <a:srgbClr val="D6ECFF"/>
      </a:lt2>
      <a:accent1>
        <a:srgbClr val="088CFF"/>
      </a:accent1>
      <a:accent2>
        <a:srgbClr val="005DAF"/>
      </a:accent2>
      <a:accent3>
        <a:srgbClr val="007DE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220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Домашний</cp:lastModifiedBy>
  <cp:revision>45</cp:revision>
  <dcterms:created xsi:type="dcterms:W3CDTF">2014-03-26T12:28:08Z</dcterms:created>
  <dcterms:modified xsi:type="dcterms:W3CDTF">2015-01-12T18:07:04Z</dcterms:modified>
</cp:coreProperties>
</file>