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76" r:id="rId6"/>
    <p:sldId id="275" r:id="rId7"/>
    <p:sldId id="257" r:id="rId8"/>
    <p:sldId id="277" r:id="rId9"/>
    <p:sldId id="273" r:id="rId10"/>
    <p:sldId id="270" r:id="rId11"/>
    <p:sldId id="274" r:id="rId12"/>
    <p:sldId id="268" r:id="rId13"/>
    <p:sldId id="264" r:id="rId14"/>
    <p:sldId id="265" r:id="rId15"/>
    <p:sldId id="272" r:id="rId16"/>
    <p:sldId id="267" r:id="rId17"/>
    <p:sldId id="269" r:id="rId18"/>
    <p:sldId id="26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99"/>
    <a:srgbClr val="0000CC"/>
    <a:srgbClr val="3366FF"/>
    <a:srgbClr val="CC0000"/>
    <a:srgbClr val="FFFF00"/>
    <a:srgbClr val="3820E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 autoAdjust="0"/>
    <p:restoredTop sz="95281" autoAdjust="0"/>
  </p:normalViewPr>
  <p:slideViewPr>
    <p:cSldViewPr>
      <p:cViewPr varScale="1">
        <p:scale>
          <a:sx n="55" d="100"/>
          <a:sy n="55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2EB0B5-C11A-4E01-AF40-8DC8F60693CB}" type="datetimeFigureOut">
              <a:rPr lang="ru-RU"/>
              <a:pPr>
                <a:defRPr/>
              </a:pPr>
              <a:t>24.08.2014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1C1F96-35AF-433B-A846-CFF8DFBF0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C0A6D-1723-479E-9D80-9101B987F5C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AD4A-D046-482C-8336-954477B79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08CD-3C97-490D-8528-14FBE8C2C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FC7A-0EA8-4F8F-9678-DDBD695E9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EDA1-99AB-4DF1-B532-6850B16C6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44CA-6B03-408F-B925-AB90CA011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C12F-9FC7-4368-92D2-A2A826489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D573-EF0E-467F-8471-75B98F0B6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492C-2179-4156-A798-FD4CAB54A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55B0-9EF6-46DB-8631-043C489DE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9583-A81C-42CC-8AD3-A59B4D46F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54FB-718E-4D95-8660-92BB97F94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C09209-87B8-42F4-AFE0-56F3FEBF9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3" r:id="rId2"/>
    <p:sldLayoutId id="2147483895" r:id="rId3"/>
    <p:sldLayoutId id="2147483892" r:id="rId4"/>
    <p:sldLayoutId id="2147483896" r:id="rId5"/>
    <p:sldLayoutId id="2147483891" r:id="rId6"/>
    <p:sldLayoutId id="2147483890" r:id="rId7"/>
    <p:sldLayoutId id="2147483889" r:id="rId8"/>
    <p:sldLayoutId id="2147483888" r:id="rId9"/>
    <p:sldLayoutId id="2147483887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3024187" cy="2005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ПОРТРЕТ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 rot="-141628">
            <a:off x="1908175" y="2420938"/>
            <a:ext cx="3384550" cy="2079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ОБЛОМОВА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 rot="-133061">
            <a:off x="4067175" y="4149725"/>
            <a:ext cx="3671888" cy="2295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 ИНТЕРЬЕРЕ</a:t>
            </a:r>
          </a:p>
        </p:txBody>
      </p:sp>
    </p:spTree>
  </p:cSld>
  <p:clrMapOvr>
    <a:masterClrMapping/>
  </p:clrMapOvr>
  <p:transition spd="slow" advTm="8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шир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57375"/>
            <a:ext cx="3643313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 flipV="1">
            <a:off x="4429125" y="522288"/>
            <a:ext cx="4500563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ШИ́РМА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. с немецкого-. щит, заставка, заслон;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ширмы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б. ч. делаются створчатые, складные, филенчатые или из рам, обитых тканью. История возникновения ширмы уходит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в Китай, где она появилась в 7- веке и откуда была завезена в Европу, Это, пожалуй, самый необычный предмет из мебельной экзотики.</a:t>
            </a:r>
            <a:br>
              <a:rPr lang="ru-RU" sz="200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На родине ширм, в Китае, их называют «фуи» или «пэнфен», «подвижная стена».</a:t>
            </a:r>
          </a:p>
          <a:p>
            <a:pPr eaLnBrk="0" hangingPunct="0"/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.Самое большое распространение ширма получила в 19-20 столетиях. Дизайнерское оформление жилых помещений той эпохи нуждалось в разделении на функциональные зоны, и ширмы прекрасно помогали в этом, скрывая за собой то, что не следовало выставлять на всеобщее обозрение</a:t>
            </a:r>
            <a:r>
              <a:rPr lang="ru-RU" sz="2000">
                <a:cs typeface="Times New Roman" pitchFamily="18" charset="0"/>
              </a:rPr>
              <a:t>. 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28625" y="428625"/>
            <a:ext cx="3786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Обломов что-то скрывает или скрывается?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бю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857375"/>
            <a:ext cx="3786187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1643063"/>
            <a:ext cx="3071813" cy="457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</a:t>
            </a:r>
          </a:p>
        </p:txBody>
      </p:sp>
      <p:pic>
        <p:nvPicPr>
          <p:cNvPr id="15364" name="Рисунок 3" descr="Чернильниц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714375"/>
            <a:ext cx="2074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WVCAOOZON5CALPVNZNCABIX64ECAUKVVE1CA53S1A0CAJB2ABXCALYCU3RCAJQT3WGCAIYPCW5CAPGJFGOCANJXYAACAVEBZ09CA4693STCAUQFF21CAJJGMT5CA6UURONCATO6ZPMCA39VKDOCAR1TIW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3286125"/>
            <a:ext cx="2343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NYCAS4XJSGCA1PVXQOCANEB4Z8CAY9Y1L8CAT5KYGOCAVMKJ6NCA6V2R31CAUA86MOCAOQ02RFCAIJ24Q0CAAXA3K2CASPF64FCAHCZP5ECA7ELIXBCASRVQSKCAVOND1RCADZYSTQCA2PKZIACATQ5VT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14313"/>
            <a:ext cx="28575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5367" name="Rectangle 4"/>
          <p:cNvSpPr>
            <a:spLocks noChangeArrowheads="1"/>
          </p:cNvSpPr>
          <p:nvPr/>
        </p:nvSpPr>
        <p:spPr bwMode="auto">
          <a:xfrm>
            <a:off x="3357563" y="285750"/>
            <a:ext cx="3357562" cy="64293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200">
                <a:solidFill>
                  <a:srgbClr val="000000"/>
                </a:solidFill>
                <a:latin typeface="Times New Roman CYR"/>
                <a:cs typeface="Times New Roman" pitchFamily="18" charset="0"/>
              </a:rPr>
              <a:t>На этажерках, правда, лежали две-три развернутые книги, валялась газета, на бюро стояла и чернильница с перьями; но страницы, на которых развернуты были книги, покрылись пылью и пожелтели; видно, что их бросили давно; нумер газеты был прошлогодний, а из чернильницы, если обмакнуть в нее перо, вырвалась бы разве только с жужжаньем испуганная муха. 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1" descr="0_482e9_3c8e4842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6776"/>
            <a:ext cx="4104456" cy="301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 descr="YICARXI2Z8CAY3GM42CALGD0LQCAMZEWI8CADJEA37CAEMPZ2PCAMW54QNCAKSMSNRCAV1BWK4CACWTFQYCA6FTT27CA0OJ48ZCA1K3OXJCACKU5ZCCAFKD840CAXFA6YWCAB7N9ZPCASBO3ZWCA8LZUQ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3786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еон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4750"/>
            <a:ext cx="414337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69751914_1295969640_assetimage.jpg"/>
          <p:cNvPicPr>
            <a:picLocks noChangeAspect="1"/>
          </p:cNvPicPr>
          <p:nvPr/>
        </p:nvPicPr>
        <p:blipFill>
          <a:blip r:embed="rId5" cstate="print">
            <a:lum bright="-10000" contrast="24000"/>
          </a:blip>
          <a:srcRect/>
          <a:stretch>
            <a:fillRect/>
          </a:stretch>
        </p:blipFill>
        <p:spPr bwMode="auto">
          <a:xfrm>
            <a:off x="4643438" y="3714750"/>
            <a:ext cx="39862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 rot="-1090389">
            <a:off x="385540" y="2922848"/>
            <a:ext cx="8429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Почему в комнате Обломова не могут висеть такие картины?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 0.18015 L -0.0257 0.51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95 -0.10174 L 0.30295 -0.476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57 -0.0111 L 0.47257 -0.0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Ю.Гершкович 198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428750"/>
            <a:ext cx="3357562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286375" y="214313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u="sng">
                <a:solidFill>
                  <a:schemeClr val="bg1"/>
                </a:solidFill>
                <a:cs typeface="Times New Roman" pitchFamily="18" charset="0"/>
              </a:rPr>
              <a:t>А ведь у халата своя давняя история, и притом не одна. 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142875" y="214313"/>
            <a:ext cx="4572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u="sng">
                <a:solidFill>
                  <a:schemeClr val="bg1"/>
                </a:solidFill>
              </a:rPr>
              <a:t>Первый халат </a:t>
            </a:r>
            <a:r>
              <a:rPr lang="ru-RU" sz="2000" b="1">
                <a:solidFill>
                  <a:schemeClr val="bg1"/>
                </a:solidFill>
              </a:rPr>
              <a:t>представлял собой видоизмененную верхнюю одежду античных времен. У него был простой покрой: цельнокроеный кусок ткани, который с помощью одной лишь драпировки превращался в практичную верхнюю одежду. </a:t>
            </a:r>
            <a:r>
              <a:rPr lang="ru-RU" sz="2400" b="1" u="sng">
                <a:solidFill>
                  <a:schemeClr val="bg1"/>
                </a:solidFill>
              </a:rPr>
              <a:t>В средние века </a:t>
            </a:r>
            <a:r>
              <a:rPr lang="ru-RU" sz="2000" b="1">
                <a:solidFill>
                  <a:schemeClr val="bg1"/>
                </a:solidFill>
              </a:rPr>
              <a:t>появились плащи, подпоясываемые для удобства узкими ремешками. Плащ оказался в условиях холодных и сырых средневековых замков вещью незаменимой. </a:t>
            </a:r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Когда в жилищах европейцев заметно потеплело </a:t>
            </a:r>
            <a:r>
              <a:rPr lang="ru-RU" sz="2400" b="1" u="sng">
                <a:solidFill>
                  <a:srgbClr val="000000"/>
                </a:solidFill>
                <a:cs typeface="Times New Roman" pitchFamily="18" charset="0"/>
              </a:rPr>
              <a:t>(в XVII веке)</a:t>
            </a:r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, древний фасон не был забыт и нашел свое отражение в облегченной домашней одежде — близком предшественнике современного халата. </a:t>
            </a:r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642938" y="857250"/>
            <a:ext cx="77152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bg1"/>
                </a:solidFill>
              </a:rPr>
              <a:t>Вторая волна популярности халатов накрыла Европу в конце XIX века вместе с модой на все восточное. Азиатские интерьеры, мебель, украшения и кимоно (азиатский вариант халата) заворожили пресыщенных европейцев .</a:t>
            </a:r>
          </a:p>
          <a:p>
            <a:pPr algn="just"/>
            <a:r>
              <a:rPr lang="ru-RU" sz="2400" b="1">
                <a:solidFill>
                  <a:schemeClr val="bg1"/>
                </a:solidFill>
              </a:rPr>
              <a:t>Свою роль сыграл и тот факт, что в переводе с арабского языка «халат» означает «почетное платье». Поэтому считалось отнюдь не зазорным принимать в халате гостей, обедать в кругу друзей или прогуливаться по своему саду. Особенно халаты в восточном стиле полюбились молодым щеголям и кокеткам дворянских кровей. Уж они-то разбирались в халатах превосходно</a:t>
            </a:r>
            <a:r>
              <a:rPr lang="ru-RU" sz="2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572000" y="357188"/>
            <a:ext cx="421481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...дверь комнаты отворилась и вошел князь в </a:t>
            </a:r>
            <a:r>
              <a:rPr lang="ru-RU" sz="2400" b="1" u="sng">
                <a:solidFill>
                  <a:schemeClr val="bg1"/>
                </a:solidFill>
                <a:cs typeface="Times New Roman" pitchFamily="18" charset="0"/>
              </a:rPr>
              <a:t>белом колпаке и халате.</a:t>
            </a:r>
          </a:p>
          <a:p>
            <a:pPr algn="just" eaLnBrk="0" hangingPunct="0"/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— Ах, сударыня, — заговорил он, — сударыня, графиня… графиня Ростова, коли не ошибаюсь… прошу извинить, извинить… не знал, сударыня. Видит Бог, не знал, что вы удостоили нас своим посещением, к дочери зашел в таком костюме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19459" name="Рисунок 4" descr="lit13-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4143375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14313" y="0"/>
            <a:ext cx="428625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В России халат появился относительно недавно — в XVIII веке до нас, наконец, дошла мода из Европы на домашнюю одежду свободного покроя с широкими рукавами. Русское дворянство с удовольствием подхватило европейскую тенденцию, и уже к середине XIX века любую барскую особу уже сложно было представить себе в домашней обстановке без роскошного халата. Так халат в России стал своеобразным символом праздной жизни и бесконечной лени.</a:t>
            </a:r>
            <a:endParaRPr lang="ru-RU" sz="2400">
              <a:cs typeface="Times New Roman" pitchFamily="18" charset="0"/>
            </a:endParaRPr>
          </a:p>
        </p:txBody>
      </p:sp>
      <p:pic>
        <p:nvPicPr>
          <p:cNvPr id="20483" name="Рисунок 2" descr="image12862190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357188"/>
            <a:ext cx="40354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див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57188"/>
            <a:ext cx="35369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487363"/>
            <a:ext cx="507206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38125" algn="just"/>
            <a:r>
              <a:rPr lang="ru-RU" sz="2400" b="1" i="1">
                <a:solidFill>
                  <a:srgbClr val="F2F2F2"/>
                </a:solidFill>
                <a:cs typeface="Times New Roman" pitchFamily="18" charset="0"/>
              </a:rPr>
              <a:t>Диван </a:t>
            </a:r>
            <a:r>
              <a:rPr lang="ru-RU" sz="2400" b="1">
                <a:solidFill>
                  <a:srgbClr val="F2F2F2"/>
                </a:solidFill>
                <a:cs typeface="Times New Roman" pitchFamily="18" charset="0"/>
              </a:rPr>
              <a:t>в переводе с персидского: 1) собрание достойных мужей для обсуждения важных дел; 2) низкая мягкая мебель со спинкой для сидения и лежания.3).</a:t>
            </a:r>
            <a:r>
              <a:rPr lang="ru-RU" sz="2400" b="1">
                <a:solidFill>
                  <a:srgbClr val="F2F2F2"/>
                </a:solidFill>
                <a:ea typeface="Times New Roman" pitchFamily="18" charset="0"/>
                <a:cs typeface="Arial" pitchFamily="34" charset="0"/>
              </a:rPr>
              <a:t>«сборник стихов одного поэта», с турецкого «диван» – государственный совет, а в Древнем Риме диваном называлась церемония вхождения на престол нового правителя. Весьма интересные переводы слова »диван« встречаются и в других языках Интересно, что слово«диван» можно переводить по-разному, но при этом перевод весьма далек от мебельной тематики. </a:t>
            </a:r>
            <a:endParaRPr lang="ru-RU" sz="2400" b="1">
              <a:solidFill>
                <a:srgbClr val="F2F2F2"/>
              </a:solidFill>
            </a:endParaRPr>
          </a:p>
        </p:txBody>
      </p:sp>
      <p:pic>
        <p:nvPicPr>
          <p:cNvPr id="21508" name="Рисунок 4" descr="Ульяновск Диван Обоомов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357563"/>
            <a:ext cx="34480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завтра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41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928813" y="1000125"/>
            <a:ext cx="5214937" cy="2579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ПРОЕКТ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Группы учащихся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 б класса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68313" y="2133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39750" y="350043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95288" y="393382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611188" y="17002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827088" y="19161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914400" y="21320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395288" y="3141663"/>
            <a:ext cx="82296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428625" y="18573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468313" y="3214688"/>
            <a:ext cx="82296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395288" y="4292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Мир вещей как способ постижения замысла автора</a:t>
            </a:r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2" grpId="0"/>
      <p:bldP spid="44049" grpId="0"/>
      <p:bldP spid="44051" grpId="0"/>
      <p:bldP spid="44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620713"/>
            <a:ext cx="7561262" cy="3529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accent2"/>
                </a:solidFill>
                <a:latin typeface="Arial" charset="0"/>
              </a:rPr>
              <a:t>Внутренний мир человека можно увидеть во всем, что его окружает - в его книгах, одежде, в обстановке дома, то есть в интерьере</a:t>
            </a:r>
            <a:r>
              <a:rPr lang="ru-RU" sz="4400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pic>
        <p:nvPicPr>
          <p:cNvPr id="50185" name="Picture 9" descr="123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4292600"/>
            <a:ext cx="1381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medium_11318036199148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437063"/>
            <a:ext cx="1701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11188" y="620713"/>
            <a:ext cx="76327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ИНТЕРЬЕР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литературе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 - изображение внутренней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обстановки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помещения (дома, комнаты героя и т.д.).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84213" y="3284538"/>
            <a:ext cx="77771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Обстановка в комнате героя помогает нам больше и глубже понять его образ, разгадать некоторые черты его характера еще до начала тех  событий, в которых этот характер проявится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23850" y="692150"/>
            <a:ext cx="83327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«Комната, где лежал Илья Ильич, с первого взгляда казалась прекрасно убранною. Там стояло бюро красного дерева, два </a:t>
            </a:r>
            <a:r>
              <a:rPr lang="en-US" sz="2800" b="1">
                <a:solidFill>
                  <a:srgbClr val="660033"/>
                </a:solidFill>
                <a:latin typeface="Tahoma" pitchFamily="34" charset="0"/>
              </a:rPr>
              <a:t>дивана</a:t>
            </a: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,</a:t>
            </a: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красивые </a:t>
            </a:r>
            <a:r>
              <a:rPr lang="en-US" sz="2800" b="1">
                <a:solidFill>
                  <a:srgbClr val="660033"/>
                </a:solidFill>
                <a:latin typeface="Tahoma" pitchFamily="34" charset="0"/>
              </a:rPr>
              <a:t>ширмы</a:t>
            </a: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 с вышитыми небывалыми в природе птицами и плодами</a:t>
            </a: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, </a:t>
            </a: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несколько </a:t>
            </a:r>
            <a:r>
              <a:rPr lang="en-US" sz="2800" b="1">
                <a:solidFill>
                  <a:srgbClr val="660033"/>
                </a:solidFill>
                <a:latin typeface="Tahoma" pitchFamily="34" charset="0"/>
              </a:rPr>
              <a:t>картин</a:t>
            </a: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, бронза, фарфор и множество красивых мелочей…»</a:t>
            </a:r>
          </a:p>
        </p:txBody>
      </p:sp>
      <p:pic>
        <p:nvPicPr>
          <p:cNvPr id="62469" name="Picture 5" descr="бю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81525"/>
            <a:ext cx="16795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див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868863"/>
            <a:ext cx="2520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шир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652963"/>
            <a:ext cx="23764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шир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643438"/>
            <a:ext cx="23764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7543800" cy="6286500"/>
          </a:xfrm>
        </p:spPr>
        <p:txBody>
          <a:bodyPr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Но утонченный вкус не удовольствовался бы этими тяжелыми,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неграциозными стульями красного дерева, шаткими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660033"/>
                </a:solidFill>
                <a:latin typeface="Arial Narrow" pitchFamily="34" charset="0"/>
              </a:rPr>
              <a:t>этажерками</a:t>
            </a:r>
            <a:r>
              <a:rPr lang="ru-RU" sz="2400" dirty="0" smtClean="0">
                <a:latin typeface="Arial Narrow" pitchFamily="34" charset="0"/>
              </a:rPr>
              <a:t>. Задок у одного дивана </a:t>
            </a:r>
            <a:r>
              <a:rPr lang="ru-RU" sz="2400" dirty="0" err="1" smtClean="0">
                <a:latin typeface="Arial Narrow" pitchFamily="34" charset="0"/>
              </a:rPr>
              <a:t>оселся</a:t>
            </a:r>
            <a:r>
              <a:rPr lang="ru-RU" sz="2400" dirty="0" smtClean="0">
                <a:latin typeface="Arial Narrow" pitchFamily="34" charset="0"/>
              </a:rPr>
              <a:t> вниз, наклеенное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дерево местами отстало. Точно тот же характер носили на себе и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картины, и вазы, и мелочи... По стенам, около картин, лепилась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в виде фестонов паутина, напитанная пылью; </a:t>
            </a:r>
            <a:r>
              <a:rPr lang="ru-RU" sz="2400" dirty="0" smtClean="0">
                <a:solidFill>
                  <a:srgbClr val="660033"/>
                </a:solidFill>
                <a:latin typeface="Arial Narrow" pitchFamily="34" charset="0"/>
              </a:rPr>
              <a:t>зеркала</a:t>
            </a:r>
            <a:r>
              <a:rPr lang="ru-RU" sz="2400" dirty="0" smtClean="0">
                <a:latin typeface="Arial Narrow" pitchFamily="34" charset="0"/>
              </a:rPr>
              <a:t>, вместо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того чтоб отражать предметы, могли бы служить скорее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скрижалями для записывания на них по пыли каких-нибудь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заметок на память. .. можно было бы подумать, что тут никто не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живет - так все запылилось, полиняло и вообще лишено было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живых следов человеческого присутствия. На этажерках, правда,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лежали две-три развернутые книги, валялась газета, на </a:t>
            </a:r>
            <a:r>
              <a:rPr lang="ru-RU" sz="2400" dirty="0" smtClean="0">
                <a:solidFill>
                  <a:srgbClr val="660033"/>
                </a:solidFill>
                <a:latin typeface="Arial Narrow" pitchFamily="34" charset="0"/>
              </a:rPr>
              <a:t>бюро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стояла и </a:t>
            </a:r>
            <a:r>
              <a:rPr lang="ru-RU" sz="2400" dirty="0" smtClean="0">
                <a:solidFill>
                  <a:srgbClr val="660033"/>
                </a:solidFill>
                <a:latin typeface="Arial Narrow" pitchFamily="34" charset="0"/>
              </a:rPr>
              <a:t>чернильница </a:t>
            </a:r>
            <a:r>
              <a:rPr lang="ru-RU" sz="2400" dirty="0" smtClean="0">
                <a:latin typeface="Arial Narrow" pitchFamily="34" charset="0"/>
              </a:rPr>
              <a:t>с перьями; но страницы, на которых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развернуты были книги, покрылись пылью и пожелтели; видно,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что их бросили давно; </a:t>
            </a:r>
            <a:r>
              <a:rPr lang="ru-RU" sz="2400" dirty="0" err="1" smtClean="0">
                <a:latin typeface="Arial Narrow" pitchFamily="34" charset="0"/>
              </a:rPr>
              <a:t>нумер</a:t>
            </a:r>
            <a:r>
              <a:rPr lang="ru-RU" sz="2400" dirty="0" smtClean="0">
                <a:latin typeface="Arial Narrow" pitchFamily="34" charset="0"/>
              </a:rPr>
              <a:t> газеты был прошлогодний, а из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чернильницы, если обмакнуть в нее перо, вырвалась бы разве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Arial Narrow" pitchFamily="34" charset="0"/>
              </a:rPr>
              <a:t>только с жужжаньем испуганная муха.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див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72">
            <a:off x="3708400" y="260350"/>
            <a:ext cx="230346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зерка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133600"/>
            <a:ext cx="1285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див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284538"/>
            <a:ext cx="2520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чернильн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941888"/>
            <a:ext cx="251936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ширм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4941888"/>
            <a:ext cx="21605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зеркал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3357563"/>
            <a:ext cx="18986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7050" y="188913"/>
            <a:ext cx="20748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 descr="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60350"/>
            <a:ext cx="266541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бюр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2492375"/>
            <a:ext cx="15875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Урок вещи\Урок вещный Вещный мир\клячк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85750"/>
            <a:ext cx="4643438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3429000"/>
            <a:ext cx="3357586" cy="342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bg2"/>
                </a:solidFill>
              </a:rPr>
              <a:t>…зеркала, вместо того чтоб отражать предметы, могли бы служить скорее скрижалями для записывания на них по пыли каких-нибудь заметок на память. </a:t>
            </a:r>
            <a:br>
              <a:rPr lang="ru-RU" sz="2400" smtClean="0">
                <a:solidFill>
                  <a:schemeClr val="bg2"/>
                </a:solidFill>
              </a:rPr>
            </a:br>
            <a:endParaRPr lang="ru-RU" sz="2400">
              <a:solidFill>
                <a:schemeClr val="bg2"/>
              </a:solidFill>
            </a:endParaRPr>
          </a:p>
        </p:txBody>
      </p:sp>
      <p:pic>
        <p:nvPicPr>
          <p:cNvPr id="13315" name="Рисунок 4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14313"/>
            <a:ext cx="34131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зеркал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428750"/>
            <a:ext cx="4071937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285750" y="214313"/>
            <a:ext cx="6715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Хочу у зеркала, где муть и сон туманящий, я выпытать ,куда вам путь и где пристанище...</a:t>
            </a:r>
          </a:p>
        </p:txBody>
      </p:sp>
      <p:pic>
        <p:nvPicPr>
          <p:cNvPr id="7" name="Picture 9" descr="зеркал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4071937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852</Words>
  <Application>Microsoft Office PowerPoint</Application>
  <PresentationFormat>Экран (4:3)</PresentationFormat>
  <Paragraphs>45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…зеркала, вместо того чтоб отражать предметы, могли бы служить скорее скрижалями для записывания на них по пыли каких-нибудь заметок на память.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Master</cp:lastModifiedBy>
  <cp:revision>37</cp:revision>
  <dcterms:created xsi:type="dcterms:W3CDTF">1601-01-01T00:00:00Z</dcterms:created>
  <dcterms:modified xsi:type="dcterms:W3CDTF">2014-08-24T09:44:17Z</dcterms:modified>
</cp:coreProperties>
</file>