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5" r:id="rId2"/>
    <p:sldId id="276" r:id="rId3"/>
    <p:sldId id="285" r:id="rId4"/>
    <p:sldId id="282" r:id="rId5"/>
    <p:sldId id="286" r:id="rId6"/>
    <p:sldId id="279" r:id="rId7"/>
    <p:sldId id="283" r:id="rId8"/>
    <p:sldId id="280" r:id="rId9"/>
    <p:sldId id="287" r:id="rId10"/>
    <p:sldId id="288" r:id="rId11"/>
    <p:sldId id="291" r:id="rId12"/>
    <p:sldId id="278" r:id="rId13"/>
    <p:sldId id="281" r:id="rId14"/>
    <p:sldId id="284" r:id="rId15"/>
    <p:sldId id="289" r:id="rId16"/>
    <p:sldId id="290" r:id="rId17"/>
    <p:sldId id="292" r:id="rId18"/>
    <p:sldId id="29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FE6FF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hyperlink" Target="http://nsportal.ru/user/33485" TargetMode="Externa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nsportal.ru/user/33485" TargetMode="External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://nsportal.ru/user/33485" TargetMode="External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nsportal.ru/user/33485" TargetMode="External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img-fotki.yandex.ru/get/5905/natali73123.234/0_4cc9c_12be5005_XL.pn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25"/>
          <a:stretch/>
        </p:blipFill>
        <p:spPr bwMode="auto">
          <a:xfrm flipH="1">
            <a:off x="251520" y="1700808"/>
            <a:ext cx="6300000" cy="48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202" y="-1"/>
            <a:ext cx="9143798" cy="6851983"/>
          </a:xfrm>
          <a:prstGeom prst="frame">
            <a:avLst>
              <a:gd name="adj1" fmla="val 439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59632" y="6624127"/>
            <a:ext cx="302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9FE6FF"/>
                </a:solidFill>
                <a:latin typeface="Monotype Corsiva" pitchFamily="66" charset="0"/>
              </a:rPr>
              <a:t>Матюшкина А.В. </a:t>
            </a:r>
            <a:r>
              <a:rPr lang="en-US" sz="1000" dirty="0" smtClean="0">
                <a:solidFill>
                  <a:srgbClr val="9FE6FF"/>
                </a:solidFill>
                <a:latin typeface="Monotype Corsiva" pitchFamily="66" charset="0"/>
                <a:hlinkClick r:id="rId4"/>
              </a:rPr>
              <a:t>http://nsportal.ru/user/33485</a:t>
            </a:r>
            <a:r>
              <a:rPr lang="ru-RU" sz="1000" dirty="0" smtClean="0">
                <a:solidFill>
                  <a:srgbClr val="9FE6FF"/>
                </a:solidFill>
                <a:latin typeface="Monotype Corsiva" pitchFamily="66" charset="0"/>
              </a:rPr>
              <a:t>  </a:t>
            </a:r>
            <a:endParaRPr lang="ru-RU" sz="1000" dirty="0">
              <a:solidFill>
                <a:srgbClr val="9FE6FF"/>
              </a:solidFill>
              <a:latin typeface="Monotype Corsiva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3899101"/>
      </p:ext>
    </p:extLst>
  </p:cSld>
  <p:clrMapOvr>
    <a:masterClrMapping/>
  </p:clrMapOvr>
  <p:transition>
    <p:wipe dir="d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7546360"/>
      </p:ext>
    </p:extLst>
  </p:cSld>
  <p:clrMapOvr>
    <a:masterClrMapping/>
  </p:clrMapOvr>
  <p:transition>
    <p:wipe dir="d"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9753006"/>
      </p:ext>
    </p:extLst>
  </p:cSld>
  <p:clrMapOvr>
    <a:masterClrMapping/>
  </p:clrMapOvr>
  <p:transition>
    <p:wipe dir="d"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амка 8"/>
          <p:cNvSpPr/>
          <p:nvPr userDrawn="1"/>
        </p:nvSpPr>
        <p:spPr>
          <a:xfrm>
            <a:off x="202" y="-1"/>
            <a:ext cx="9143798" cy="6851983"/>
          </a:xfrm>
          <a:prstGeom prst="frame">
            <a:avLst>
              <a:gd name="adj1" fmla="val 439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259632" y="6624127"/>
            <a:ext cx="302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9FE6FF"/>
                </a:solidFill>
                <a:latin typeface="Monotype Corsiva" pitchFamily="66" charset="0"/>
              </a:rPr>
              <a:t>Матюшкина А.В. </a:t>
            </a:r>
            <a:r>
              <a:rPr lang="en-US" sz="1000" dirty="0" smtClean="0">
                <a:solidFill>
                  <a:srgbClr val="9FE6FF"/>
                </a:solidFill>
                <a:latin typeface="Monotype Corsiva" pitchFamily="66" charset="0"/>
                <a:hlinkClick r:id="rId3"/>
              </a:rPr>
              <a:t>http://nsportal.ru/user/33485</a:t>
            </a:r>
            <a:r>
              <a:rPr lang="ru-RU" sz="1000" dirty="0" smtClean="0">
                <a:solidFill>
                  <a:srgbClr val="9FE6FF"/>
                </a:solidFill>
                <a:latin typeface="Monotype Corsiva" pitchFamily="66" charset="0"/>
              </a:rPr>
              <a:t>  </a:t>
            </a:r>
            <a:endParaRPr lang="ru-RU" sz="1000" dirty="0">
              <a:solidFill>
                <a:srgbClr val="9FE6FF"/>
              </a:solidFill>
              <a:latin typeface="Monotype Corsiva" pitchFamily="66" charset="0"/>
            </a:endParaRPr>
          </a:p>
        </p:txBody>
      </p:sp>
      <p:pic>
        <p:nvPicPr>
          <p:cNvPr id="7" name="Picture 2" descr="http://img-fotki.yandex.ru/get/5504/natali73123.234/0_4cc9a_e9cae141_XL.png"/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555" t="-15446"/>
          <a:stretch/>
        </p:blipFill>
        <p:spPr bwMode="auto">
          <a:xfrm rot="5400000">
            <a:off x="251948" y="2872402"/>
            <a:ext cx="3744000" cy="36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img-fotki.yandex.ru/get/5505/natali73123.234/0_4cc99_62e57125_XL.png"/>
          <p:cNvPicPr>
            <a:picLocks noChangeAspect="1" noChangeArrowheads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16200000" flipH="1">
            <a:off x="7081922" y="4500000"/>
            <a:ext cx="2432803" cy="16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4134646"/>
      </p:ext>
    </p:extLst>
  </p:cSld>
  <p:clrMapOvr>
    <a:masterClrMapping/>
  </p:clrMapOvr>
  <p:transition>
    <p:wipe dir="d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8823247"/>
      </p:ext>
    </p:extLst>
  </p:cSld>
  <p:clrMapOvr>
    <a:masterClrMapping/>
  </p:clrMapOvr>
  <p:transition>
    <p:wipe dir="d"/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5773231"/>
      </p:ext>
    </p:extLst>
  </p:cSld>
  <p:clrMapOvr>
    <a:masterClrMapping/>
  </p:clrMapOvr>
  <p:transition>
    <p:wipe dir="d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7050135"/>
      </p:ext>
    </p:extLst>
  </p:cSld>
  <p:clrMapOvr>
    <a:masterClrMapping/>
  </p:clrMapOvr>
  <p:transition>
    <p:wipe dir="d"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107504" y="87824"/>
            <a:ext cx="8964488" cy="6739363"/>
          </a:xfrm>
          <a:prstGeom prst="rect">
            <a:avLst/>
          </a:prstGeom>
          <a:solidFill>
            <a:schemeClr val="bg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Рамка 5"/>
          <p:cNvSpPr/>
          <p:nvPr userDrawn="1"/>
        </p:nvSpPr>
        <p:spPr>
          <a:xfrm>
            <a:off x="202" y="-1"/>
            <a:ext cx="9143798" cy="6851983"/>
          </a:xfrm>
          <a:prstGeom prst="frame">
            <a:avLst>
              <a:gd name="adj1" fmla="val 439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259632" y="6624127"/>
            <a:ext cx="302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9FE6FF"/>
                </a:solidFill>
                <a:latin typeface="Monotype Corsiva" pitchFamily="66" charset="0"/>
              </a:rPr>
              <a:t>Матюшкина А.В. </a:t>
            </a:r>
            <a:r>
              <a:rPr lang="en-US" sz="1000" dirty="0" smtClean="0">
                <a:solidFill>
                  <a:srgbClr val="9FE6FF"/>
                </a:solidFill>
                <a:latin typeface="Monotype Corsiva" pitchFamily="66" charset="0"/>
                <a:hlinkClick r:id="rId3"/>
              </a:rPr>
              <a:t>http://nsportal.ru/user/33485</a:t>
            </a:r>
            <a:r>
              <a:rPr lang="ru-RU" sz="1000" dirty="0" smtClean="0">
                <a:solidFill>
                  <a:srgbClr val="9FE6FF"/>
                </a:solidFill>
                <a:latin typeface="Monotype Corsiva" pitchFamily="66" charset="0"/>
              </a:rPr>
              <a:t>  </a:t>
            </a:r>
            <a:endParaRPr lang="ru-RU" sz="1000" dirty="0">
              <a:solidFill>
                <a:srgbClr val="9FE6FF"/>
              </a:solidFill>
              <a:latin typeface="Monotype Corsiva" pitchFamily="66" charset="0"/>
            </a:endParaRPr>
          </a:p>
        </p:txBody>
      </p:sp>
      <p:pic>
        <p:nvPicPr>
          <p:cNvPr id="7" name="Picture 2" descr="http://img-fotki.yandex.ru/get/5504/natali73123.234/0_4cc9a_e9cae141_XL.png"/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555" t="-15446"/>
          <a:stretch/>
        </p:blipFill>
        <p:spPr bwMode="auto">
          <a:xfrm rot="5400000">
            <a:off x="251948" y="2872402"/>
            <a:ext cx="3744000" cy="36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img-fotki.yandex.ru/get/5505/natali73123.234/0_4cc99_62e57125_XL.png"/>
          <p:cNvPicPr>
            <a:picLocks noChangeAspect="1" noChangeArrowheads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16200000" flipH="1">
            <a:off x="7081922" y="4500000"/>
            <a:ext cx="2432803" cy="16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7857047"/>
      </p:ext>
    </p:extLst>
  </p:cSld>
  <p:clrMapOvr>
    <a:masterClrMapping/>
  </p:clrMapOvr>
  <p:transition>
    <p:wipe dir="d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107504" y="87824"/>
            <a:ext cx="8964488" cy="6739363"/>
          </a:xfrm>
          <a:prstGeom prst="rect">
            <a:avLst/>
          </a:prstGeom>
          <a:solidFill>
            <a:schemeClr val="bg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Рамка 6"/>
          <p:cNvSpPr/>
          <p:nvPr userDrawn="1"/>
        </p:nvSpPr>
        <p:spPr>
          <a:xfrm>
            <a:off x="202" y="-1"/>
            <a:ext cx="9143798" cy="6851983"/>
          </a:xfrm>
          <a:prstGeom prst="frame">
            <a:avLst>
              <a:gd name="adj1" fmla="val 439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259632" y="6624127"/>
            <a:ext cx="302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9FE6FF"/>
                </a:solidFill>
                <a:latin typeface="Monotype Corsiva" pitchFamily="66" charset="0"/>
              </a:rPr>
              <a:t>Матюшкина А.В. </a:t>
            </a:r>
            <a:r>
              <a:rPr lang="en-US" sz="1000" dirty="0" smtClean="0">
                <a:solidFill>
                  <a:srgbClr val="9FE6FF"/>
                </a:solidFill>
                <a:latin typeface="Monotype Corsiva" pitchFamily="66" charset="0"/>
                <a:hlinkClick r:id="rId3"/>
              </a:rPr>
              <a:t>http://nsportal.ru/user/33485</a:t>
            </a:r>
            <a:r>
              <a:rPr lang="ru-RU" sz="1000" dirty="0" smtClean="0">
                <a:solidFill>
                  <a:srgbClr val="9FE6FF"/>
                </a:solidFill>
                <a:latin typeface="Monotype Corsiva" pitchFamily="66" charset="0"/>
              </a:rPr>
              <a:t>  </a:t>
            </a:r>
            <a:endParaRPr lang="ru-RU" sz="1000" dirty="0">
              <a:solidFill>
                <a:srgbClr val="9FE6FF"/>
              </a:solidFill>
              <a:latin typeface="Monotype Corsiva" pitchFamily="66" charset="0"/>
            </a:endParaRPr>
          </a:p>
        </p:txBody>
      </p:sp>
      <p:pic>
        <p:nvPicPr>
          <p:cNvPr id="5" name="Picture 6" descr="http://img-fotki.yandex.ru/get/5505/natali73123.234/0_4cc99_62e57125_XL.png"/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5057070">
            <a:off x="-223172" y="3487769"/>
            <a:ext cx="3528000" cy="27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3220885"/>
      </p:ext>
    </p:extLst>
  </p:cSld>
  <p:clrMapOvr>
    <a:masterClrMapping/>
  </p:clrMapOvr>
  <p:transition>
    <p:wipe dir="d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3986274"/>
      </p:ext>
    </p:extLst>
  </p:cSld>
  <p:clrMapOvr>
    <a:masterClrMapping/>
  </p:clrMapOvr>
  <p:transition>
    <p:wipe dir="d"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2862390"/>
      </p:ext>
    </p:extLst>
  </p:cSld>
  <p:clrMapOvr>
    <a:masterClrMapping/>
  </p:clrMapOvr>
  <p:transition>
    <p:wipe dir="d"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nsportal.ru/user/33485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AFBEFA"/>
            </a:gs>
            <a:gs pos="8999">
              <a:srgbClr val="C5B0F5"/>
            </a:gs>
            <a:gs pos="54037">
              <a:srgbClr val="F193EA"/>
            </a:gs>
            <a:gs pos="47075">
              <a:srgbClr val="B07DFF"/>
            </a:gs>
            <a:gs pos="23000">
              <a:srgbClr val="F193EA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7262" y="6617275"/>
            <a:ext cx="302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9FE6FF"/>
                </a:solidFill>
                <a:latin typeface="Monotype Corsiva" pitchFamily="66" charset="0"/>
              </a:rPr>
              <a:t>Матюшкина А.В. </a:t>
            </a:r>
            <a:r>
              <a:rPr lang="en-US" sz="1000" dirty="0" smtClean="0">
                <a:latin typeface="Monotype Corsiva" pitchFamily="66" charset="0"/>
                <a:hlinkClick r:id="rId14"/>
              </a:rPr>
              <a:t>http://nsportal.ru/user/33485</a:t>
            </a:r>
            <a:r>
              <a:rPr lang="ru-RU" sz="1000" dirty="0" smtClean="0">
                <a:latin typeface="Monotype Corsiva" pitchFamily="66" charset="0"/>
              </a:rPr>
              <a:t>  </a:t>
            </a:r>
            <a:endParaRPr lang="ru-RU" sz="1000" dirty="0">
              <a:latin typeface="Monotype Corsiva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7692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 dir="d"/>
    <p:sndAc>
      <p:stSnd>
        <p:snd r:embed="rId13" name="chimes.wav" builtIn="1"/>
      </p:stSnd>
    </p:sndAc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979712" y="1124744"/>
            <a:ext cx="6629100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7504190"/>
      </p:ext>
    </p:extLst>
  </p:cSld>
  <p:clrMapOvr>
    <a:masterClrMapping/>
  </p:clrMapOvr>
  <p:transition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571480"/>
            <a:ext cx="4038600" cy="555468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    В 1917 году русские женщины вышли на улицы, основным требованием было - прекращение войны. Эта демонстрация вылилась во всеобщую забастовку и массовые стачки, что спровоцировало в итоге, февральский переворот - вот какова была сила женского протеста.</a:t>
            </a:r>
          </a:p>
          <a:p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rekom\Desktop\RIAN_00061178.LR.ru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6" y="1857364"/>
            <a:ext cx="4500594" cy="2823187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785794"/>
            <a:ext cx="4038600" cy="534036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   </a:t>
            </a:r>
            <a:r>
              <a:rPr lang="ru-RU" sz="3200" b="1" i="1" dirty="0" smtClean="0">
                <a:solidFill>
                  <a:srgbClr val="FF0000"/>
                </a:solidFill>
              </a:rPr>
              <a:t>В России после революции женщины получили равные права с мужчинами, 8 марта был объявлен государственным праздником, а с 1965 года еще и официально выходным днем. 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rekom\Desktop\fonstola.ru-9405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714356"/>
            <a:ext cx="4214842" cy="2486836"/>
          </a:xfrm>
          <a:prstGeom prst="rect">
            <a:avLst/>
          </a:prstGeom>
          <a:noFill/>
        </p:spPr>
      </p:pic>
      <p:pic>
        <p:nvPicPr>
          <p:cNvPr id="7171" name="Picture 3" descr="C:\Users\rekom\Desktop\th8-----------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8" y="3357562"/>
            <a:ext cx="3714776" cy="2616732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628800"/>
            <a:ext cx="66247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936577"/>
            <a:ext cx="66247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500042"/>
            <a:ext cx="4038600" cy="562612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    Постепенно политическая окраска Международного Женского Дня отходила на второй план, зато все большей популярностью пользуется этот праздник, как повод поздравить и побаловать женскую половину. Этот праздник действительно носит международный характер и отмечается во многих странах, только иногда по-другому называется.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rekom\Desktop\1366x768_799075_[www.ArtFile.ru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714356"/>
            <a:ext cx="4214842" cy="2655444"/>
          </a:xfrm>
          <a:prstGeom prst="rect">
            <a:avLst/>
          </a:prstGeom>
          <a:noFill/>
        </p:spPr>
      </p:pic>
      <p:pic>
        <p:nvPicPr>
          <p:cNvPr id="8195" name="Picture 3" descr="C:\Users\rekom\Desktop\Картинки-фото\ПРАЗДНИКИ\2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3714752"/>
            <a:ext cx="4143404" cy="27324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16606090"/>
      </p:ext>
    </p:extLst>
  </p:cSld>
  <p:clrMapOvr>
    <a:masterClrMapping/>
  </p:clrMapOvr>
  <p:transition>
    <p:comb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71480"/>
            <a:ext cx="4829180" cy="555468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i="1" dirty="0" smtClean="0">
                <a:solidFill>
                  <a:srgbClr val="FF0000"/>
                </a:solidFill>
              </a:rPr>
              <a:t>     </a:t>
            </a:r>
            <a:r>
              <a:rPr lang="ru-RU" sz="2400" b="1" i="1" dirty="0" smtClean="0">
                <a:solidFill>
                  <a:srgbClr val="FF0000"/>
                </a:solidFill>
              </a:rPr>
              <a:t>Как правило, в России этот день и предшествующие ему - посвящены только женщинам: мужчины заняты поисками подарков, цветов, приготовлением сюрпризов и праздников для своих любимых жен, сестер и матерей. Традиционно весело и интересно проходят эти праздники в коллективах. Сегодня 8 марта - любимый россиянами семейный и корпоративный праздник.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9218" name="Picture 2" descr="C:\Users\rekom\Desktop\i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428736"/>
            <a:ext cx="1785950" cy="1785950"/>
          </a:xfrm>
          <a:prstGeom prst="rect">
            <a:avLst/>
          </a:prstGeom>
          <a:noFill/>
        </p:spPr>
      </p:pic>
      <p:pic>
        <p:nvPicPr>
          <p:cNvPr id="9219" name="Picture 3" descr="C:\Users\rekom\Desktop\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509472"/>
            <a:ext cx="1857388" cy="1705082"/>
          </a:xfrm>
          <a:prstGeom prst="rect">
            <a:avLst/>
          </a:prstGeom>
          <a:noFill/>
        </p:spPr>
      </p:pic>
      <p:pic>
        <p:nvPicPr>
          <p:cNvPr id="9220" name="Picture 4" descr="C:\Users\rekom\Desktop\2b0cc9b69eaf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57818" y="3357562"/>
            <a:ext cx="3357586" cy="2518189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642918"/>
            <a:ext cx="4038600" cy="548324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    День 8 Марта стал считаться днем международной солидарности трудящихся женщин в борьбе за свои права. Сегодня 8 Марта — это праздник весны и света, дань уважения к традиционной роли женщины как жены, матери, подруги.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0242" name="Picture 2" descr="C:\Users\rekom\Desktop\1330502953_zhelayu.jpg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785794"/>
            <a:ext cx="3885004" cy="509746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785794"/>
            <a:ext cx="4038600" cy="5340369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800" dirty="0" smtClean="0"/>
              <a:t>     </a:t>
            </a:r>
            <a:r>
              <a:rPr lang="ru-RU" sz="3800" b="1" i="1" dirty="0" smtClean="0">
                <a:solidFill>
                  <a:srgbClr val="FF0000"/>
                </a:solidFill>
              </a:rPr>
              <a:t>Пусть будет этот День Весны</a:t>
            </a:r>
            <a:br>
              <a:rPr lang="ru-RU" sz="3800" b="1" i="1" dirty="0" smtClean="0">
                <a:solidFill>
                  <a:srgbClr val="FF0000"/>
                </a:solidFill>
              </a:rPr>
            </a:br>
            <a:r>
              <a:rPr lang="ru-RU" sz="3800" b="1" i="1" dirty="0" smtClean="0">
                <a:solidFill>
                  <a:srgbClr val="FF0000"/>
                </a:solidFill>
              </a:rPr>
              <a:t>Для Вас особенно чудесным</a:t>
            </a:r>
            <a:br>
              <a:rPr lang="ru-RU" sz="3800" b="1" i="1" dirty="0" smtClean="0">
                <a:solidFill>
                  <a:srgbClr val="FF0000"/>
                </a:solidFill>
              </a:rPr>
            </a:br>
            <a:r>
              <a:rPr lang="ru-RU" sz="3800" b="1" i="1" dirty="0" smtClean="0">
                <a:solidFill>
                  <a:srgbClr val="FF0000"/>
                </a:solidFill>
              </a:rPr>
              <a:t>И полным ясной глубины</a:t>
            </a:r>
            <a:br>
              <a:rPr lang="ru-RU" sz="3800" b="1" i="1" dirty="0" smtClean="0">
                <a:solidFill>
                  <a:srgbClr val="FF0000"/>
                </a:solidFill>
              </a:rPr>
            </a:br>
            <a:r>
              <a:rPr lang="ru-RU" sz="3800" b="1" i="1" dirty="0" smtClean="0">
                <a:solidFill>
                  <a:srgbClr val="FF0000"/>
                </a:solidFill>
              </a:rPr>
              <a:t>И пряных запахов древесных.</a:t>
            </a:r>
            <a:br>
              <a:rPr lang="ru-RU" sz="3800" b="1" i="1" dirty="0" smtClean="0">
                <a:solidFill>
                  <a:srgbClr val="FF0000"/>
                </a:solidFill>
              </a:rPr>
            </a:br>
            <a:r>
              <a:rPr lang="ru-RU" sz="3800" b="1" i="1" dirty="0" smtClean="0">
                <a:solidFill>
                  <a:srgbClr val="FF0000"/>
                </a:solidFill>
              </a:rPr>
              <a:t>Пусть алый цвет и бирюза</a:t>
            </a:r>
            <a:br>
              <a:rPr lang="ru-RU" sz="3800" b="1" i="1" dirty="0" smtClean="0">
                <a:solidFill>
                  <a:srgbClr val="FF0000"/>
                </a:solidFill>
              </a:rPr>
            </a:br>
            <a:r>
              <a:rPr lang="ru-RU" sz="3800" b="1" i="1" dirty="0" smtClean="0">
                <a:solidFill>
                  <a:srgbClr val="FF0000"/>
                </a:solidFill>
              </a:rPr>
              <a:t>Рождают праздничность и песни,</a:t>
            </a:r>
            <a:br>
              <a:rPr lang="ru-RU" sz="3800" b="1" i="1" dirty="0" smtClean="0">
                <a:solidFill>
                  <a:srgbClr val="FF0000"/>
                </a:solidFill>
              </a:rPr>
            </a:br>
            <a:r>
              <a:rPr lang="ru-RU" sz="3800" b="1" i="1" dirty="0" smtClean="0">
                <a:solidFill>
                  <a:srgbClr val="FF0000"/>
                </a:solidFill>
              </a:rPr>
              <a:t>Пусть будут яркими глаза,</a:t>
            </a:r>
            <a:br>
              <a:rPr lang="ru-RU" sz="3800" b="1" i="1" dirty="0" smtClean="0">
                <a:solidFill>
                  <a:srgbClr val="FF0000"/>
                </a:solidFill>
              </a:rPr>
            </a:br>
            <a:r>
              <a:rPr lang="ru-RU" sz="3800" b="1" i="1" dirty="0" smtClean="0">
                <a:solidFill>
                  <a:srgbClr val="FF0000"/>
                </a:solidFill>
              </a:rPr>
              <a:t>И будут радостными вести.</a:t>
            </a:r>
            <a:br>
              <a:rPr lang="ru-RU" sz="3800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1266" name="Picture 2" descr="C:\Users\rekom\Desktop\image_2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80" y="857232"/>
            <a:ext cx="3582406" cy="2214578"/>
          </a:xfrm>
          <a:prstGeom prst="rect">
            <a:avLst/>
          </a:prstGeom>
          <a:noFill/>
        </p:spPr>
      </p:pic>
      <p:pic>
        <p:nvPicPr>
          <p:cNvPr id="11267" name="Picture 3" descr="C:\Users\rekom\Desktop\8.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3643314"/>
            <a:ext cx="3497495" cy="2081211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642918"/>
            <a:ext cx="4038600" cy="5483245"/>
          </a:xfrm>
        </p:spPr>
        <p:txBody>
          <a:bodyPr>
            <a:normAutofit fontScale="62500" lnSpcReduction="20000"/>
          </a:bodyPr>
          <a:lstStyle/>
          <a:p>
            <a:pPr fontAlgn="base">
              <a:buNone/>
            </a:pPr>
            <a:r>
              <a:rPr lang="ru-RU" sz="4000" b="1" i="1" dirty="0" smtClean="0">
                <a:solidFill>
                  <a:srgbClr val="FF0000"/>
                </a:solidFill>
              </a:rPr>
              <a:t>     Есть много праздников в стране, </a:t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sz="4000" b="1" i="1" dirty="0" smtClean="0">
                <a:solidFill>
                  <a:srgbClr val="FF0000"/>
                </a:solidFill>
              </a:rPr>
              <a:t>Но женский день отдан Весне, </a:t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sz="4000" b="1" i="1" dirty="0" smtClean="0">
                <a:solidFill>
                  <a:srgbClr val="FF0000"/>
                </a:solidFill>
              </a:rPr>
              <a:t>Ведь только женщинам подвластно </a:t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sz="4000" b="1" i="1" dirty="0" smtClean="0">
                <a:solidFill>
                  <a:srgbClr val="FF0000"/>
                </a:solidFill>
              </a:rPr>
              <a:t>Создать весенний праздник - лаской. </a:t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sz="4000" b="1" i="1" dirty="0" smtClean="0">
                <a:solidFill>
                  <a:srgbClr val="FF0000"/>
                </a:solidFill>
              </a:rPr>
              <a:t>Так будьте добрыми, простыми, </a:t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sz="4000" b="1" i="1" dirty="0" smtClean="0">
                <a:solidFill>
                  <a:srgbClr val="FF0000"/>
                </a:solidFill>
              </a:rPr>
              <a:t>Всегда с улыбкой на лице! </a:t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sz="4000" b="1" i="1" dirty="0" smtClean="0">
                <a:solidFill>
                  <a:srgbClr val="FF0000"/>
                </a:solidFill>
              </a:rPr>
              <a:t>Ну словом, будьте Вы такими, </a:t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sz="4000" b="1" i="1" dirty="0" smtClean="0">
                <a:solidFill>
                  <a:srgbClr val="FF0000"/>
                </a:solidFill>
              </a:rPr>
              <a:t>Как подобает быть Весне!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2290" name="Picture 2" descr="C:\Users\rekom\Desktop\8mar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8" y="785794"/>
            <a:ext cx="3571900" cy="4643470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>
                <a:solidFill>
                  <a:srgbClr val="FF0000"/>
                </a:solidFill>
              </a:rPr>
              <a:t>       </a:t>
            </a:r>
            <a:r>
              <a:rPr lang="ru-RU" sz="4400" b="1" i="1" dirty="0" smtClean="0">
                <a:solidFill>
                  <a:srgbClr val="FF0000"/>
                </a:solidFill>
              </a:rPr>
              <a:t>ПОЗДРАВЛЯЮ С ПЕРВЫМ </a:t>
            </a:r>
          </a:p>
          <a:p>
            <a:pPr>
              <a:buNone/>
            </a:pPr>
            <a:r>
              <a:rPr lang="ru-RU" sz="4400" b="1" i="1" dirty="0" smtClean="0">
                <a:solidFill>
                  <a:srgbClr val="FF0000"/>
                </a:solidFill>
              </a:rPr>
              <a:t>       ВЕСЕННИМ ПРАЗДНИКОМ  - МЕЖДУНАРОДНЫМ ЖЕНСКИМ </a:t>
            </a:r>
          </a:p>
          <a:p>
            <a:pPr>
              <a:buNone/>
            </a:pPr>
            <a:r>
              <a:rPr lang="ru-RU" sz="4400" b="1" i="1" dirty="0" smtClean="0">
                <a:solidFill>
                  <a:srgbClr val="FF0000"/>
                </a:solidFill>
              </a:rPr>
              <a:t>                ДНЕМ 8 МАРТА!!!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rekom\Desktop\Разное\8 МАРТА\Картинки к 8 марта\618394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57554" y="3786190"/>
            <a:ext cx="2928958" cy="2510876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                Презентацию подготовила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     </a:t>
            </a:r>
            <a:r>
              <a:rPr lang="ru-RU" b="1" i="1" dirty="0" err="1" smtClean="0">
                <a:solidFill>
                  <a:srgbClr val="FF0000"/>
                </a:solidFill>
              </a:rPr>
              <a:t>Сироштанова</a:t>
            </a:r>
            <a:r>
              <a:rPr lang="ru-RU" b="1" i="1" dirty="0" smtClean="0">
                <a:solidFill>
                  <a:srgbClr val="FF0000"/>
                </a:solidFill>
              </a:rPr>
              <a:t> Е.А. - учитель английского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                   языка МБОУ СОШ № 76</a:t>
            </a:r>
          </a:p>
          <a:p>
            <a:pPr>
              <a:buNone/>
            </a:pPr>
            <a:endParaRPr lang="ru-RU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                                                    2014 год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trips dir="r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95265" y="1772816"/>
            <a:ext cx="8229600" cy="10081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Объект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915816" y="332656"/>
            <a:ext cx="3710349" cy="1215218"/>
          </a:xfrm>
          <a:prstGeom prst="rect">
            <a:avLst/>
          </a:prstGeom>
        </p:spPr>
      </p:pic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    8 марта – очень популярный праздник в нашей стране, это день, когда россиянки получают заслуженные поздравления, цветы, подарки и комплименты. Это день поклонения Женщине, который все мы воспринимаем очень естественно и чаще всего даже не задумываемся над его историей.</a:t>
            </a:r>
          </a:p>
          <a:p>
            <a:endParaRPr lang="ru-RU" dirty="0"/>
          </a:p>
        </p:txBody>
      </p:sp>
      <p:pic>
        <p:nvPicPr>
          <p:cNvPr id="1026" name="Picture 2" descr="C:\Users\rekom\Desktop\artleo.com-4266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0562" y="2143116"/>
            <a:ext cx="4429156" cy="28553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13480841"/>
      </p:ext>
    </p:extLst>
  </p:cSld>
  <p:clrMapOvr>
    <a:masterClrMapping/>
  </p:clrMapOvr>
  <p:transition>
    <p:wip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8 марта в древнем Риме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000" b="1" i="1" dirty="0" smtClean="0">
                <a:solidFill>
                  <a:srgbClr val="FF0000"/>
                </a:solidFill>
              </a:rPr>
              <a:t>     У женских праздников есть свои древние традиции. Например, был такой праздник в Древнем Риме, в этот день рабыни получали выходной и подарки, а матроны – свободные замужние женщины, получали особое внимание от супругов и ждали богатых подарков. Женщины наряжались в лучшее и шли в храм к своей покровительнице Весте.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rekom\Desktop\38719231_Harold_Piffard_At_the_Colosseu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1999" y="1928802"/>
            <a:ext cx="4262191" cy="335758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Царица </a:t>
            </a:r>
            <a:r>
              <a:rPr lang="ru-RU" b="1" i="1" dirty="0" err="1" smtClean="0">
                <a:solidFill>
                  <a:srgbClr val="7030A0"/>
                </a:solidFill>
              </a:rPr>
              <a:t>Эсфирь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   Праздник </a:t>
            </a:r>
            <a:r>
              <a:rPr lang="ru-RU" b="1" i="1" dirty="0" err="1" smtClean="0">
                <a:solidFill>
                  <a:srgbClr val="FF0000"/>
                </a:solidFill>
              </a:rPr>
              <a:t>Пурим</a:t>
            </a:r>
            <a:r>
              <a:rPr lang="ru-RU" b="1" i="1" dirty="0" smtClean="0">
                <a:solidFill>
                  <a:srgbClr val="FF0000"/>
                </a:solidFill>
              </a:rPr>
              <a:t> еврейского народа посвящен царице </a:t>
            </a:r>
            <a:r>
              <a:rPr lang="ru-RU" b="1" i="1" dirty="0" err="1" smtClean="0">
                <a:solidFill>
                  <a:srgbClr val="FF0000"/>
                </a:solidFill>
              </a:rPr>
              <a:t>Эсфирь</a:t>
            </a:r>
            <a:r>
              <a:rPr lang="ru-RU" b="1" i="1" dirty="0" smtClean="0">
                <a:solidFill>
                  <a:srgbClr val="FF0000"/>
                </a:solidFill>
              </a:rPr>
              <a:t> и прославлял женский ум и красоту. В православной традиции есть весенний праздник жен-мироносиц, которые первыми принесли радостную для всех весть о воскрешении Христа.</a:t>
            </a:r>
          </a:p>
          <a:p>
            <a:endParaRPr lang="ru-RU" dirty="0"/>
          </a:p>
        </p:txBody>
      </p:sp>
      <p:pic>
        <p:nvPicPr>
          <p:cNvPr id="1026" name="Picture 2" descr="C:\Users\rekom\Desktop\1334336224_hr7o2er0ctffye8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80" y="2000240"/>
            <a:ext cx="2500330" cy="3333773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Забастовка женщин в </a:t>
            </a:r>
            <a:r>
              <a:rPr lang="ru-RU" b="1" i="1" dirty="0" err="1" smtClean="0">
                <a:solidFill>
                  <a:srgbClr val="7030A0"/>
                </a:solidFill>
              </a:rPr>
              <a:t>Нью</a:t>
            </a:r>
            <a:r>
              <a:rPr lang="ru-RU" b="1" i="1" dirty="0" smtClean="0">
                <a:solidFill>
                  <a:srgbClr val="7030A0"/>
                </a:solidFill>
              </a:rPr>
              <a:t> - Йорке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    Но праздник, который отмечается у нас, имеет совсем другие истоки - политические. Все началось весной 1857 года, когда работницы обувных и швейных фабрик Нью-Йорка впервые выступили против невыносимо тяжелых условий труда (по 16 часов в сутки) и стали требовать равную оплату труда с мужчинами. 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rekom\Desktop\98252445_large_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1357298"/>
            <a:ext cx="3643338" cy="2197389"/>
          </a:xfrm>
          <a:prstGeom prst="rect">
            <a:avLst/>
          </a:prstGeom>
          <a:noFill/>
        </p:spPr>
      </p:pic>
      <p:pic>
        <p:nvPicPr>
          <p:cNvPr id="1028" name="Picture 4" descr="C:\Users\rekom\Desktop\rzhev_pediatr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8" y="3857628"/>
            <a:ext cx="3167058" cy="2232418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Борьба женщин за свои права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    Это стало началом борьбы женщин за свои права. Прошло много лет, и в 1908 году американские женщины вновь вышли на улицы, протестуя против тяжелых условий труда женщин и детей. Эту демонстрацию разогнали с помощью ледяной и грязной воды. Но женщин было уже не остановить, демонстрации стали ежегодными.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1" name="Picture 3" descr="C:\Users\rekom\Desktop\a_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928802"/>
            <a:ext cx="4500594" cy="3148039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68571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785794"/>
            <a:ext cx="4038600" cy="534036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   Позднее стали собираться Международные Конференции женщин-социалисток (всем нам известны имена К. Цеткин и Р. Люксембург), на которых и было решено сделать демонстрации традиционными и одновременными во всех странах. 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rekom\Desktop\picture_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571480"/>
            <a:ext cx="2571768" cy="3000396"/>
          </a:xfrm>
          <a:prstGeom prst="rect">
            <a:avLst/>
          </a:prstGeom>
          <a:noFill/>
        </p:spPr>
      </p:pic>
      <p:pic>
        <p:nvPicPr>
          <p:cNvPr id="3075" name="Picture 3" descr="C:\Users\rekom\Desktop\765718_origina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43635" y="3643314"/>
            <a:ext cx="2571769" cy="2804882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Демонстрации протеста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   Таким образом женщины почти 20 стран решили бороться за свои права вместе. Не сразу, но это получилось, и уже с 1914 года женские демонстрации стали проходить во всех странах именно 8 марта.</a:t>
            </a:r>
          </a:p>
          <a:p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4098" name="Picture 2" descr="C:\Users\rekom\Desktop\RIAN_00061178.LR.ru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1500174"/>
            <a:ext cx="4038600" cy="2349119"/>
          </a:xfrm>
          <a:prstGeom prst="rect">
            <a:avLst/>
          </a:prstGeom>
          <a:noFill/>
        </p:spPr>
      </p:pic>
      <p:pic>
        <p:nvPicPr>
          <p:cNvPr id="4099" name="Picture 3" descr="C:\Users\rekom\Desktop\small_5a1608288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4071942"/>
            <a:ext cx="3429024" cy="2055829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714356"/>
            <a:ext cx="4038600" cy="5411807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В нашей стране женское движение началось с 1913 года, но из-за того, что в России тогда, в отличие от других стран, действовал юлианский календарь, демонстрации проходили 23 февраля (8 марта по новому стилю). 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rekom\Desktop\rzhev_pediat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178592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</Template>
  <TotalTime>176</TotalTime>
  <Words>637</Words>
  <Application>Microsoft Office PowerPoint</Application>
  <PresentationFormat>Экран (4:3)</PresentationFormat>
  <Paragraphs>33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4</vt:lpstr>
      <vt:lpstr>Слайд 1</vt:lpstr>
      <vt:lpstr>Слайд 2</vt:lpstr>
      <vt:lpstr>8 марта в древнем Риме</vt:lpstr>
      <vt:lpstr>Царица Эсфирь</vt:lpstr>
      <vt:lpstr>Забастовка женщин в Нью - Йорке</vt:lpstr>
      <vt:lpstr>Борьба женщин за свои права</vt:lpstr>
      <vt:lpstr>Слайд 7</vt:lpstr>
      <vt:lpstr>Демонстрации протеста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Анжелика</dc:creator>
  <cp:lastModifiedBy>rekom</cp:lastModifiedBy>
  <cp:revision>33</cp:revision>
  <dcterms:created xsi:type="dcterms:W3CDTF">2014-02-13T12:05:45Z</dcterms:created>
  <dcterms:modified xsi:type="dcterms:W3CDTF">2014-03-09T06:29:32Z</dcterms:modified>
</cp:coreProperties>
</file>