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0" r:id="rId3"/>
    <p:sldMasterId id="2147483732" r:id="rId4"/>
    <p:sldMasterId id="2147483756" r:id="rId5"/>
    <p:sldMasterId id="2147483768" r:id="rId6"/>
    <p:sldMasterId id="2147483780" r:id="rId7"/>
  </p:sldMasterIdLst>
  <p:notesMasterIdLst>
    <p:notesMasterId r:id="rId21"/>
  </p:notesMasterIdLst>
  <p:sldIdLst>
    <p:sldId id="256" r:id="rId8"/>
    <p:sldId id="258" r:id="rId9"/>
    <p:sldId id="259" r:id="rId10"/>
    <p:sldId id="268" r:id="rId11"/>
    <p:sldId id="261" r:id="rId12"/>
    <p:sldId id="270" r:id="rId13"/>
    <p:sldId id="269" r:id="rId14"/>
    <p:sldId id="271" r:id="rId15"/>
    <p:sldId id="264" r:id="rId16"/>
    <p:sldId id="265" r:id="rId17"/>
    <p:sldId id="266" r:id="rId18"/>
    <p:sldId id="272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751DF-4D7E-45AD-A91D-9DAF5CE13935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86FD9B-9C1A-42A9-AC34-DADD44F539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86FD9B-9C1A-42A9-AC34-DADD44F539E9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052513"/>
            <a:ext cx="7772400" cy="1736725"/>
          </a:xfrm>
          <a:effectLst>
            <a:outerShdw dist="35921" dir="2700000" algn="ctr" rotWithShape="0">
              <a:srgbClr val="99FFCC"/>
            </a:outerShdw>
          </a:effectLst>
        </p:spPr>
        <p:txBody>
          <a:bodyPr>
            <a:noAutofit/>
          </a:bodyPr>
          <a:lstStyle/>
          <a:p>
            <a:pPr algn="just"/>
            <a:r>
              <a:rPr lang="ru-RU" sz="36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Формы и методы работы на уроках русского языка как средство расширения и углубления знаний по предмету, воспитания любви к слову.</a:t>
            </a:r>
            <a:endParaRPr lang="ru-RU" sz="36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00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3600" dirty="0"/>
              <a:t>Презентация</a:t>
            </a:r>
            <a:r>
              <a:rPr lang="ru-RU" sz="2800" dirty="0"/>
              <a:t> </a:t>
            </a:r>
          </a:p>
          <a:p>
            <a:pPr>
              <a:lnSpc>
                <a:spcPct val="80000"/>
              </a:lnSpc>
            </a:pPr>
            <a:r>
              <a:rPr lang="ru-RU" sz="2800" dirty="0">
                <a:solidFill>
                  <a:schemeClr val="tx2"/>
                </a:solidFill>
              </a:rPr>
              <a:t>педагогической концепции учителя русского языка и литературы школы </a:t>
            </a:r>
            <a:r>
              <a:rPr lang="ru-RU" sz="2800" dirty="0" smtClean="0">
                <a:solidFill>
                  <a:schemeClr val="tx2"/>
                </a:solidFill>
              </a:rPr>
              <a:t>№ 8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 </a:t>
            </a:r>
          </a:p>
          <a:p>
            <a:pPr>
              <a:lnSpc>
                <a:spcPct val="80000"/>
              </a:lnSpc>
            </a:pPr>
            <a:r>
              <a:rPr lang="ru-RU" sz="2800" dirty="0" smtClean="0">
                <a:solidFill>
                  <a:schemeClr val="tx2"/>
                </a:solidFill>
              </a:rPr>
              <a:t>Ильиной Наталья Юльевны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70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70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70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70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470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470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0019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14375" y="928688"/>
            <a:ext cx="8429625" cy="3214687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0099"/>
                </a:solidFill>
              </a:rPr>
              <a:t>Важнейшим направлением </a:t>
            </a:r>
            <a:r>
              <a:rPr lang="ru-RU" dirty="0" smtClean="0">
                <a:solidFill>
                  <a:srgbClr val="000099"/>
                </a:solidFill>
              </a:rPr>
              <a:t>является </a:t>
            </a:r>
            <a:r>
              <a:rPr lang="ru-RU" u="sng" dirty="0" smtClean="0">
                <a:solidFill>
                  <a:srgbClr val="000099"/>
                </a:solidFill>
              </a:rPr>
              <a:t>формирование навыков грамотного письма.</a:t>
            </a:r>
            <a:endParaRPr lang="ru-RU" u="sng" dirty="0">
              <a:solidFill>
                <a:srgbClr val="000099"/>
              </a:solidFill>
            </a:endParaRPr>
          </a:p>
        </p:txBody>
      </p:sp>
    </p:spTree>
  </p:cSld>
  <p:clrMapOvr>
    <a:masterClrMapping/>
  </p:clrMapOvr>
  <p:transition spd="med">
    <p:cut thruBlk="1"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57422" y="857232"/>
            <a:ext cx="6000792" cy="4357718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1. Совершенствование связной устной речи обучающихся;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2. формирование умений и навыков связного изложения мыслей в письменной форме.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3. Формирование и совершенствование умений анализировать и обобщать, делать выводы.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ver dir="rd"/>
    <p:sndAc>
      <p:stSnd>
        <p:snd r:embed="rId2" name="camera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250"/>
                                        <p:tgtEl>
                                          <p:spTgt spid="5089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250"/>
                                        <p:tgtEl>
                                          <p:spTgt spid="5089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250"/>
                                        <p:tgtEl>
                                          <p:spTgt spid="5089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89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Технологии, используемые на уроках.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Проблемное обучение.</a:t>
            </a:r>
          </a:p>
          <a:p>
            <a:r>
              <a:rPr lang="ru-RU" dirty="0" smtClean="0"/>
              <a:t>Развивающее обучение.</a:t>
            </a:r>
          </a:p>
          <a:p>
            <a:r>
              <a:rPr lang="ru-RU" dirty="0" smtClean="0"/>
              <a:t>Игровая технология.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Для контроля</a:t>
            </a:r>
            <a:r>
              <a:rPr lang="ru-RU" dirty="0" smtClean="0"/>
              <a:t> знаний, умений и навыков использую: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разнообразные тесты;</a:t>
            </a:r>
          </a:p>
          <a:p>
            <a:r>
              <a:rPr lang="ru-RU" dirty="0" smtClean="0"/>
              <a:t> контрольные работы;</a:t>
            </a:r>
          </a:p>
          <a:p>
            <a:r>
              <a:rPr lang="ru-RU" dirty="0" smtClean="0"/>
              <a:t> словарные диктанты;</a:t>
            </a:r>
          </a:p>
          <a:p>
            <a:r>
              <a:rPr lang="ru-RU" dirty="0" smtClean="0"/>
              <a:t> диктанты из словосочетаний;</a:t>
            </a:r>
          </a:p>
          <a:p>
            <a:r>
              <a:rPr lang="ru-RU" dirty="0" smtClean="0"/>
              <a:t> по связному тексту;</a:t>
            </a:r>
          </a:p>
          <a:p>
            <a:r>
              <a:rPr lang="ru-RU" dirty="0" smtClean="0"/>
              <a:t> с изменением текста: свободные, выборочные, творческие.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476250"/>
            <a:ext cx="8661400" cy="2520950"/>
          </a:xfrm>
        </p:spPr>
        <p:txBody>
          <a:bodyPr>
            <a:normAutofit fontScale="25000" lnSpcReduction="20000"/>
          </a:bodyPr>
          <a:lstStyle/>
          <a:p>
            <a:pPr marL="720000" indent="0" algn="just">
              <a:lnSpc>
                <a:spcPct val="160000"/>
              </a:lnSpc>
              <a:spcBef>
                <a:spcPct val="0"/>
              </a:spcBef>
              <a:buClrTx/>
              <a:buFontTx/>
              <a:buNone/>
            </a:pPr>
            <a:r>
              <a:rPr lang="ru-RU" sz="144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Перед вами громада - русский язык!</a:t>
            </a:r>
          </a:p>
          <a:p>
            <a:pPr marL="720000" indent="0" algn="just">
              <a:lnSpc>
                <a:spcPct val="160000"/>
              </a:lnSpc>
              <a:spcBef>
                <a:spcPct val="0"/>
              </a:spcBef>
              <a:buClrTx/>
              <a:buFontTx/>
              <a:buNone/>
            </a:pPr>
            <a:r>
              <a:rPr lang="ru-RU" sz="144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Наслаждение глубокое зовет вас,</a:t>
            </a:r>
          </a:p>
          <a:p>
            <a:pPr marL="720000" indent="0" algn="just">
              <a:lnSpc>
                <a:spcPct val="160000"/>
              </a:lnSpc>
              <a:spcBef>
                <a:spcPct val="0"/>
              </a:spcBef>
              <a:buClrTx/>
              <a:buFontTx/>
              <a:buNone/>
            </a:pPr>
            <a:r>
              <a:rPr lang="ru-RU" sz="144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Наслаждение погрузиться</a:t>
            </a:r>
          </a:p>
          <a:p>
            <a:pPr marL="720000" indent="0" algn="just">
              <a:lnSpc>
                <a:spcPct val="160000"/>
              </a:lnSpc>
              <a:spcBef>
                <a:spcPct val="0"/>
              </a:spcBef>
              <a:buClrTx/>
              <a:buFontTx/>
              <a:buNone/>
            </a:pPr>
            <a:r>
              <a:rPr lang="ru-RU" sz="144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во всю неизмеримость его и </a:t>
            </a:r>
          </a:p>
          <a:p>
            <a:pPr marL="720000" indent="0" algn="just">
              <a:lnSpc>
                <a:spcPct val="160000"/>
              </a:lnSpc>
              <a:spcBef>
                <a:spcPct val="0"/>
              </a:spcBef>
              <a:buClrTx/>
              <a:buFontTx/>
              <a:buNone/>
            </a:pPr>
            <a:r>
              <a:rPr lang="ru-RU" sz="144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изловить чудные законы его.</a:t>
            </a:r>
          </a:p>
          <a:p>
            <a:pPr marL="720000" indent="0" algn="just">
              <a:lnSpc>
                <a:spcPct val="160000"/>
              </a:lnSpc>
              <a:spcBef>
                <a:spcPct val="0"/>
              </a:spcBef>
              <a:buClrTx/>
              <a:buFontTx/>
              <a:buNone/>
            </a:pPr>
            <a:endParaRPr lang="ru-RU" sz="14400" b="1" i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720000" indent="0" algn="just">
              <a:lnSpc>
                <a:spcPct val="160000"/>
              </a:lnSpc>
              <a:spcBef>
                <a:spcPct val="0"/>
              </a:spcBef>
              <a:buClrTx/>
              <a:buFontTx/>
              <a:buNone/>
            </a:pPr>
            <a:r>
              <a:rPr lang="ru-RU" sz="14400" b="1" i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Н.В.Гоголь.</a:t>
            </a:r>
          </a:p>
          <a:p>
            <a:pPr marL="0" indent="0" algn="ctr">
              <a:spcBef>
                <a:spcPct val="0"/>
              </a:spcBef>
              <a:buClrTx/>
              <a:buFontTx/>
              <a:buNone/>
            </a:pPr>
            <a:endParaRPr lang="ru-RU" sz="32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0"/>
              </a:spcBef>
              <a:buClrTx/>
              <a:buFontTx/>
              <a:buNone/>
            </a:pPr>
            <a:endParaRPr lang="ru-RU" sz="32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0"/>
              </a:spcBef>
              <a:buClrTx/>
              <a:buFontTx/>
              <a:buNone/>
            </a:pPr>
            <a:endParaRPr lang="ru-RU" sz="32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0"/>
              </a:spcBef>
              <a:buClrTx/>
              <a:buFontTx/>
              <a:buNone/>
            </a:pPr>
            <a:endParaRPr lang="ru-RU" sz="3200" b="1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ct val="0"/>
              </a:spcBef>
              <a:buClrTx/>
              <a:buFontTx/>
              <a:buNone/>
            </a:pPr>
            <a:endParaRPr lang="ru-RU" sz="32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cover dir="rd"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8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82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82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82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82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82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482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482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82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82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82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823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230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285860"/>
            <a:ext cx="8229600" cy="5072098"/>
          </a:xfrm>
        </p:spPr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Главная цель деятельности:</a:t>
            </a:r>
            <a:br>
              <a:rPr lang="ru-RU" sz="5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5400" dirty="0" smtClean="0">
                <a:solidFill>
                  <a:schemeClr val="accent6"/>
                </a:solidFill>
              </a:rPr>
              <a:t> </a:t>
            </a:r>
            <a:r>
              <a:rPr lang="ru-RU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1. Формирование лингвистической и коммуникативной компетенции обучающихся.</a:t>
            </a:r>
            <a:br>
              <a:rPr lang="ru-RU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2. Создание условий для формирования внутренней потребности обучающихся в непрерывном совершенствовании.</a:t>
            </a:r>
            <a:br>
              <a:rPr lang="ru-RU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sz="4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3. Реализации своих творческих возможностей.</a:t>
            </a:r>
            <a:endParaRPr lang="ru-RU" sz="4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8902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/>
              <a:t>Обучение – это стремление к </a:t>
            </a:r>
            <a:r>
              <a:rPr lang="ru-RU" sz="3600" b="1" i="1" dirty="0" smtClean="0"/>
              <a:t>идеалу.</a:t>
            </a:r>
            <a:endParaRPr lang="ru-RU" sz="3600" b="1" i="1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341438"/>
            <a:ext cx="8229600" cy="481330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1763713" y="1700213"/>
            <a:ext cx="5903912" cy="1296987"/>
          </a:xfrm>
          <a:prstGeom prst="ellipse">
            <a:avLst/>
          </a:prstGeom>
          <a:solidFill>
            <a:srgbClr val="FFFF6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2771775" y="1844675"/>
            <a:ext cx="4105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i="1">
                <a:solidFill>
                  <a:schemeClr val="tx2"/>
                </a:solidFill>
                <a:latin typeface="Arial" pitchFamily="34" charset="0"/>
              </a:rPr>
              <a:t>Три главных принципа успешности обучения</a:t>
            </a:r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468313" y="3429000"/>
            <a:ext cx="2303462" cy="2232025"/>
          </a:xfrm>
          <a:prstGeom prst="ellipse">
            <a:avLst/>
          </a:prstGeom>
          <a:solidFill>
            <a:srgbClr val="FFFF63">
              <a:alpha val="99001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3059113" y="3500438"/>
            <a:ext cx="2519362" cy="2305050"/>
          </a:xfrm>
          <a:prstGeom prst="ellipse">
            <a:avLst/>
          </a:prstGeom>
          <a:solidFill>
            <a:srgbClr val="FFFF6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85" name="Oval 13"/>
          <p:cNvSpPr>
            <a:spLocks noChangeArrowheads="1"/>
          </p:cNvSpPr>
          <p:nvPr/>
        </p:nvSpPr>
        <p:spPr bwMode="auto">
          <a:xfrm>
            <a:off x="5867400" y="3500438"/>
            <a:ext cx="2520950" cy="2232025"/>
          </a:xfrm>
          <a:prstGeom prst="ellipse">
            <a:avLst/>
          </a:prstGeom>
          <a:solidFill>
            <a:srgbClr val="FFFF6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8686" name="Text Box 14"/>
          <p:cNvSpPr txBox="1">
            <a:spLocks noChangeArrowheads="1"/>
          </p:cNvSpPr>
          <p:nvPr/>
        </p:nvSpPr>
        <p:spPr bwMode="auto">
          <a:xfrm>
            <a:off x="684213" y="4076700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i="1">
                <a:solidFill>
                  <a:schemeClr val="tx2"/>
                </a:solidFill>
                <a:latin typeface="Arial" pitchFamily="34" charset="0"/>
              </a:rPr>
              <a:t>Доступность материала</a:t>
            </a:r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3276600" y="4149725"/>
            <a:ext cx="201612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i="1">
                <a:solidFill>
                  <a:schemeClr val="tx2"/>
                </a:solidFill>
                <a:latin typeface="Arial" pitchFamily="34" charset="0"/>
              </a:rPr>
              <a:t>Осознанность необходимости изучения</a:t>
            </a: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6227763" y="4149725"/>
            <a:ext cx="16573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i="1">
                <a:solidFill>
                  <a:schemeClr val="tx2"/>
                </a:solidFill>
                <a:latin typeface="Arial" pitchFamily="34" charset="0"/>
              </a:rPr>
              <a:t>На уроке должно быть интересно</a:t>
            </a:r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1692275" y="2781300"/>
            <a:ext cx="7921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3851275" y="2924175"/>
            <a:ext cx="576263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5724525" y="2997200"/>
            <a:ext cx="1152525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468313" y="5929329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ru-RU" sz="6000" dirty="0" smtClean="0">
                <a:solidFill>
                  <a:schemeClr val="tx1"/>
                </a:solidFill>
              </a:rPr>
              <a:t>Задачи:</a:t>
            </a: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u="sng" dirty="0" smtClean="0">
                <a:solidFill>
                  <a:schemeClr val="tx1"/>
                </a:solidFill>
              </a:rPr>
              <a:t>Познавательные: </a:t>
            </a:r>
            <a:r>
              <a:rPr lang="ru-RU" sz="3600" dirty="0" smtClean="0">
                <a:solidFill>
                  <a:schemeClr val="tx1"/>
                </a:solidFill>
              </a:rPr>
              <a:t>формирование у обучающихся научно-лингвистического мировоззрения; вооружение их основами знаний о родном языке; развитие языкового эстетического идеала.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200" u="sng" dirty="0" smtClean="0"/>
              <a:t> Практические:</a:t>
            </a:r>
            <a:r>
              <a:rPr lang="ru-RU" sz="3200" dirty="0" smtClean="0"/>
              <a:t> формирование прочных орфографических и пунктуационных умений и навыков; овладение нормами русского литературного языка и обогащение словарного запаса и грамматического строя речи учащихся; обучение умению связно излагать свои мысли в устной и письменной форме, работать с книгой, со справочной литературой, совершенствовать навыки чтения, думать над поставленными автором проблемами.</a:t>
            </a:r>
            <a:r>
              <a:rPr lang="ru-RU" sz="3600" dirty="0" smtClean="0">
                <a:solidFill>
                  <a:schemeClr val="tx1"/>
                </a:solidFill>
              </a:rPr>
              <a:t/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u="sng" dirty="0" smtClean="0">
                <a:solidFill>
                  <a:schemeClr val="tx1"/>
                </a:solidFill>
              </a:rPr>
              <a:t/>
            </a:r>
            <a:br>
              <a:rPr lang="ru-RU" sz="3600" u="sng" dirty="0" smtClean="0">
                <a:solidFill>
                  <a:schemeClr val="tx1"/>
                </a:solidFill>
              </a:rPr>
            </a:br>
            <a:r>
              <a:rPr lang="ru-RU" sz="9600" dirty="0" smtClean="0">
                <a:solidFill>
                  <a:schemeClr val="tx1"/>
                </a:solidFill>
              </a:rPr>
              <a:t>Задачи:</a:t>
            </a:r>
            <a:r>
              <a:rPr lang="ru-RU" sz="6600" dirty="0" smtClean="0">
                <a:solidFill>
                  <a:schemeClr val="tx1"/>
                </a:solidFill>
              </a:rPr>
              <a:t/>
            </a:r>
            <a:br>
              <a:rPr lang="ru-RU" sz="6600" dirty="0" smtClean="0">
                <a:solidFill>
                  <a:schemeClr val="tx1"/>
                </a:solidFill>
              </a:rPr>
            </a:br>
            <a:r>
              <a:rPr lang="ru-RU" sz="6600" u="sng" dirty="0" smtClean="0">
                <a:solidFill>
                  <a:schemeClr val="tx1"/>
                </a:solidFill>
              </a:rPr>
              <a:t>Познавательные: </a:t>
            </a:r>
            <a:r>
              <a:rPr lang="ru-RU" sz="6600" dirty="0" smtClean="0">
                <a:solidFill>
                  <a:schemeClr val="tx1"/>
                </a:solidFill>
              </a:rPr>
              <a:t>формирование у обучающихся научно-лингвистического мировоззрения; вооружение их основами знаний о родном языке; развитие языкового эстетического идеала.</a:t>
            </a:r>
            <a:br>
              <a:rPr lang="ru-RU" sz="6600" dirty="0" smtClean="0">
                <a:solidFill>
                  <a:schemeClr val="tx1"/>
                </a:solidFill>
              </a:rPr>
            </a:br>
            <a:r>
              <a:rPr lang="ru-RU" sz="6000" u="sng" dirty="0" smtClean="0"/>
              <a:t> Практические:</a:t>
            </a:r>
            <a:r>
              <a:rPr lang="ru-RU" sz="6000" dirty="0" smtClean="0"/>
              <a:t> формирование прочных орфографических и пунктуационных умений и навыков; овладение нормами русского литературного языка и обогащение словарного запаса и грамматического строя речи учащихся; обучение умению связно излагать свои мысли в устной и письменной форме, работать с книгой, со справочной литературой, совершенствовать навыки чтения, думать над поставленными автором проблемами.</a:t>
            </a:r>
            <a:r>
              <a:rPr lang="ru-RU" sz="6600" dirty="0" smtClean="0">
                <a:solidFill>
                  <a:schemeClr val="tx1"/>
                </a:solidFill>
              </a:rPr>
              <a:t/>
            </a:r>
            <a:br>
              <a:rPr lang="ru-RU" sz="6600" dirty="0" smtClean="0">
                <a:solidFill>
                  <a:schemeClr val="tx1"/>
                </a:solidFill>
              </a:rPr>
            </a:br>
            <a:r>
              <a:rPr lang="ru-RU" sz="6600" u="sng" dirty="0" smtClean="0">
                <a:solidFill>
                  <a:schemeClr val="tx1"/>
                </a:solidFill>
              </a:rPr>
              <a:t/>
            </a:r>
            <a:br>
              <a:rPr lang="ru-RU" sz="6600" u="sng" dirty="0" smtClean="0">
                <a:solidFill>
                  <a:schemeClr val="tx1"/>
                </a:solidFill>
              </a:rPr>
            </a:br>
            <a:r>
              <a:rPr lang="ru-RU" sz="9600" dirty="0" smtClean="0">
                <a:solidFill>
                  <a:srgbClr val="00FF00"/>
                </a:solidFill>
              </a:rPr>
              <a:t/>
            </a:r>
            <a:br>
              <a:rPr lang="ru-RU" sz="9600" dirty="0" smtClean="0">
                <a:solidFill>
                  <a:srgbClr val="00FF00"/>
                </a:solidFill>
              </a:rPr>
            </a:br>
            <a:r>
              <a:rPr lang="ru-RU" sz="6000" dirty="0" smtClean="0">
                <a:solidFill>
                  <a:srgbClr val="00FF00"/>
                </a:solidFill>
              </a:rPr>
              <a:t/>
            </a:r>
            <a:br>
              <a:rPr lang="ru-RU" sz="6000" dirty="0" smtClean="0">
                <a:solidFill>
                  <a:srgbClr val="00FF00"/>
                </a:solidFill>
              </a:rPr>
            </a:br>
            <a:endParaRPr lang="ru-RU" sz="6000" dirty="0">
              <a:solidFill>
                <a:srgbClr val="00FF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642918"/>
            <a:ext cx="857256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Задачи: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Познавательные: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у обучающихся научно-лингвистического мировоззрения; вооружение их основами знаний о родном языке; развитие языкового эстетического идеала.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 Практические: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формирование прочных орфографических и пунктуационных умений и навыков; овладение нормами русского литературного языка и обогащение словарного запаса и грамматического строя речи учащихся; обучение умению связно излагать свои мысли в устной и письменной форме, работать с книгой, со справочной литературой, совершенствовать навыки чтения, думать над поставленными автором проблемами.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00FF00"/>
                </a:solidFill>
              </a:rPr>
              <a:t/>
            </a:r>
            <a:br>
              <a:rPr lang="ru-RU" sz="4000" dirty="0" smtClean="0">
                <a:solidFill>
                  <a:srgbClr val="00FF00"/>
                </a:solidFill>
              </a:rPr>
            </a:b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/>
        </p:nvSpPr>
        <p:spPr>
          <a:xfrm flipH="1" flipV="1">
            <a:off x="4549141" y="1556695"/>
            <a:ext cx="45719" cy="374461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rgbClr val="FFFF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1692275" y="1412875"/>
            <a:ext cx="5184775" cy="4391025"/>
          </a:xfrm>
          <a:prstGeom prst="triangle">
            <a:avLst>
              <a:gd name="adj" fmla="val 50000"/>
            </a:avLst>
          </a:prstGeom>
          <a:solidFill>
            <a:srgbClr val="FFFF6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latin typeface="Arial" pitchFamily="34" charset="0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276600" y="692150"/>
            <a:ext cx="1943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i="1">
                <a:solidFill>
                  <a:schemeClr val="tx2"/>
                </a:solidFill>
                <a:latin typeface="Arial" pitchFamily="34" charset="0"/>
              </a:rPr>
              <a:t>Интерес</a:t>
            </a: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468313" y="5949950"/>
            <a:ext cx="1943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chemeClr val="tx2"/>
                </a:solidFill>
                <a:latin typeface="Arial" pitchFamily="34" charset="0"/>
              </a:rPr>
              <a:t>Учитель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6300788" y="6021388"/>
            <a:ext cx="16557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>
                <a:solidFill>
                  <a:schemeClr val="tx2"/>
                </a:solidFill>
                <a:latin typeface="Arial" pitchFamily="34" charset="0"/>
              </a:rPr>
              <a:t>Ученик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3276600" y="3429000"/>
            <a:ext cx="215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>
                <a:solidFill>
                  <a:schemeClr val="hlink"/>
                </a:solidFill>
                <a:latin typeface="Arial" pitchFamily="34" charset="0"/>
              </a:rPr>
              <a:t>Урок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i="1" dirty="0" smtClean="0"/>
              <a:t>Урок! – ты – солнце!</a:t>
            </a:r>
            <a:br>
              <a:rPr lang="ru-RU" sz="4400" i="1" dirty="0" smtClean="0"/>
            </a:br>
            <a:r>
              <a:rPr lang="ru-RU" sz="4000" i="1" dirty="0" smtClean="0"/>
              <a:t>			Ш. Амонашвили.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3222010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Принципы:</a:t>
            </a:r>
          </a:p>
          <a:p>
            <a:pPr marL="541782" indent="-51435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Личностно-развивающий принцип - каждый урок должен воспитывать нравственно.</a:t>
            </a:r>
          </a:p>
          <a:p>
            <a:pPr marL="541782" indent="-51435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Принцип деятельностного подхода к творческому развитию личности -  на каждом уроке должны быть разнообразные виды работ.</a:t>
            </a:r>
          </a:p>
          <a:p>
            <a:pPr marL="541782" indent="-51435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Принцип сотрудничества и взаимопомощи – использовать различные формы работы.</a:t>
            </a:r>
          </a:p>
          <a:p>
            <a:pPr marL="541782" indent="-51435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Принцип проблемности обучения – каждый урок – решение личностно-значимой проблемы.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89025"/>
          </a:xfrm>
        </p:spPr>
        <p:txBody>
          <a:bodyPr>
            <a:normAutofit/>
          </a:bodyPr>
          <a:lstStyle/>
          <a:p>
            <a:pPr algn="ctr"/>
            <a:r>
              <a:rPr lang="ru-RU" sz="6000" i="1" dirty="0" smtClean="0">
                <a:latin typeface="Times New Roman" pitchFamily="18" charset="0"/>
                <a:cs typeface="Times New Roman" pitchFamily="18" charset="0"/>
              </a:rPr>
              <a:t>Требования к уроку.</a:t>
            </a:r>
            <a:endParaRPr lang="ru-RU" sz="6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773238"/>
            <a:ext cx="7772400" cy="4359275"/>
          </a:xfrm>
        </p:spPr>
        <p:txBody>
          <a:bodyPr>
            <a:normAutofit lnSpcReduction="10000"/>
          </a:bodyPr>
          <a:lstStyle/>
          <a:p>
            <a:r>
              <a:rPr lang="ru-RU" sz="2800" i="1">
                <a:solidFill>
                  <a:schemeClr val="tx2"/>
                </a:solidFill>
              </a:rPr>
              <a:t>1. Высокий уровень теоретического материала.</a:t>
            </a:r>
          </a:p>
          <a:p>
            <a:r>
              <a:rPr lang="ru-RU" sz="2800" i="1">
                <a:solidFill>
                  <a:schemeClr val="tx2"/>
                </a:solidFill>
              </a:rPr>
              <a:t>2. Связь теории с практикой.</a:t>
            </a:r>
          </a:p>
          <a:p>
            <a:r>
              <a:rPr lang="ru-RU" sz="2800" i="1">
                <a:solidFill>
                  <a:schemeClr val="tx2"/>
                </a:solidFill>
              </a:rPr>
              <a:t>3. Принцип доступности.</a:t>
            </a:r>
          </a:p>
          <a:p>
            <a:r>
              <a:rPr lang="ru-RU" sz="2800" i="1">
                <a:solidFill>
                  <a:schemeClr val="tx2"/>
                </a:solidFill>
              </a:rPr>
              <a:t>4. Принцип сознательности.</a:t>
            </a:r>
          </a:p>
          <a:p>
            <a:r>
              <a:rPr lang="ru-RU" sz="2800" i="1">
                <a:solidFill>
                  <a:schemeClr val="tx2"/>
                </a:solidFill>
              </a:rPr>
              <a:t>5. Принцип прочности знаний.</a:t>
            </a:r>
          </a:p>
          <a:p>
            <a:r>
              <a:rPr lang="ru-RU" sz="2800" i="1">
                <a:solidFill>
                  <a:schemeClr val="tx2"/>
                </a:solidFill>
              </a:rPr>
              <a:t>6. Главенство мышления над запоминанием.</a:t>
            </a:r>
          </a:p>
          <a:p>
            <a:r>
              <a:rPr lang="ru-RU" sz="2800" i="1">
                <a:solidFill>
                  <a:schemeClr val="tx2"/>
                </a:solidFill>
              </a:rPr>
              <a:t>7.Принцип наглядности.</a:t>
            </a:r>
          </a:p>
          <a:p>
            <a:r>
              <a:rPr lang="ru-RU" sz="2800" i="1">
                <a:solidFill>
                  <a:schemeClr val="tx2"/>
                </a:solidFill>
              </a:rPr>
              <a:t>8. Принцип оптимизации.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>
          <a:effectLst>
            <a:outerShdw dist="35921" dir="2700000" algn="ctr" rotWithShape="0">
              <a:srgbClr val="FFFFCC"/>
            </a:outerShdw>
          </a:effectLst>
        </p:spPr>
        <p:txBody>
          <a:bodyPr>
            <a:normAutofit fontScale="90000"/>
          </a:bodyPr>
          <a:lstStyle/>
          <a:p>
            <a:r>
              <a:rPr lang="ru-RU" sz="6000" dirty="0" smtClean="0">
                <a:solidFill>
                  <a:srgbClr val="000066"/>
                </a:solidFill>
              </a:rPr>
              <a:t>Типы уроков:</a:t>
            </a:r>
            <a:br>
              <a:rPr lang="ru-RU" sz="6000" dirty="0" smtClean="0">
                <a:solidFill>
                  <a:srgbClr val="000066"/>
                </a:solidFill>
              </a:rPr>
            </a:br>
            <a:endParaRPr lang="ru-RU" sz="6000" dirty="0">
              <a:solidFill>
                <a:srgbClr val="00006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143116"/>
            <a:ext cx="7772400" cy="207126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Сообщение новых знаний;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Закрепление;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Урок тренинга и выработки навыков;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Повторение;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Работа над ошибками;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Обобщение;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Развитие речи;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Урок-практикум ( с 7 класса);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Контрольные уроки.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105</TotalTime>
  <Words>306</Words>
  <PresentationFormat>Экран (4:3)</PresentationFormat>
  <Paragraphs>65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7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Поток</vt:lpstr>
      <vt:lpstr>Литейная</vt:lpstr>
      <vt:lpstr>Солнцестояние</vt:lpstr>
      <vt:lpstr>1_Поток</vt:lpstr>
      <vt:lpstr>Яркая</vt:lpstr>
      <vt:lpstr>Тема Office</vt:lpstr>
      <vt:lpstr>Эркер</vt:lpstr>
      <vt:lpstr>Формы и методы работы на уроках русского языка как средство расширения и углубления знаний по предмету, воспитания любви к слову.</vt:lpstr>
      <vt:lpstr>Слайд 2</vt:lpstr>
      <vt:lpstr>        Главная цель деятельности:  1. Формирование лингвистической и коммуникативной компетенции обучающихся.  2. Создание условий для формирования внутренней потребности обучающихся в непрерывном совершенствовании.  3. Реализации своих творческих возможностей.</vt:lpstr>
      <vt:lpstr>Обучение – это стремление к идеалу.</vt:lpstr>
      <vt:lpstr>Задачи: Познавательные: формирование у обучающихся научно-лингвистического мировоззрения; вооружение их основами знаний о родном языке; развитие языкового эстетического идеала.  Практические: формирование прочных орфографических и пунктуационных умений и навыков; овладение нормами русского литературного языка и обогащение словарного запаса и грамматического строя речи учащихся; обучение умению связно излагать свои мысли в устной и письменной форме, работать с книгой, со справочной литературой, совершенствовать навыки чтения, думать над поставленными автором проблемами.  Задачи: Познавательные: формирование у обучающихся научно-лингвистического мировоззрения; вооружение их основами знаний о родном языке; развитие языкового эстетического идеала.  Практические: формирование прочных орфографических и пунктуационных умений и навыков; овладение нормами русского литературного языка и обогащение словарного запаса и грамматического строя речи учащихся; обучение умению связно излагать свои мысли в устной и письменной форме, работать с книгой, со справочной литературой, совершенствовать навыки чтения, думать над поставленными автором проблемами.    </vt:lpstr>
      <vt:lpstr>Слайд 6</vt:lpstr>
      <vt:lpstr>Урок! – ты – солнце!    Ш. Амонашвили.</vt:lpstr>
      <vt:lpstr>Требования к уроку.</vt:lpstr>
      <vt:lpstr>Типы уроков: </vt:lpstr>
      <vt:lpstr>Важнейшим направлением является формирование навыков грамотного письма.</vt:lpstr>
      <vt:lpstr>1. Совершенствование связной устной речи обучающихся;   2. формирование умений и навыков связного изложения мыслей в письменной форме.  3. Формирование и совершенствование умений анализировать и обобщать, делать выводы.</vt:lpstr>
      <vt:lpstr>Технологии, используемые на уроках.</vt:lpstr>
      <vt:lpstr>Для контроля знаний, умений и навыков использую: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Учитель как преобразующий потенциал</dc:title>
  <cp:lastModifiedBy>Ильин Сергей</cp:lastModifiedBy>
  <cp:revision>21</cp:revision>
  <dcterms:modified xsi:type="dcterms:W3CDTF">2010-03-21T16:07:06Z</dcterms:modified>
</cp:coreProperties>
</file>