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4" r:id="rId8"/>
    <p:sldId id="266" r:id="rId9"/>
    <p:sldId id="262" r:id="rId10"/>
    <p:sldId id="265" r:id="rId11"/>
    <p:sldId id="269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1990" autoAdjust="0"/>
  </p:normalViewPr>
  <p:slideViewPr>
    <p:cSldViewPr>
      <p:cViewPr>
        <p:scale>
          <a:sx n="75" d="100"/>
          <a:sy n="75" d="100"/>
        </p:scale>
        <p:origin x="-121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conet.ru/media/78/kindeditor/image/201403/20140328173801.jpg" TargetMode="External"/><Relationship Id="rId3" Type="http://schemas.openxmlformats.org/officeDocument/2006/relationships/hyperlink" Target="http://to-name.ru/biography/genrih-gerc.htm" TargetMode="External"/><Relationship Id="rId7" Type="http://schemas.openxmlformats.org/officeDocument/2006/relationships/hyperlink" Target="http://ppt4web.ru/fizika/ehlektromagnitnye-volny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4web.ru/fizika/ehlektromagnitnye-volny3.html" TargetMode="External"/><Relationship Id="rId11" Type="http://schemas.openxmlformats.org/officeDocument/2006/relationships/hyperlink" Target="http://www.fizika.ru/fakultat/index.php?theme=11&amp;id=11222&amp;PHPSESSID=b72gqjjqbbcbi5blo0psinghb4" TargetMode="External"/><Relationship Id="rId5" Type="http://schemas.openxmlformats.org/officeDocument/2006/relationships/hyperlink" Target="http://dtbiz.biz/wp-content/gallery/scalar-energy/maksvell.jpg" TargetMode="External"/><Relationship Id="rId10" Type="http://schemas.openxmlformats.org/officeDocument/2006/relationships/hyperlink" Target="http://ppt4web.ru/fizika/ehlektromagnitnye-volny5.html" TargetMode="External"/><Relationship Id="rId4" Type="http://schemas.openxmlformats.org/officeDocument/2006/relationships/hyperlink" Target="https://ru.wikipedia.org/wiki/%D0%9F%D0%BE%D0%BF%D0%BE%D0%B2,_%D0%90%D0%BB%D0%B5%D0%BA%D1%81%D0%B0%D0%BD%D0%B4%D1%80_%D0%A1%D1%82%D0%B5%D0%BF%D0%B0%D0%BD%D0%BE%D0%B2%D0%B8%D1%87" TargetMode="External"/><Relationship Id="rId9" Type="http://schemas.openxmlformats.org/officeDocument/2006/relationships/hyperlink" Target="http://lib.exdat.com/tw_files2/urls_27/21/d-20381/7z-docs/1_html_5ba0ddd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624736" cy="8968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</a:rPr>
              <a:t>Конкурс компьютерных презентаций по физике </a:t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« Ученик-учителю ».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«Электромагнитные волны.»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43808" y="6453336"/>
            <a:ext cx="1368152" cy="404664"/>
          </a:xfrm>
        </p:spPr>
        <p:txBody>
          <a:bodyPr>
            <a:normAutofit/>
          </a:bodyPr>
          <a:lstStyle/>
          <a:p>
            <a:r>
              <a:rPr lang="ru-RU" sz="800" dirty="0" smtClean="0"/>
              <a:t>2015г.</a:t>
            </a:r>
            <a:endParaRPr lang="ru-RU" sz="800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5292080" y="3933056"/>
            <a:ext cx="3528392" cy="2218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Павлова Дарья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Александровна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ученица 11 класса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МБОУ СОШ №11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г. Павлово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EM-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2736304" cy="12961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rgbClr val="CC3300"/>
                </a:solidFill>
                <a:latin typeface="Monotype Corsiva" pitchFamily="66" charset="0"/>
              </a:rPr>
              <a:t>    Радиотелефонная связь</a:t>
            </a:r>
            <a:r>
              <a:rPr lang="ru-RU" sz="2800" dirty="0" smtClean="0">
                <a:latin typeface="Monotype Corsiva" pitchFamily="66" charset="0"/>
              </a:rPr>
              <a:t> – передача речи или            музыки с помощью электромагнитных волн.</a:t>
            </a:r>
          </a:p>
          <a:p>
            <a:pPr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      В приемнике из модулированных колебаний высокой частоты выделяются низкочастотные колебания –      </a:t>
            </a:r>
            <a:r>
              <a:rPr lang="ru-RU" sz="2800" dirty="0" smtClean="0">
                <a:solidFill>
                  <a:srgbClr val="CC3300"/>
                </a:solidFill>
                <a:latin typeface="Monotype Corsiva" pitchFamily="66" charset="0"/>
              </a:rPr>
              <a:t>детектирование</a:t>
            </a:r>
            <a:r>
              <a:rPr lang="ru-RU" dirty="0" smtClean="0"/>
              <a:t>.</a:t>
            </a:r>
            <a:endParaRPr lang="ru-RU" sz="2800" dirty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3399"/>
                </a:solidFill>
                <a:latin typeface="Monotype Corsiva" pitchFamily="66" charset="0"/>
              </a:rPr>
              <a:t>         Принципы радиосвязи.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32440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Электромагнитные волны покорили наш мир.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type="body" idx="2"/>
          </p:nvPr>
        </p:nvSpPr>
        <p:spPr>
          <a:xfrm>
            <a:off x="467544" y="1124744"/>
            <a:ext cx="4896544" cy="3600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Прошло немногим более всего лишь 100 лет с момента открытия и использования человеком электромагнитных волн, но за это малое с точки зрения науки время, электромагнитные волны завоевали весь мир и покорили человека, ведь мы не можем представить себе жизни без них. Источники </a:t>
            </a:r>
            <a:r>
              <a:rPr lang="ru-RU" sz="2000" b="1" dirty="0" err="1" smtClean="0">
                <a:latin typeface="Monotype Corsiva" pitchFamily="66" charset="0"/>
              </a:rPr>
              <a:t>ЭМ-излучения</a:t>
            </a:r>
            <a:r>
              <a:rPr lang="ru-RU" sz="2000" b="1" dirty="0" smtClean="0">
                <a:latin typeface="Monotype Corsiva" pitchFamily="66" charset="0"/>
              </a:rPr>
              <a:t> согревают и освещают дома, служат для приготовления пищи, обеспечивают мгновенную связь с любым уголком мира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050" name="Picture 2" descr="Здесь должен быть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1905000" cy="14192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2564904"/>
            <a:ext cx="2448272" cy="24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Ультрафиолетовое излучение</a:t>
            </a:r>
            <a:endParaRPr lang="ru-RU" sz="1000" dirty="0"/>
          </a:p>
        </p:txBody>
      </p:sp>
      <p:pic>
        <p:nvPicPr>
          <p:cNvPr id="2052" name="Picture 4" descr="Здесь должен быть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24944"/>
            <a:ext cx="1905000" cy="20955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660232" y="5085184"/>
            <a:ext cx="14510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/>
              <a:t>Рентгеновские лучи</a:t>
            </a:r>
            <a:endParaRPr lang="ru-RU" sz="1000" dirty="0"/>
          </a:p>
        </p:txBody>
      </p:sp>
      <p:pic>
        <p:nvPicPr>
          <p:cNvPr id="2054" name="Picture 6" descr="Здесь должен быть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1905000" cy="1476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9552" y="630932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/>
              <a:t>Радиоволны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2056" name="Picture 8" descr="Здесь должен быть рису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53136"/>
            <a:ext cx="1905000" cy="14001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3968" y="6093296"/>
            <a:ext cx="18261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/>
              <a:t>Инфракрасное излучение</a:t>
            </a:r>
            <a:endParaRPr lang="ru-RU" sz="1000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24736" cy="1728192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Шкала электромагнитных волн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3" descr="Рисунок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16113"/>
            <a:ext cx="8425631" cy="2232967"/>
          </a:xfrm>
          <a:noFill/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251520" y="4221088"/>
            <a:ext cx="733425" cy="1844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Низкочастотные излучения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4437112"/>
            <a:ext cx="488950" cy="158273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4" action="ppaction://hlinksldjump"/>
              </a:rPr>
              <a:t>Радиоволны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835696" y="5301208"/>
            <a:ext cx="1368896" cy="64633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5" action="ppaction://hlinksldjump"/>
              </a:rPr>
              <a:t>СВЧ излучения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275856" y="4797152"/>
            <a:ext cx="1152128" cy="1200329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6" action="ppaction://hlinksldjump"/>
              </a:rPr>
              <a:t>Инфракрасное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499992" y="4653136"/>
            <a:ext cx="733425" cy="13668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Видимый свет 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5284480" y="4581128"/>
            <a:ext cx="1015663" cy="144016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Ультрафиолетовое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6372200" y="4725144"/>
            <a:ext cx="1008063" cy="1295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" action="ppaction://noaction"/>
              </a:rPr>
              <a:t>Рентгеновское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524328" y="5373216"/>
            <a:ext cx="1368425" cy="6413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7" action="ppaction://hlinksldjump"/>
              </a:rPr>
              <a:t>Гамма - излучение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161656" cy="648072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tx1"/>
                </a:solidFill>
                <a:latin typeface="Monotype Corsiva" pitchFamily="66" charset="0"/>
              </a:rPr>
              <a:t>Радиоволны</a:t>
            </a:r>
            <a:br>
              <a:rPr lang="ru-RU" sz="44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7" descr="clip_imagcvv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51125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сьянов стр203 до св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7413" y="0"/>
            <a:ext cx="317658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476672"/>
            <a:ext cx="4320480" cy="459432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7906072" cy="532859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hlinkClick r:id="rId3"/>
              </a:rPr>
              <a:t>    </a:t>
            </a:r>
            <a:br>
              <a:rPr lang="ru-RU" dirty="0" smtClean="0">
                <a:hlinkClick r:id="rId3"/>
              </a:rPr>
            </a:br>
            <a:r>
              <a:rPr lang="ru-RU" sz="5000" dirty="0" smtClean="0">
                <a:hlinkClick r:id="rId3"/>
              </a:rPr>
              <a:t> </a:t>
            </a:r>
            <a:r>
              <a:rPr lang="en-US" sz="5000" dirty="0" smtClean="0">
                <a:hlinkClick r:id="rId3"/>
              </a:rPr>
              <a:t>http://to-name.ru/biography/genrih-gerc.htm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4"/>
              </a:rPr>
              <a:t>https://ru.wikipedia.org/wiki/%D0%9F%D0%BE%D0%BF%D0%BE%D0%B2,_%D0%90%D0%BB%D0%B5%D0%BA%D1%81%D0%B0%D0%BD%D0%B4%D1%80_%D0%A1%D1%82%D0%B5%D0%BF%D0%B0%D0%BD%D0%BE%D0%B2%D0%B8%D1%87</a:t>
            </a:r>
            <a:r>
              <a:rPr lang="ru-RU" sz="5000" dirty="0" smtClean="0"/>
              <a:t> </a:t>
            </a:r>
            <a:r>
              <a:rPr lang="en-US" sz="5000" dirty="0" smtClean="0"/>
              <a:t> 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/>
              <a:t> </a:t>
            </a:r>
            <a:r>
              <a:rPr lang="en-US" sz="5000" dirty="0" smtClean="0">
                <a:hlinkClick r:id="rId5"/>
              </a:rPr>
              <a:t>http://dtbiz.biz/wp-content/gallery/scalar-energy/maksvell.jpg</a:t>
            </a:r>
            <a:r>
              <a:rPr lang="ru-RU" sz="5000" dirty="0" smtClean="0"/>
              <a:t>  </a:t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6"/>
              </a:rPr>
              <a:t>http://ppt4web.ru/fizika/ehlektromagnitnye-volny3.html</a:t>
            </a:r>
            <a:r>
              <a:rPr lang="ru-RU" sz="5000" dirty="0" smtClean="0"/>
              <a:t> </a:t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7"/>
              </a:rPr>
              <a:t>http://ppt4web.ru/fizika/ehlektromagnitnye-volny6.html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8"/>
              </a:rPr>
              <a:t>http://econet.ru/media/78/kindeditor/image/201403/20140328173801.jpg</a:t>
            </a:r>
            <a:r>
              <a:rPr lang="ru-RU" sz="5000" dirty="0" smtClean="0"/>
              <a:t> </a:t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/>
              <a:t> </a:t>
            </a:r>
            <a:r>
              <a:rPr lang="en-US" sz="5000" dirty="0" smtClean="0">
                <a:hlinkClick r:id="rId9"/>
              </a:rPr>
              <a:t>http://lib.exdat.com/tw_files2/urls_27/21/d-20381/7z-docs/1_html_5ba0ddd9.png</a:t>
            </a:r>
            <a:r>
              <a:rPr lang="ru-RU" sz="5000" dirty="0" smtClean="0"/>
              <a:t> </a:t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10"/>
              </a:rPr>
              <a:t>http://ppt4web.ru/fizika/ehlektromagnitnye-volny5.html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>
                <a:hlinkClick r:id="rId11"/>
              </a:rPr>
              <a:t>http://www.fizika.ru/fakultat/index.php?theme=11&amp;id=11222&amp;PHPSESSID=b72gqjjqbbcbi5blo0psinghb4</a:t>
            </a:r>
            <a:r>
              <a:rPr lang="ru-RU" sz="5000" dirty="0" smtClean="0"/>
              <a:t> </a:t>
            </a:r>
            <a:br>
              <a:rPr lang="ru-RU" sz="5000" dirty="0" smtClean="0"/>
            </a:br>
            <a:endParaRPr lang="ru-RU" sz="5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4572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Электромагнитная волна </a:t>
            </a:r>
            <a:r>
              <a:rPr lang="ru-RU" sz="2800" b="1" dirty="0" smtClean="0">
                <a:latin typeface="Monotype Corsiva" pitchFamily="66" charset="0"/>
              </a:rPr>
              <a:t>– процесс  распространения электромагнитного поля в пространстве.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Рисунок 5" descr="g0304271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21602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0124903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714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0124885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1440160" cy="18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0119234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1484784"/>
            <a:ext cx="24572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0208874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149080"/>
            <a:ext cx="17076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40560" cy="529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</a:t>
            </a:r>
            <a:r>
              <a:rPr lang="ru-RU" sz="2200" dirty="0" smtClean="0">
                <a:solidFill>
                  <a:schemeClr val="tx1"/>
                </a:solidFill>
                <a:latin typeface="Monotype Corsiva" pitchFamily="66" charset="0"/>
                <a:cs typeface="Miriam" pitchFamily="34" charset="-79"/>
              </a:rPr>
              <a:t>•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Процесс распространения переменных магнитного и электрического полей и есть электромагнитная волна.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      Электромагнитные волны могут существовать и распространятся в вакууме.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i="1" u="sng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Условие возникновения электромагнитных волн.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     Для образования интенсивных электромагнитных волн необходимо создать электромагнитные колебания достаточно высокой частоты.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     Изменения электромагнитного поля происходят при изменении силы тока в проводнике, а сила тока в проводнике изменяется при изменении скорости движения электрических зарядов в нём, т.е. при движении зарядов с ускорением.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Monotype Corsiva" pitchFamily="66" charset="0"/>
                <a:cs typeface="Miriam" pitchFamily="34" charset="-79"/>
              </a:rPr>
              <a:t>Следовательно, электромагнитные волны должны возникать при ускоренном движении электромагнитных зарядов.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11" descr="spec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9" y="620687"/>
            <a:ext cx="3779912" cy="525738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FFFF00"/>
                </a:solidFill>
              </a:rPr>
              <a:t/>
            </a:r>
            <a:br>
              <a:rPr lang="ru-RU" sz="2800" b="0" dirty="0" smtClean="0">
                <a:solidFill>
                  <a:srgbClr val="FFFF00"/>
                </a:solidFill>
              </a:rPr>
            </a:br>
            <a:r>
              <a:rPr lang="ru-RU" sz="2800" b="0" dirty="0" smtClean="0">
                <a:solidFill>
                  <a:srgbClr val="FFFF00"/>
                </a:solidFill>
              </a:rPr>
              <a:t/>
            </a:r>
            <a:br>
              <a:rPr lang="ru-RU" sz="2800" b="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4161656" cy="4572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Английский физик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Джеймс Клерк Максвелл </a:t>
            </a:r>
            <a:r>
              <a:rPr lang="ru-RU" sz="2400" b="1" dirty="0" smtClean="0">
                <a:latin typeface="Monotype Corsiva" pitchFamily="66" charset="0"/>
              </a:rPr>
              <a:t>в 1888 г. первым доказал, что скорость распространения «возмущения» электромагнитного поля равна скорости света в вакууме.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3314" name="Picture 2" descr="http://dtbiz.biz/wp-content/gallery/scalar-energy/maksv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2857500" cy="3312368"/>
          </a:xfrm>
          <a:prstGeom prst="rect">
            <a:avLst/>
          </a:prstGeom>
          <a:noFill/>
        </p:spPr>
      </p:pic>
      <p:pic>
        <p:nvPicPr>
          <p:cNvPr id="5" name="Рисунок 4" descr="Electromagneticwave3Dfromsi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20"/>
            <a:ext cx="4392488" cy="16561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00000">
              <a:srgbClr val="5F5F5F">
                <a:alpha val="0"/>
              </a:srgbClr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C3300"/>
                </a:solidFill>
                <a:latin typeface="Monotype Corsiva" pitchFamily="66" charset="0"/>
                <a:cs typeface="Arial" pitchFamily="34" charset="0"/>
              </a:rPr>
              <a:t>Свойства ЭМВ: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C3300"/>
                </a:solidFill>
                <a:latin typeface="Monotype Corsiva" pitchFamily="66" charset="0"/>
                <a:cs typeface="Arial" pitchFamily="34" charset="0"/>
              </a:rPr>
              <a:t>1.</a:t>
            </a:r>
            <a:r>
              <a:rPr lang="ru-RU" b="1" i="1" dirty="0" smtClean="0">
                <a:latin typeface="Monotype Corsiva" pitchFamily="66" charset="0"/>
                <a:cs typeface="Arial" pitchFamily="34" charset="0"/>
              </a:rPr>
              <a:t>  </a:t>
            </a:r>
            <a:r>
              <a:rPr lang="ru-RU" b="1" dirty="0" smtClean="0">
                <a:latin typeface="Monotype Corsiva" pitchFamily="66" charset="0"/>
                <a:cs typeface="Arial" pitchFamily="34" charset="0"/>
              </a:rPr>
              <a:t> Колебания Е и В  </a:t>
            </a:r>
            <a:r>
              <a:rPr lang="ru-RU" b="1" dirty="0" err="1" smtClean="0">
                <a:latin typeface="Monotype Corsiva" pitchFamily="66" charset="0"/>
                <a:cs typeface="Arial" pitchFamily="34" charset="0"/>
              </a:rPr>
              <a:t>в</a:t>
            </a:r>
            <a:r>
              <a:rPr lang="ru-RU" b="1" dirty="0" smtClean="0">
                <a:latin typeface="Monotype Corsiva" pitchFamily="66" charset="0"/>
                <a:cs typeface="Arial" pitchFamily="34" charset="0"/>
              </a:rPr>
              <a:t>  любой точке совпадают по фазе.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C3300"/>
                </a:solidFill>
                <a:latin typeface="Monotype Corsiva" pitchFamily="66" charset="0"/>
                <a:cs typeface="Arial" pitchFamily="34" charset="0"/>
              </a:rPr>
              <a:t>2.</a:t>
            </a:r>
            <a:r>
              <a:rPr lang="ru-RU" b="1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ru-RU" b="1" dirty="0" smtClean="0">
                <a:latin typeface="Monotype Corsiva" pitchFamily="66" charset="0"/>
                <a:cs typeface="Arial" pitchFamily="34" charset="0"/>
              </a:rPr>
              <a:t>  Расстояние между двумя ближайшими точками в которых колебания происходят в одинаковой фазе называется длинной волны.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C3300"/>
                </a:solidFill>
                <a:latin typeface="Monotype Corsiva" pitchFamily="66" charset="0"/>
                <a:cs typeface="Arial" pitchFamily="34" charset="0"/>
              </a:rPr>
              <a:t>3.</a:t>
            </a:r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  <a:cs typeface="Arial" pitchFamily="34" charset="0"/>
              </a:rPr>
              <a:t>   </a:t>
            </a:r>
            <a:r>
              <a:rPr lang="ru-RU" b="1" dirty="0" smtClean="0">
                <a:latin typeface="Monotype Corsiva" pitchFamily="66" charset="0"/>
                <a:cs typeface="Arial" pitchFamily="34" charset="0"/>
              </a:rPr>
              <a:t>Наличие ускорения – главное условие излучения ЭМВ.</a:t>
            </a:r>
            <a:endParaRPr lang="ru-RU" b="1" dirty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5256584" cy="720080"/>
          </a:xfrm>
        </p:spPr>
        <p:txBody>
          <a:bodyPr/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Генриха Герца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6048672" cy="4572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Monotype Corsiva" pitchFamily="66" charset="0"/>
              </a:rPr>
              <a:t>Генрих Рудольф Герц (1857-1894) проверил экспериментально теоретические положения Д. Максвелла. 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 Опытная установка Герца состояла из генератора (передатчика) и приемника электрических колебаний, разнесенных друг от друга на некоторое расстояние. Искровой разрядник генератора (индукционной катушки) был соединен с двумя проводниками — «вибраторами». Приемник являл собой прямоугольный разомкнутый контур — «резонатор» — с искровым промежутком (зазором) в одной из коротких сторон контура-рамки. Факт приема сигнала генератора индицировался искрением в зазоре резонатора-приемника. В результате опытов Герц установил, что в его опытах передача сигналов от вибратора к резонатору осуществлялась на принципе электромагнитной индукции.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4" name="Picture 2" descr="http://to-name.ru/images/biography/gerc-genr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08720"/>
            <a:ext cx="1600200" cy="2095501"/>
          </a:xfrm>
          <a:prstGeom prst="rect">
            <a:avLst/>
          </a:prstGeom>
          <a:noFill/>
        </p:spPr>
      </p:pic>
      <p:pic>
        <p:nvPicPr>
          <p:cNvPr id="2" name="Picture 2" descr="http://lib.exdat.com/tw_files2/urls_27/21/d-20381/7z-docs/1_html_5ba0ddd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2376264" cy="16262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560840" cy="45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 Для образования интенсивных электромагнитных волн необходимо создать электромагнитные колебания достаточно высокой частоты.</a:t>
            </a: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47979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Monotype Corsiva" pitchFamily="66" charset="0"/>
              </a:rPr>
              <a:t>L</a:t>
            </a:r>
            <a:r>
              <a:rPr lang="ru-RU" sz="2800" dirty="0" smtClean="0">
                <a:latin typeface="Monotype Corsiva" pitchFamily="66" charset="0"/>
              </a:rPr>
              <a:t>С большие следовательно </a:t>
            </a:r>
            <a:r>
              <a:rPr lang="en-US" sz="2800" dirty="0" smtClean="0">
                <a:latin typeface="Monotype Corsiva" pitchFamily="66" charset="0"/>
              </a:rPr>
              <a:t>W</a:t>
            </a:r>
            <a:r>
              <a:rPr lang="en-US" sz="2800" baseline="-25000" dirty="0" smtClean="0">
                <a:latin typeface="Monotype Corsiva" pitchFamily="66" charset="0"/>
              </a:rPr>
              <a:t>0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маленькая и следовательно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электромагнитная волна слабая.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4248472" cy="1941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772816"/>
            <a:ext cx="576064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C3300"/>
                </a:solidFill>
                <a:latin typeface="Monotype Corsiva" pitchFamily="66" charset="0"/>
              </a:rPr>
              <a:t>Закрытый колебательный контур</a:t>
            </a:r>
            <a:endParaRPr lang="ru-RU" sz="28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44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К открытому контуру можно перейти от закрытого, если постепенно раздвигать пластины конденсатора, уменьшая их площадь и одновременно уменьшая число витков в катушке. В конце получится просто прямой провод.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136904" cy="136815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В открытом контуре заряды не сосредоточены на концах, а распределены по всему проводнику.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457203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1691680" y="476672"/>
            <a:ext cx="4392488" cy="648072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Изобретение радио.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6696744" cy="335699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Monotype Corsiva" pitchFamily="66" charset="0"/>
                <a:cs typeface="Miriam" pitchFamily="34" charset="-79"/>
              </a:rPr>
              <a:t>В 1895 г. русский физик и электротехник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А. С. Попов</a:t>
            </a:r>
            <a:r>
              <a:rPr lang="ru-RU" sz="2000" b="1" i="1" dirty="0" smtClean="0">
                <a:latin typeface="Monotype Corsiva" pitchFamily="66" charset="0"/>
                <a:cs typeface="Miriam" pitchFamily="34" charset="-79"/>
              </a:rPr>
              <a:t> смонтировал первый в мире радиоприемник, с помощью которого беспроволочная радиосвязь. </a:t>
            </a:r>
            <a:r>
              <a:rPr lang="ru-RU" sz="2000" b="1" dirty="0" smtClean="0">
                <a:latin typeface="Monotype Corsiva" pitchFamily="66" charset="0"/>
                <a:cs typeface="Miriam" pitchFamily="34" charset="-79"/>
              </a:rPr>
              <a:t/>
            </a:r>
            <a:br>
              <a:rPr lang="ru-RU" sz="2000" b="1" dirty="0" smtClean="0">
                <a:latin typeface="Monotype Corsiva" pitchFamily="66" charset="0"/>
                <a:cs typeface="Miriam" pitchFamily="34" charset="-79"/>
              </a:rPr>
            </a:br>
            <a:r>
              <a:rPr lang="ru-RU" sz="2000" b="1" dirty="0" smtClean="0">
                <a:latin typeface="Monotype Corsiva" pitchFamily="66" charset="0"/>
                <a:cs typeface="Miriam" pitchFamily="34" charset="-79"/>
              </a:rPr>
              <a:t>   Попов построил первый в мире радиоприемник, применив в его схеме чувствительный элемент – когерер. Во время опытов по радиосвязи с помощью приборов  Попова было  впервые обнаружено отражение радиоволн от кораблей.</a:t>
            </a:r>
            <a:endParaRPr lang="ru-RU" sz="2000" b="1" dirty="0">
              <a:cs typeface="Miriam" pitchFamily="34" charset="-79"/>
            </a:endParaRPr>
          </a:p>
        </p:txBody>
      </p:sp>
      <p:pic>
        <p:nvPicPr>
          <p:cNvPr id="4" name="Picture 2" descr="http://unradio.ru/wp-content/uploads/2012/05/rozhdenie-radi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428258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276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Конкурс компьютерных презентаций по физике  « Ученик-учителю ».     «Электромагнитные волны.»</vt:lpstr>
      <vt:lpstr>  Электромагнитная волна – процесс  распространения электромагнитного поля в пространстве.</vt:lpstr>
      <vt:lpstr>  • Процесс распространения переменных магнитного и электрического полей и есть электромагнитная волна.       Электромагнитные волны могут существовать и распространятся в вакууме.  Условие возникновения электромагнитных волн.      Для образования интенсивных электромагнитных волн необходимо создать электромагнитные колебания достаточно высокой частоты.      Изменения электромагнитного поля происходят при изменении силы тока в проводнике, а сила тока в проводнике изменяется при изменении скорости движения электрических зарядов в нём, т.е. при движении зарядов с ускорением. Следовательно, электромагнитные волны должны возникать при ускоренном движении электромагнитных зарядов.   </vt:lpstr>
      <vt:lpstr>  </vt:lpstr>
      <vt:lpstr>Презентация PowerPoint</vt:lpstr>
      <vt:lpstr>Опыт Генриха Герца</vt:lpstr>
      <vt:lpstr>  Для образования интенсивных электромагнитных волн необходимо создать электромагнитные колебания достаточно высокой частоты. </vt:lpstr>
      <vt:lpstr> К открытому контуру можно перейти от закрытого, если постепенно раздвигать пластины конденсатора, уменьшая их площадь и одновременно уменьшая число витков в катушке. В конце получится просто прямой провод.</vt:lpstr>
      <vt:lpstr>Изобретение радио.</vt:lpstr>
      <vt:lpstr>         Принципы радиосвязи.</vt:lpstr>
      <vt:lpstr>Электромагнитные волны покорили наш мир. </vt:lpstr>
      <vt:lpstr>Шкала электромагнитных волн</vt:lpstr>
      <vt:lpstr>Радиоволны 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modified xsi:type="dcterms:W3CDTF">2015-03-11T23:26:58Z</dcterms:modified>
</cp:coreProperties>
</file>