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57" r:id="rId3"/>
    <p:sldId id="258" r:id="rId4"/>
    <p:sldId id="260" r:id="rId5"/>
    <p:sldId id="261" r:id="rId6"/>
    <p:sldId id="283" r:id="rId7"/>
    <p:sldId id="280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7B947"/>
    <a:srgbClr val="0033CC"/>
    <a:srgbClr val="006600"/>
    <a:srgbClr val="00FF00"/>
    <a:srgbClr val="FFFF66"/>
    <a:srgbClr val="0000FF"/>
    <a:srgbClr val="FF33CC"/>
    <a:srgbClr val="543C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380" autoAdjust="0"/>
  </p:normalViewPr>
  <p:slideViewPr>
    <p:cSldViewPr>
      <p:cViewPr varScale="1">
        <p:scale>
          <a:sx n="64" d="100"/>
          <a:sy n="64" d="100"/>
        </p:scale>
        <p:origin x="-104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C07E88-8C62-4CC4-91F4-E26776AC2A99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74FB95-39F9-4ABF-9F4C-36440225D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C527-76E9-4B7F-A64B-E3A29B05B9FF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2AD2-A166-4813-8C6E-A8BF80E41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2A68-4BDF-4243-8753-1FC11A00F7C9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67AB-FAD0-48B3-BDCC-8A9800670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D5F2-8203-4324-9A78-FFCFF4BF8DA2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474E-84D7-42F7-8939-F8C246BCF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CFB2-138B-433F-948A-C5EBCC4E9D20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39786-E503-45D0-9CB5-0A1FBAF65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FE79-1E36-4BBF-B6F9-3B0445D8AF88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F986-413C-498D-8B6D-120D5EEFE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EB131-8C60-41AE-9472-F965F11A12A4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03261-6F61-462F-9B39-1389E1BB9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E460A-05FF-495F-9A93-9E200DC51855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5DFE-9FDE-4A04-9E0F-0582C86D7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EC4E-8060-4EBF-B3E9-C6756815717D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5245-4601-485A-9423-830BA37EF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6000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682B-4490-4865-A1AC-4BE47B598D7C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FEC4D-4233-4F3A-8712-99B049BCA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14B4-912C-474F-BD20-60662AE4A245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BD5C-1F38-425A-854C-FC627A522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C5EF-4A35-49B4-9E6E-8450CF3CF2A9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23ED-99F2-4BC7-814D-F7DFCE36C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46E226-8C44-4D1A-A6A3-D8C30D35F60D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1AEA89-81E1-40B6-8096-BDF2BE01A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advClick="0" advTm="26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/>
          </p:cNvSpPr>
          <p:nvPr>
            <p:ph type="ctrTitle" idx="4294967295"/>
          </p:nvPr>
        </p:nvSpPr>
        <p:spPr>
          <a:xfrm>
            <a:off x="900113" y="188913"/>
            <a:ext cx="7558087" cy="2952750"/>
          </a:xfrm>
        </p:spPr>
        <p:txBody>
          <a:bodyPr/>
          <a:lstStyle/>
          <a:p>
            <a:r>
              <a:rPr lang="ru-RU" smtClean="0">
                <a:solidFill>
                  <a:srgbClr val="0000FF"/>
                </a:solidFill>
              </a:rPr>
              <a:t>Проблема организации физической активности учащихся, профилактика гиподинамии </a:t>
            </a:r>
          </a:p>
        </p:txBody>
      </p:sp>
      <p:sp>
        <p:nvSpPr>
          <p:cNvPr id="14338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26384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mtClean="0">
              <a:solidFill>
                <a:srgbClr val="0000FF"/>
              </a:solidFill>
            </a:endParaRPr>
          </a:p>
        </p:txBody>
      </p:sp>
      <p:pic>
        <p:nvPicPr>
          <p:cNvPr id="14339" name="Picture 7" descr="8n45p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2997200"/>
            <a:ext cx="6119813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i="1" smtClean="0"/>
              <a:t>Гиподинамия</a:t>
            </a:r>
            <a:r>
              <a:rPr lang="ru-RU" sz="2400" smtClean="0"/>
              <a:t>: нарушение функций организма из-за недостаточного движения.</a:t>
            </a:r>
            <a:r>
              <a:rPr lang="ru-RU" smtClean="0"/>
              <a:t>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50" y="5429250"/>
            <a:ext cx="8572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Гиподинамия отрицательно сказывается и на работе головного мозга. В результате, о себе дают знать следующие симптомы: общая слабость, уменьшение трудоспособности, бессонница, снижение умственной активности, чрезмерная утомляемость.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000375" y="1428750"/>
            <a:ext cx="6143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r>
              <a:rPr lang="ru-RU" b="1"/>
              <a:t>Проявляется в учащении  и  снижении силы  сердечных  сокращений.</a:t>
            </a:r>
            <a:endParaRPr lang="ru-RU"/>
          </a:p>
        </p:txBody>
      </p:sp>
      <p:pic>
        <p:nvPicPr>
          <p:cNvPr id="15365" name="Picture 8" descr="2E93A89C-65DB-43EE-8C54-3ABB965F0C69_mw1024_n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060575"/>
            <a:ext cx="5976937" cy="33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4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Причины, влияющие на развитие гиподинамии: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1643063"/>
            <a:ext cx="52863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-географическое положение населенных пунктов (Крайний север и приравненные к нему территории):</a:t>
            </a:r>
          </a:p>
          <a:p>
            <a:pPr>
              <a:buFontTx/>
              <a:buChar char="-"/>
            </a:pPr>
            <a:r>
              <a:rPr lang="ru-RU">
                <a:latin typeface="Calibri" pitchFamily="34" charset="0"/>
              </a:rPr>
              <a:t>перегрузка  учебного материала и перегрузка домашних заданий в следствие актированных дней;</a:t>
            </a:r>
          </a:p>
          <a:p>
            <a:pPr>
              <a:buFontTx/>
              <a:buChar char="-"/>
            </a:pPr>
            <a:r>
              <a:rPr lang="ru-RU">
                <a:latin typeface="Calibri" pitchFamily="34" charset="0"/>
              </a:rPr>
              <a:t>ослабление контроля или отсутствие такового </a:t>
            </a:r>
            <a:r>
              <a:rPr lang="ru-RU"/>
              <a:t>со стороны родителей </a:t>
            </a:r>
            <a:r>
              <a:rPr lang="ru-RU">
                <a:latin typeface="Calibri" pitchFamily="34" charset="0"/>
              </a:rPr>
              <a:t>за играми в </a:t>
            </a:r>
            <a:r>
              <a:rPr lang="ru-RU"/>
              <a:t>компьютере</a:t>
            </a:r>
            <a:r>
              <a:rPr lang="ru-RU">
                <a:latin typeface="Calibri" pitchFamily="34" charset="0"/>
              </a:rPr>
              <a:t>;</a:t>
            </a:r>
          </a:p>
          <a:p>
            <a:r>
              <a:rPr lang="ru-RU">
                <a:latin typeface="Calibri" pitchFamily="34" charset="0"/>
              </a:rPr>
              <a:t> </a:t>
            </a:r>
            <a:r>
              <a:rPr lang="ru-RU"/>
              <a:t>-неудобная мебель, несоответствующая росту учеников;</a:t>
            </a:r>
          </a:p>
          <a:p>
            <a:pPr>
              <a:buFontTx/>
              <a:buChar char="-"/>
            </a:pPr>
            <a:r>
              <a:rPr lang="ru-RU"/>
              <a:t>неправильное питание (буфет):</a:t>
            </a:r>
          </a:p>
          <a:p>
            <a:pPr>
              <a:buFontTx/>
              <a:buChar char="-"/>
            </a:pPr>
            <a:r>
              <a:rPr lang="ru-RU"/>
              <a:t>неправильное понимание освобождения от физкультуры (а мне мама сказала);</a:t>
            </a:r>
          </a:p>
          <a:p>
            <a:pPr>
              <a:buFontTx/>
              <a:buChar char="-"/>
            </a:pPr>
            <a:r>
              <a:rPr lang="ru-RU"/>
              <a:t> неправильная организация отдыха дома;</a:t>
            </a:r>
          </a:p>
          <a:p>
            <a:pPr>
              <a:buFontTx/>
              <a:buChar char="-"/>
            </a:pPr>
            <a:r>
              <a:rPr lang="ru-RU"/>
              <a:t> неправильная организация перемен в школе;</a:t>
            </a:r>
          </a:p>
          <a:p>
            <a:pPr>
              <a:buFontTx/>
              <a:buChar char="-"/>
            </a:pPr>
            <a:r>
              <a:rPr lang="ru-RU"/>
              <a:t>недостаточное посещение городских секций(отдаленность, не интерес)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6388" name="Picture 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9563" y="1484313"/>
            <a:ext cx="37147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решение 2"/>
          <p:cNvSpPr/>
          <p:nvPr/>
        </p:nvSpPr>
        <p:spPr>
          <a:xfrm>
            <a:off x="642938" y="3143250"/>
            <a:ext cx="2500312" cy="1143000"/>
          </a:xfrm>
          <a:prstGeom prst="flowChartDecision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  <a:cs typeface="Arial" charset="0"/>
              </a:rPr>
              <a:t> Учитель </a:t>
            </a:r>
            <a:endParaRPr lang="ru-RU" sz="16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3143250" y="3143250"/>
            <a:ext cx="2571750" cy="1143000"/>
          </a:xfrm>
          <a:prstGeom prst="flowChartDecision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Ребенок 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Блок-схема: решение 4"/>
          <p:cNvSpPr/>
          <p:nvPr/>
        </p:nvSpPr>
        <p:spPr>
          <a:xfrm>
            <a:off x="5715000" y="3143250"/>
            <a:ext cx="2643188" cy="1143000"/>
          </a:xfrm>
          <a:prstGeom prst="flowChartDecision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Родители 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3" name="Заголовок 1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smtClean="0"/>
              <a:t> Неразрывная цепочка, обеспечивающая понимание смысла двигательной активности.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</p:spTree>
  </p:cSld>
  <p:clrMapOvr>
    <a:masterClrMapping/>
  </p:clrMapOvr>
  <p:transition advClick="0" advTm="2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апля 2"/>
          <p:cNvSpPr/>
          <p:nvPr/>
        </p:nvSpPr>
        <p:spPr>
          <a:xfrm rot="14696122">
            <a:off x="2027238" y="1581150"/>
            <a:ext cx="1981200" cy="1933575"/>
          </a:xfrm>
          <a:prstGeom prst="teardrop">
            <a:avLst>
              <a:gd name="adj" fmla="val 1476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Капля 3"/>
          <p:cNvSpPr/>
          <p:nvPr/>
        </p:nvSpPr>
        <p:spPr>
          <a:xfrm rot="18825856">
            <a:off x="3484563" y="682625"/>
            <a:ext cx="1943100" cy="1974850"/>
          </a:xfrm>
          <a:prstGeom prst="teardrop">
            <a:avLst>
              <a:gd name="adj" fmla="val 118545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Капля 4"/>
          <p:cNvSpPr/>
          <p:nvPr/>
        </p:nvSpPr>
        <p:spPr>
          <a:xfrm rot="198491">
            <a:off x="5003800" y="1471613"/>
            <a:ext cx="2133600" cy="1873250"/>
          </a:xfrm>
          <a:prstGeom prst="teardrop">
            <a:avLst>
              <a:gd name="adj" fmla="val 12318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апля 5"/>
          <p:cNvSpPr/>
          <p:nvPr/>
        </p:nvSpPr>
        <p:spPr>
          <a:xfrm rot="12480791">
            <a:off x="1612900" y="3078163"/>
            <a:ext cx="2022475" cy="1895475"/>
          </a:xfrm>
          <a:prstGeom prst="teardrop">
            <a:avLst>
              <a:gd name="adj" fmla="val 144045"/>
            </a:avLst>
          </a:prstGeom>
          <a:solidFill>
            <a:srgbClr val="543C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Капля 6"/>
          <p:cNvSpPr/>
          <p:nvPr/>
        </p:nvSpPr>
        <p:spPr>
          <a:xfrm rot="2584042">
            <a:off x="5724525" y="2636838"/>
            <a:ext cx="1890713" cy="1960562"/>
          </a:xfrm>
          <a:prstGeom prst="teardrop">
            <a:avLst>
              <a:gd name="adj" fmla="val 1304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57563" y="2428875"/>
            <a:ext cx="2357437" cy="2214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Капля 8"/>
          <p:cNvSpPr/>
          <p:nvPr/>
        </p:nvSpPr>
        <p:spPr>
          <a:xfrm rot="9759002">
            <a:off x="2916238" y="4292600"/>
            <a:ext cx="1920875" cy="1936750"/>
          </a:xfrm>
          <a:prstGeom prst="teardrop">
            <a:avLst>
              <a:gd name="adj" fmla="val 133487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Капля 9"/>
          <p:cNvSpPr/>
          <p:nvPr/>
        </p:nvSpPr>
        <p:spPr>
          <a:xfrm rot="6333684">
            <a:off x="4673600" y="4217988"/>
            <a:ext cx="1981200" cy="2012950"/>
          </a:xfrm>
          <a:prstGeom prst="teardrop">
            <a:avLst>
              <a:gd name="adj" fmla="val 130169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14750" y="2852738"/>
            <a:ext cx="1714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Профи</a:t>
            </a:r>
          </a:p>
          <a:p>
            <a:r>
              <a:rPr lang="ru-RU" sz="2800" b="1">
                <a:latin typeface="Calibri" pitchFamily="34" charset="0"/>
              </a:rPr>
              <a:t>лактика.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-5400000">
            <a:off x="3487738" y="984250"/>
            <a:ext cx="1736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Уроки физкультуры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-2230947">
            <a:off x="5346700" y="1873250"/>
            <a:ext cx="2185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Здоровое питание.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29313" y="3429000"/>
            <a:ext cx="2214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Распределение </a:t>
            </a:r>
          </a:p>
          <a:p>
            <a:r>
              <a:rPr lang="ru-RU" b="1">
                <a:latin typeface="Calibri" pitchFamily="34" charset="0"/>
              </a:rPr>
              <a:t>уч. нагрузки.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3855813">
            <a:off x="4720431" y="5080794"/>
            <a:ext cx="22145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Сокращение объема </a:t>
            </a:r>
          </a:p>
          <a:p>
            <a:r>
              <a:rPr lang="ru-RU" sz="1600" b="1">
                <a:latin typeface="Calibri" pitchFamily="34" charset="0"/>
              </a:rPr>
              <a:t>домашнего  задания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-3495502">
            <a:off x="2755900" y="4857750"/>
            <a:ext cx="20701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Физкультминутки и танцевальные паузы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-824400">
            <a:off x="1187450" y="3789363"/>
            <a:ext cx="2928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Занятия спортом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1360657">
            <a:off x="2195513" y="1844675"/>
            <a:ext cx="16430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Контроль родителей за организацией труда и отдыха</a:t>
            </a:r>
          </a:p>
        </p:txBody>
      </p:sp>
    </p:spTree>
  </p:cSld>
  <p:clrMapOvr>
    <a:masterClrMapping/>
  </p:clrMapOvr>
  <p:transition advClick="0" advTm="2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76825" y="115888"/>
            <a:ext cx="38893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6600"/>
                </a:solidFill>
                <a:latin typeface="Calibri" pitchFamily="34" charset="0"/>
              </a:rPr>
              <a:t/>
            </a:r>
            <a:br>
              <a:rPr lang="ru-RU" sz="3600" b="1" i="1">
                <a:solidFill>
                  <a:srgbClr val="006600"/>
                </a:solidFill>
                <a:latin typeface="Calibri" pitchFamily="34" charset="0"/>
              </a:rPr>
            </a:br>
            <a:r>
              <a:rPr lang="ru-RU" b="1" i="1">
                <a:solidFill>
                  <a:srgbClr val="006600"/>
                </a:solidFill>
              </a:rPr>
              <a:t>Хорошо здоровым быть!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Соков надо больше пить!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Гамбургер забросить в урну,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И купаться в речке бурной!!!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Закаляться, обливаться,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Спортом разным заниматься!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И болезней не боясь,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В тёплом доме не таясь, 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По Земле гулять свободно, 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Красоте дивясь природной!!!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Вот тогда начнёте жить!</a:t>
            </a:r>
            <a:br>
              <a:rPr lang="ru-RU" b="1" i="1">
                <a:solidFill>
                  <a:srgbClr val="006600"/>
                </a:solidFill>
              </a:rPr>
            </a:br>
            <a:r>
              <a:rPr lang="ru-RU" b="1" i="1">
                <a:solidFill>
                  <a:srgbClr val="006600"/>
                </a:solidFill>
              </a:rPr>
              <a:t>ЗдОрово здоровым быть!!!</a:t>
            </a:r>
            <a:r>
              <a:rPr lang="ru-RU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9388" y="3429000"/>
            <a:ext cx="8715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 b="1" i="1">
              <a:solidFill>
                <a:srgbClr val="FF33CC"/>
              </a:solidFill>
              <a:latin typeface="Calibri" pitchFamily="34" charset="0"/>
            </a:endParaRPr>
          </a:p>
        </p:txBody>
      </p:sp>
      <p:pic>
        <p:nvPicPr>
          <p:cNvPr id="19460" name="Picture 6" descr="_25092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765175"/>
            <a:ext cx="41989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750"/>
                            </p:stCondLst>
                            <p:childTnLst>
                              <p:par>
                                <p:cTn id="11" presetID="27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</a:rPr>
              <a:t>Рекомендации учащимся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2000250"/>
            <a:ext cx="83581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1. Много двигаться, делать утреннюю зарядку;</a:t>
            </a:r>
          </a:p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2. В школу и обратно идти пешком;</a:t>
            </a:r>
          </a:p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3. Выполнять физкультминутки на уроках;</a:t>
            </a:r>
          </a:p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4. Играть в подвижные игры на перемене и во дворе;</a:t>
            </a:r>
          </a:p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5. Выполнять домашние дела на воздухе;</a:t>
            </a:r>
          </a:p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6. Активно участвовать в уроках труда и физкультуры;</a:t>
            </a:r>
          </a:p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7. Заниматься в  спортивных секциях и кружках;</a:t>
            </a:r>
          </a:p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8. Участвовать в кроссах, соревнованиях, походах в лес за грибами и ягодами;</a:t>
            </a:r>
          </a:p>
          <a:p>
            <a:pPr marL="342900" indent="-342900">
              <a:buClr>
                <a:schemeClr val="folHlink"/>
              </a:buClr>
            </a:pPr>
            <a:r>
              <a:rPr lang="ru-RU" sz="2400" b="1">
                <a:latin typeface="Calibri" pitchFamily="34" charset="0"/>
              </a:rPr>
              <a:t>9.Выполнять лыжные прогулки</a:t>
            </a:r>
          </a:p>
        </p:txBody>
      </p:sp>
      <p:pic>
        <p:nvPicPr>
          <p:cNvPr id="4" name="Picture 5" descr="J02328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5286375"/>
            <a:ext cx="1193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187450" y="260350"/>
            <a:ext cx="7361238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ЗДОРОВЬЕ  класса-  </a:t>
            </a:r>
          </a:p>
          <a:p>
            <a:r>
              <a:rPr lang="ru-RU" sz="4400" b="1" i="1">
                <a:solidFill>
                  <a:srgbClr val="0000FF"/>
                </a:solidFill>
                <a:latin typeface="Arial Unicode MS" pitchFamily="34" charset="-128"/>
              </a:rPr>
              <a:t>это ЗДОРОВЬЕ</a:t>
            </a:r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 школы. </a:t>
            </a:r>
          </a:p>
          <a:p>
            <a:r>
              <a:rPr lang="ru-RU" sz="4400" b="1" i="1">
                <a:solidFill>
                  <a:srgbClr val="0000FF"/>
                </a:solidFill>
              </a:rPr>
              <a:t>ЗДОРОВЬЕ</a:t>
            </a:r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 школы-</a:t>
            </a:r>
          </a:p>
          <a:p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это </a:t>
            </a:r>
            <a:r>
              <a:rPr lang="ru-RU" sz="4400" b="1" i="1">
                <a:solidFill>
                  <a:srgbClr val="0000FF"/>
                </a:solidFill>
              </a:rPr>
              <a:t>ЗДОРОВЬЕ</a:t>
            </a:r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 города.</a:t>
            </a:r>
          </a:p>
          <a:p>
            <a:r>
              <a:rPr lang="ru-RU" sz="4400" b="1" i="1">
                <a:solidFill>
                  <a:srgbClr val="0000FF"/>
                </a:solidFill>
              </a:rPr>
              <a:t>ЗДОРОВЬЕ</a:t>
            </a:r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 города-</a:t>
            </a:r>
          </a:p>
          <a:p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это </a:t>
            </a:r>
            <a:r>
              <a:rPr lang="ru-RU" sz="4400" b="1" i="1">
                <a:solidFill>
                  <a:srgbClr val="0000FF"/>
                </a:solidFill>
              </a:rPr>
              <a:t>ЗДОРОВЬЕ</a:t>
            </a:r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 РОССИИ!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84213" y="5084763"/>
            <a:ext cx="78581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33CC"/>
                </a:solidFill>
                <a:latin typeface="Calibri" pitchFamily="34" charset="0"/>
              </a:rPr>
              <a:t>Здоровье РОССИИ- </a:t>
            </a:r>
          </a:p>
          <a:p>
            <a:pPr algn="ctr"/>
            <a:r>
              <a:rPr lang="ru-RU" sz="4400" b="1">
                <a:solidFill>
                  <a:srgbClr val="FF33CC"/>
                </a:solidFill>
                <a:latin typeface="Calibri" pitchFamily="34" charset="0"/>
              </a:rPr>
              <a:t>   в наших руках!!!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4500563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4663" y="3429000"/>
            <a:ext cx="500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  <p:transition advClick="0" advTm="2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7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285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8</vt:i4>
      </vt:variant>
    </vt:vector>
  </HeadingPairs>
  <TitlesOfParts>
    <vt:vector size="23" baseType="lpstr">
      <vt:lpstr>Arial</vt:lpstr>
      <vt:lpstr>Calibri</vt:lpstr>
      <vt:lpstr>Arial Unicode MS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Проблема организации физической активности учащихся, профилактика гиподинамии </vt:lpstr>
      <vt:lpstr>Гиподинамия: нарушение функций организма из-за недостаточного движения. </vt:lpstr>
      <vt:lpstr>Причины, влияющие на развитие гиподинамии:</vt:lpstr>
      <vt:lpstr> Неразрывная цепочка, обеспечивающая понимание смысла двигательной активности. </vt:lpstr>
      <vt:lpstr>Слайд 5</vt:lpstr>
      <vt:lpstr>Слайд 6</vt:lpstr>
      <vt:lpstr>Рекомендации учащимся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DNA7 X86</cp:lastModifiedBy>
  <cp:revision>160</cp:revision>
  <dcterms:created xsi:type="dcterms:W3CDTF">2009-04-06T09:05:38Z</dcterms:created>
  <dcterms:modified xsi:type="dcterms:W3CDTF">2015-01-12T18:51:41Z</dcterms:modified>
</cp:coreProperties>
</file>