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C12"/>
    <a:srgbClr val="39471D"/>
    <a:srgbClr val="3E17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21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1BBC-A6FE-49BC-ABFA-8CA39579DBC1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1A6E-7C18-4071-8382-0B4DDFC3D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D1A6E-7C18-4071-8382-0B4DDFC3D1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>
            <a:scene3d>
              <a:camera prst="orthographicFront"/>
              <a:lightRig rig="threePt" dir="t"/>
            </a:scene3d>
            <a:sp3d extrusionH="44450"/>
          </a:bodyPr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4"/>
              </a:buBlip>
              <a:defRPr/>
            </a:lvl7pPr>
            <a:lvl8pPr>
              <a:buFontTx/>
              <a:buBlip>
                <a:blip r:embed="rId5"/>
              </a:buBlip>
              <a:defRPr/>
            </a:lvl8pPr>
            <a:lvl9pPr>
              <a:buFontTx/>
              <a:buBlip>
                <a:blip r:embed="rId6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40C6BC59-6758-4E30-BB31-19818DAEEE64}" type="datetimeFigureOut">
              <a:rPr lang="ru-RU" smtClean="0"/>
              <a:pPr/>
              <a:t>15.11.2009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Безударные гласные</a:t>
            </a:r>
            <a:endParaRPr lang="ru-RU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2 класс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Ребусы: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sz="6600" i="1" dirty="0" smtClean="0">
                <a:solidFill>
                  <a:schemeClr val="tx1"/>
                </a:solidFill>
              </a:rPr>
              <a:t>Др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>
                <a:solidFill>
                  <a:schemeClr val="tx1"/>
                </a:solidFill>
              </a:rPr>
              <a:t>ва</a:t>
            </a:r>
            <a:r>
              <a:rPr lang="ru-RU" sz="6600" i="1" dirty="0" smtClean="0"/>
              <a:t> – др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/>
              <a:t>вни</a:t>
            </a:r>
          </a:p>
          <a:p>
            <a:r>
              <a:rPr lang="ru-RU" sz="6600" i="1" dirty="0" smtClean="0"/>
              <a:t>С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/>
              <a:t>ва – с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/>
              <a:t>вы</a:t>
            </a:r>
          </a:p>
          <a:p>
            <a:r>
              <a:rPr lang="ru-RU" sz="6600" i="1" dirty="0" smtClean="0"/>
              <a:t>Сл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/>
              <a:t>ва - сл</a:t>
            </a:r>
            <a:r>
              <a:rPr lang="ru-RU" sz="6600" i="1" dirty="0" smtClean="0">
                <a:solidFill>
                  <a:srgbClr val="FF0000"/>
                </a:solidFill>
              </a:rPr>
              <a:t>о</a:t>
            </a:r>
            <a:r>
              <a:rPr lang="ru-RU" sz="6600" i="1" dirty="0" smtClean="0"/>
              <a:t>во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Кроссворд</a:t>
            </a:r>
            <a:endParaRPr lang="ru-RU" sz="6000" i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714876" y="1357298"/>
          <a:ext cx="3429024" cy="942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252"/>
                <a:gridCol w="701391"/>
                <a:gridCol w="631252"/>
                <a:gridCol w="701391"/>
                <a:gridCol w="763738"/>
              </a:tblGrid>
              <a:tr h="942988"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2428868"/>
          <a:ext cx="609599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88926"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29058" y="3429000"/>
          <a:ext cx="278608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714380"/>
                <a:gridCol w="642942"/>
                <a:gridCol w="7143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14679" y="4357694"/>
          <a:ext cx="350046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7"/>
                <a:gridCol w="642942"/>
                <a:gridCol w="714380"/>
                <a:gridCol w="642942"/>
                <a:gridCol w="714380"/>
              </a:tblGrid>
              <a:tr h="619124"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Кроссворд</a:t>
            </a:r>
            <a:endParaRPr lang="ru-RU" sz="6000" i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714876" y="1357298"/>
          <a:ext cx="3429024" cy="942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252"/>
                <a:gridCol w="701391"/>
                <a:gridCol w="631252"/>
                <a:gridCol w="701391"/>
                <a:gridCol w="763738"/>
              </a:tblGrid>
              <a:tr h="94298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л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е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н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ь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2428868"/>
          <a:ext cx="609599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88926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д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у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в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н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ч</a:t>
                      </a:r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и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к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29058" y="3429000"/>
          <a:ext cx="278608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714380"/>
                <a:gridCol w="642942"/>
                <a:gridCol w="71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к</a:t>
                      </a:r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err="1" smtClean="0"/>
                        <a:t>н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14679" y="4357694"/>
          <a:ext cx="350046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7"/>
                <a:gridCol w="642942"/>
                <a:gridCol w="714380"/>
                <a:gridCol w="642942"/>
                <a:gridCol w="714380"/>
              </a:tblGrid>
              <a:tr h="61912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с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и</a:t>
                      </a:r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/>
                        <a:t>н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а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Физкультминутка</a:t>
            </a:r>
            <a:endParaRPr lang="ru-RU" sz="6000" dirty="0"/>
          </a:p>
        </p:txBody>
      </p:sp>
      <p:pic>
        <p:nvPicPr>
          <p:cNvPr id="6" name="Содержимое 5" descr="image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41512"/>
            <a:ext cx="4517002" cy="33877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с.99 упр.179.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</a:t>
            </a:r>
            <a:r>
              <a:rPr lang="en-US" sz="4400" dirty="0" smtClean="0"/>
              <a:t>I </a:t>
            </a:r>
            <a:r>
              <a:rPr lang="fr-FR" sz="4400" dirty="0" smtClean="0"/>
              <a:t> </a:t>
            </a:r>
            <a:r>
              <a:rPr lang="ru-RU" sz="4400" dirty="0" smtClean="0"/>
              <a:t>вариант</a:t>
            </a:r>
          </a:p>
          <a:p>
            <a:r>
              <a:rPr lang="ru-RU" sz="4000" i="1" dirty="0" smtClean="0"/>
              <a:t>С проверяемой гласной в корне</a:t>
            </a:r>
            <a:endParaRPr lang="ru-RU" sz="40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</a:t>
            </a:r>
            <a:r>
              <a:rPr lang="en-US" sz="4400" dirty="0" smtClean="0"/>
              <a:t>II </a:t>
            </a:r>
            <a:r>
              <a:rPr lang="ru-RU" sz="4400" dirty="0" smtClean="0"/>
              <a:t>вариант</a:t>
            </a:r>
          </a:p>
          <a:p>
            <a:r>
              <a:rPr lang="ru-RU" sz="4400" i="1" dirty="0" smtClean="0"/>
              <a:t> </a:t>
            </a:r>
            <a:r>
              <a:rPr lang="ru-RU" sz="4000" i="1" dirty="0" smtClean="0"/>
              <a:t>С </a:t>
            </a:r>
            <a:r>
              <a:rPr lang="ru-RU" sz="4000" i="1" dirty="0" err="1" smtClean="0"/>
              <a:t>непроверя</a:t>
            </a:r>
            <a:r>
              <a:rPr lang="ru-RU" sz="4000" i="1" dirty="0" smtClean="0"/>
              <a:t> -</a:t>
            </a:r>
            <a:r>
              <a:rPr lang="ru-RU" sz="4000" i="1" dirty="0" err="1" smtClean="0"/>
              <a:t>емой</a:t>
            </a:r>
            <a:r>
              <a:rPr lang="ru-RU" sz="4000" i="1" dirty="0" smtClean="0"/>
              <a:t> гласной в корне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I </a:t>
            </a:r>
            <a:r>
              <a:rPr lang="ru-RU" sz="4400" dirty="0" smtClean="0"/>
              <a:t>вариант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700" dirty="0" smtClean="0"/>
              <a:t>Воронёнок</a:t>
            </a:r>
          </a:p>
          <a:p>
            <a:r>
              <a:rPr lang="ru-RU" sz="3700" dirty="0" smtClean="0"/>
              <a:t>деревенька</a:t>
            </a:r>
          </a:p>
          <a:p>
            <a:r>
              <a:rPr lang="ru-RU" sz="3700" dirty="0" smtClean="0"/>
              <a:t>земляника</a:t>
            </a:r>
          </a:p>
          <a:p>
            <a:r>
              <a:rPr lang="ru-RU" sz="3700" dirty="0" smtClean="0"/>
              <a:t>машинист</a:t>
            </a:r>
          </a:p>
          <a:p>
            <a:r>
              <a:rPr lang="ru-RU" sz="3700" dirty="0" smtClean="0"/>
              <a:t>ветерок</a:t>
            </a:r>
          </a:p>
          <a:p>
            <a:r>
              <a:rPr lang="ru-RU" sz="3700" dirty="0" smtClean="0"/>
              <a:t>рисунок </a:t>
            </a:r>
            <a:endParaRPr lang="ru-RU" sz="37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II </a:t>
            </a:r>
            <a:r>
              <a:rPr lang="ru-RU" sz="4400" dirty="0" smtClean="0"/>
              <a:t>вариант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357430"/>
            <a:ext cx="4329114" cy="3840171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Воробей</a:t>
            </a:r>
          </a:p>
          <a:p>
            <a:r>
              <a:rPr lang="ru-RU" sz="4000" dirty="0" smtClean="0"/>
              <a:t>молоко</a:t>
            </a:r>
          </a:p>
          <a:p>
            <a:r>
              <a:rPr lang="ru-RU" sz="4000" dirty="0" smtClean="0"/>
              <a:t>молоток</a:t>
            </a:r>
          </a:p>
          <a:p>
            <a:r>
              <a:rPr lang="ru-RU" sz="4000" dirty="0" smtClean="0"/>
              <a:t>хорошо</a:t>
            </a:r>
          </a:p>
          <a:p>
            <a:r>
              <a:rPr lang="ru-RU" sz="4000" dirty="0" smtClean="0"/>
              <a:t>городок</a:t>
            </a:r>
          </a:p>
          <a:p>
            <a:r>
              <a:rPr lang="ru-RU" sz="4000" dirty="0" smtClean="0"/>
              <a:t>далеко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Подводим итоги:</a:t>
            </a:r>
            <a:endParaRPr lang="ru-RU" sz="54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 Чем занимались ?</a:t>
            </a:r>
          </a:p>
          <a:p>
            <a:r>
              <a:rPr lang="ru-RU" sz="4000" dirty="0" smtClean="0"/>
              <a:t>Что считаешь нужным запомнить?</a:t>
            </a:r>
          </a:p>
          <a:p>
            <a:r>
              <a:rPr lang="ru-RU" sz="4000" dirty="0" smtClean="0"/>
              <a:t>За что можешь похвалить себя?</a:t>
            </a:r>
          </a:p>
          <a:p>
            <a:r>
              <a:rPr lang="ru-RU" sz="4000" dirty="0" smtClean="0"/>
              <a:t>За что можешь похвалить одноклассников?</a:t>
            </a:r>
          </a:p>
          <a:p>
            <a:r>
              <a:rPr lang="ru-RU" sz="4000" dirty="0" smtClean="0"/>
              <a:t>За что можешь похвалить учителя?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 в лису.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3600" b="1" i="1" dirty="0" smtClean="0"/>
              <a:t>			</a:t>
            </a:r>
            <a:r>
              <a:rPr lang="ru-RU" sz="3600" b="1" i="1" dirty="0" err="1" smtClean="0"/>
              <a:t>Побилели</a:t>
            </a:r>
            <a:r>
              <a:rPr lang="ru-RU" sz="3600" b="1" i="1" dirty="0" smtClean="0"/>
              <a:t> паля и луга. Льдом покрылась </a:t>
            </a:r>
            <a:r>
              <a:rPr lang="ru-RU" sz="3600" b="1" i="1" dirty="0" err="1" smtClean="0"/>
              <a:t>рика</a:t>
            </a:r>
            <a:r>
              <a:rPr lang="ru-RU" sz="3600" b="1" i="1" dirty="0" smtClean="0"/>
              <a:t>. Она уснула, как в сказке. На </a:t>
            </a:r>
            <a:r>
              <a:rPr lang="ru-RU" sz="3600" b="1" i="1" dirty="0" err="1" smtClean="0"/>
              <a:t>диревьях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лижат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сниго-вые</a:t>
            </a:r>
            <a:r>
              <a:rPr lang="ru-RU" sz="3600" b="1" i="1" dirty="0" smtClean="0"/>
              <a:t> шубы. Пушистые варежки на ветках сосен. </a:t>
            </a:r>
            <a:r>
              <a:rPr lang="ru-RU" sz="3600" b="1" i="1" dirty="0" err="1" smtClean="0"/>
              <a:t>Маладые</a:t>
            </a:r>
            <a:r>
              <a:rPr lang="ru-RU" sz="3600" b="1" i="1" dirty="0" smtClean="0"/>
              <a:t> ёлочки </a:t>
            </a:r>
            <a:r>
              <a:rPr lang="ru-RU" sz="3600" b="1" i="1" dirty="0" err="1" smtClean="0"/>
              <a:t>ук-рылись</a:t>
            </a:r>
            <a:r>
              <a:rPr lang="ru-RU" sz="3600" b="1" i="1" dirty="0" smtClean="0"/>
              <a:t> мягким </a:t>
            </a:r>
            <a:r>
              <a:rPr lang="ru-RU" sz="3600" b="1" i="1" dirty="0" err="1" smtClean="0"/>
              <a:t>снижком</a:t>
            </a:r>
            <a:r>
              <a:rPr lang="ru-RU" sz="3600" b="1" i="1" dirty="0" smtClean="0"/>
              <a:t>. На </a:t>
            </a:r>
            <a:r>
              <a:rPr lang="ru-RU" sz="3600" b="1" i="1" dirty="0" err="1" smtClean="0"/>
              <a:t>снигу</a:t>
            </a:r>
            <a:r>
              <a:rPr lang="ru-RU" sz="3600" b="1" i="1" dirty="0" smtClean="0"/>
              <a:t> кругом узоры птичьих </a:t>
            </a:r>
            <a:r>
              <a:rPr lang="ru-RU" sz="3600" b="1" i="1" dirty="0" err="1" smtClean="0"/>
              <a:t>слидов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 в лису.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3600" b="1" i="1" dirty="0" smtClean="0"/>
              <a:t>			</a:t>
            </a:r>
            <a:r>
              <a:rPr lang="ru-RU" sz="3600" b="1" i="1" dirty="0" smtClean="0">
                <a:solidFill>
                  <a:schemeClr val="tx1"/>
                </a:solidFill>
              </a:rPr>
              <a:t>Поб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>
                <a:solidFill>
                  <a:schemeClr val="tx1"/>
                </a:solidFill>
              </a:rPr>
              <a:t>лели</a:t>
            </a:r>
            <a:r>
              <a:rPr lang="ru-RU" sz="3600" b="1" i="1" dirty="0" smtClean="0"/>
              <a:t> п</a:t>
            </a: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/>
              <a:t>ля и луга. Льдом покрылась р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ка. Она уснула, как в сказке. На д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ревьях л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жат </a:t>
            </a:r>
            <a:r>
              <a:rPr lang="ru-RU" sz="3600" b="1" i="1" dirty="0" err="1" smtClean="0"/>
              <a:t>сн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600" b="1" i="1" dirty="0" err="1" smtClean="0"/>
              <a:t>го-вые</a:t>
            </a:r>
            <a:r>
              <a:rPr lang="ru-RU" sz="3600" b="1" i="1" dirty="0" smtClean="0"/>
              <a:t> шубы. Пушистые варежки на ветках сосен. М</a:t>
            </a: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/>
              <a:t>л</a:t>
            </a:r>
            <a:r>
              <a:rPr lang="ru-RU" sz="3600" b="1" i="1" dirty="0" smtClean="0">
                <a:solidFill>
                  <a:srgbClr val="FF0000"/>
                </a:solidFill>
              </a:rPr>
              <a:t>о</a:t>
            </a:r>
            <a:r>
              <a:rPr lang="ru-RU" sz="3600" b="1" i="1" dirty="0" smtClean="0"/>
              <a:t>дые ёлочки </a:t>
            </a:r>
            <a:r>
              <a:rPr lang="ru-RU" sz="3600" b="1" i="1" dirty="0" err="1" smtClean="0"/>
              <a:t>ук-рылись</a:t>
            </a:r>
            <a:r>
              <a:rPr lang="ru-RU" sz="3600" b="1" i="1" dirty="0" smtClean="0"/>
              <a:t> мягким сн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жком. На сн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гу кругом узоры птичьих сл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дов.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071546"/>
            <a:ext cx="56511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age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600325"/>
            <a:ext cx="3595706" cy="312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5455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Безударный хитрый гласный,</a:t>
            </a:r>
          </a:p>
          <a:p>
            <a:r>
              <a:rPr lang="ru-RU" sz="4000" dirty="0" smtClean="0"/>
              <a:t>Слышим мы его прекрасно,</a:t>
            </a:r>
          </a:p>
          <a:p>
            <a:r>
              <a:rPr lang="ru-RU" sz="4000" dirty="0" smtClean="0"/>
              <a:t>А в письме какая буква?</a:t>
            </a:r>
          </a:p>
          <a:p>
            <a:r>
              <a:rPr lang="ru-RU" sz="4000" dirty="0" smtClean="0"/>
              <a:t>Здесь поможет нам наука: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Гласный ставь под ударенье,</a:t>
            </a:r>
          </a:p>
          <a:p>
            <a:r>
              <a:rPr lang="ru-RU" sz="4000" dirty="0" smtClean="0"/>
              <a:t>В корне нет теперь сомненья!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Безударные гласные </a:t>
            </a:r>
            <a:br>
              <a:rPr lang="ru-RU" sz="5400" i="1" dirty="0" smtClean="0"/>
            </a:br>
            <a:r>
              <a:rPr lang="ru-RU" sz="5400" i="1" dirty="0" smtClean="0"/>
              <a:t> в корне слова</a:t>
            </a:r>
            <a:endParaRPr lang="ru-RU" sz="54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214686"/>
          <a:ext cx="3714776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185738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Проверяемые</a:t>
                      </a:r>
                      <a:r>
                        <a:rPr lang="ru-RU" sz="3200" baseline="0" dirty="0" smtClean="0"/>
                        <a:t>  </a:t>
                      </a:r>
                      <a:r>
                        <a:rPr lang="ru-RU" sz="4400" baseline="0" dirty="0" smtClean="0"/>
                        <a:t>ударением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48" y="2285992"/>
          <a:ext cx="4214842" cy="192882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14842"/>
              </a:tblGrid>
              <a:tr h="192882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Непроверяемые</a:t>
                      </a:r>
                    </a:p>
                    <a:p>
                      <a:pPr algn="ctr"/>
                      <a:r>
                        <a:rPr lang="ru-RU" sz="2800" dirty="0" smtClean="0"/>
                        <a:t>( трудно проверяемые)</a:t>
                      </a:r>
                    </a:p>
                    <a:p>
                      <a:pPr algn="ctr"/>
                      <a:r>
                        <a:rPr lang="ru-RU" sz="4400" dirty="0" smtClean="0"/>
                        <a:t>ударением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Безударные гласные</a:t>
            </a:r>
            <a:br>
              <a:rPr lang="ru-RU" sz="5400" dirty="0" smtClean="0"/>
            </a:br>
            <a:r>
              <a:rPr lang="ru-RU" sz="5400" dirty="0" smtClean="0"/>
              <a:t> в корне слова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7200" i="1" dirty="0" smtClean="0">
                <a:solidFill>
                  <a:srgbClr val="FF0000"/>
                </a:solidFill>
              </a:rPr>
              <a:t>А, О, У, Ы, Э</a:t>
            </a:r>
          </a:p>
          <a:p>
            <a:pPr algn="ctr">
              <a:buNone/>
            </a:pPr>
            <a:r>
              <a:rPr lang="ru-RU" sz="7200" i="1" dirty="0" smtClean="0">
                <a:solidFill>
                  <a:srgbClr val="FF0000"/>
                </a:solidFill>
              </a:rPr>
              <a:t>Я, Ё, Ю, И, Е</a:t>
            </a:r>
            <a:endParaRPr lang="ru-RU" sz="7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Проверяемые безударные гласные в корне слова:</a:t>
            </a:r>
            <a:br>
              <a:rPr lang="ru-RU" i="1" dirty="0" smtClean="0"/>
            </a:br>
            <a:r>
              <a:rPr lang="ru-RU" i="1" dirty="0" smtClean="0"/>
              <a:t>а, о, е, и, я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4038600" cy="3768733"/>
          </a:xfrm>
        </p:spPr>
        <p:txBody>
          <a:bodyPr/>
          <a:lstStyle/>
          <a:p>
            <a:r>
              <a:rPr lang="ru-RU" sz="3600" i="1" dirty="0" smtClean="0"/>
              <a:t>Изменить форму слова</a:t>
            </a:r>
            <a:endParaRPr lang="ru-RU" i="1" dirty="0" smtClean="0"/>
          </a:p>
          <a:p>
            <a:r>
              <a:rPr lang="ru-RU" i="1" dirty="0" smtClean="0"/>
              <a:t>Число ( ед. или мн.)</a:t>
            </a:r>
          </a:p>
          <a:p>
            <a:r>
              <a:rPr lang="ru-RU" i="1" dirty="0" smtClean="0"/>
              <a:t>Вставить «нет»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357430"/>
            <a:ext cx="4038600" cy="3768733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Подобрать однокоренное слово</a:t>
            </a:r>
            <a:endParaRPr lang="ru-RU" sz="36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4857760"/>
          <a:ext cx="55721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</a:tblGrid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В корне гласная</a:t>
                      </a:r>
                    </a:p>
                    <a:p>
                      <a:pPr algn="ctr"/>
                      <a:r>
                        <a:rPr lang="ru-RU" sz="5400" dirty="0" smtClean="0"/>
                        <a:t>ударная</a:t>
                      </a:r>
                      <a:endParaRPr lang="ru-RU" sz="5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13800" i="1" dirty="0" smtClean="0"/>
              <a:t>сн</a:t>
            </a:r>
            <a:r>
              <a:rPr lang="ru-RU" sz="13800" i="1" dirty="0" smtClean="0">
                <a:solidFill>
                  <a:srgbClr val="FF0000"/>
                </a:solidFill>
              </a:rPr>
              <a:t>е</a:t>
            </a:r>
            <a:r>
              <a:rPr lang="ru-RU" sz="13800" i="1" dirty="0" smtClean="0"/>
              <a:t>гирь</a:t>
            </a:r>
            <a:endParaRPr lang="ru-RU" sz="13800" i="1" dirty="0"/>
          </a:p>
        </p:txBody>
      </p:sp>
      <p:pic>
        <p:nvPicPr>
          <p:cNvPr id="8" name="Содержимое 7" descr="i[1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8043" y="3540282"/>
            <a:ext cx="3432585" cy="2585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Соедини слово с нужной буквой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Ч…СЛО                          </a:t>
            </a:r>
            <a:r>
              <a:rPr lang="ru-RU" sz="4800" i="1" dirty="0" smtClean="0">
                <a:solidFill>
                  <a:srgbClr val="FF0000"/>
                </a:solidFill>
              </a:rPr>
              <a:t>е</a:t>
            </a: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ru-RU" sz="4800" dirty="0" smtClean="0"/>
              <a:t>Р…КА    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4800" dirty="0" smtClean="0"/>
              <a:t>ДР…ЗДЫ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 smtClean="0"/>
              <a:t>П…ТНО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800" dirty="0" smtClean="0"/>
              <a:t>ТР…ВА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 я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Соедини слово с нужной буквой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Ч…СЛО                          </a:t>
            </a:r>
            <a:r>
              <a:rPr lang="ru-RU" sz="4800" i="1" dirty="0" smtClean="0">
                <a:solidFill>
                  <a:srgbClr val="FF0000"/>
                </a:solidFill>
              </a:rPr>
              <a:t>е</a:t>
            </a: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ru-RU" sz="4800" dirty="0" smtClean="0"/>
              <a:t>Р…КА    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4800" dirty="0" smtClean="0"/>
              <a:t>ДР…ЗДЫ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4800" dirty="0" smtClean="0"/>
              <a:t>П…ТНО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800" dirty="0" smtClean="0"/>
              <a:t>ТР…ВА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 я</a:t>
            </a:r>
            <a:endParaRPr lang="ru-RU" sz="48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28926" y="2000240"/>
            <a:ext cx="321471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571736" y="2143116"/>
            <a:ext cx="371477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571868" y="3000372"/>
            <a:ext cx="264320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28926" y="4643446"/>
            <a:ext cx="314327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928926" y="4714884"/>
            <a:ext cx="321471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Чистописание</a:t>
            </a:r>
            <a:endParaRPr lang="ru-RU" sz="6600" i="1" dirty="0"/>
          </a:p>
        </p:txBody>
      </p:sp>
      <p:pic>
        <p:nvPicPr>
          <p:cNvPr id="4" name="Содержимое 3" descr="image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326" y="1785926"/>
            <a:ext cx="4572032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0</TotalTime>
  <Words>242</Words>
  <Application>Microsoft Office PowerPoint</Application>
  <PresentationFormat>Экран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Тетрадь</vt:lpstr>
      <vt:lpstr>Безударные гласные</vt:lpstr>
      <vt:lpstr>Слайд 2</vt:lpstr>
      <vt:lpstr>Безударные гласные   в корне слова</vt:lpstr>
      <vt:lpstr>Безударные гласные  в корне слова</vt:lpstr>
      <vt:lpstr>Проверяемые безударные гласные в корне слова: а, о, е, и, я</vt:lpstr>
      <vt:lpstr>снегирь</vt:lpstr>
      <vt:lpstr>Соедини слово с нужной буквой</vt:lpstr>
      <vt:lpstr>Соедини слово с нужной буквой</vt:lpstr>
      <vt:lpstr>Чистописание</vt:lpstr>
      <vt:lpstr>Ребусы:</vt:lpstr>
      <vt:lpstr>Кроссворд</vt:lpstr>
      <vt:lpstr>Кроссворд</vt:lpstr>
      <vt:lpstr>Физкультминутка</vt:lpstr>
      <vt:lpstr>Учебник с.99 упр.179.</vt:lpstr>
      <vt:lpstr>Слайд 15</vt:lpstr>
      <vt:lpstr>Подводим итоги:</vt:lpstr>
      <vt:lpstr>Зима в лису.</vt:lpstr>
      <vt:lpstr>Зима в лису.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2009-11-14T15:50:22Z</dcterms:created>
  <dcterms:modified xsi:type="dcterms:W3CDTF">2009-11-15T05:44:09Z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TC103626421049</vt:lpwstr>
  </property>
</Properties>
</file>