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70" r:id="rId3"/>
    <p:sldId id="269" r:id="rId4"/>
    <p:sldId id="271" r:id="rId5"/>
    <p:sldId id="272" r:id="rId6"/>
    <p:sldId id="280" r:id="rId7"/>
    <p:sldId id="279" r:id="rId8"/>
    <p:sldId id="268" r:id="rId9"/>
    <p:sldId id="281" r:id="rId10"/>
    <p:sldId id="267" r:id="rId11"/>
    <p:sldId id="263" r:id="rId12"/>
    <p:sldId id="262" r:id="rId13"/>
    <p:sldId id="259" r:id="rId14"/>
    <p:sldId id="261" r:id="rId15"/>
    <p:sldId id="260" r:id="rId16"/>
    <p:sldId id="257" r:id="rId17"/>
    <p:sldId id="282" r:id="rId18"/>
    <p:sldId id="276" r:id="rId19"/>
    <p:sldId id="283" r:id="rId20"/>
    <p:sldId id="286" r:id="rId21"/>
    <p:sldId id="285" r:id="rId22"/>
    <p:sldId id="284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DFF08-ECAF-4E79-9AAB-4916ECC6CC6A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F25CE-B2C7-4DEA-9E69-0DA0D7A8D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5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F25CE-B2C7-4DEA-9E69-0DA0D7A8D15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 в учебнике стр.14 №6(а, б, в), 7, 8, 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F25CE-B2C7-4DEA-9E69-0DA0D7A8D15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551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Задания в учебнике стр.15 №11(</a:t>
            </a:r>
            <a:r>
              <a:rPr lang="ru-RU" dirty="0" err="1" smtClean="0"/>
              <a:t>а,б</a:t>
            </a:r>
            <a:r>
              <a:rPr lang="ru-RU" dirty="0" smtClean="0"/>
              <a:t>), 12</a:t>
            </a:r>
            <a:r>
              <a:rPr lang="ru-RU" dirty="0" smtClean="0"/>
              <a:t>(</a:t>
            </a:r>
            <a:r>
              <a:rPr lang="ru-RU" dirty="0" err="1" smtClean="0"/>
              <a:t>а,б</a:t>
            </a:r>
            <a:r>
              <a:rPr lang="ru-RU" dirty="0" smtClean="0"/>
              <a:t>)</a:t>
            </a:r>
            <a:r>
              <a:rPr lang="ru-RU" dirty="0" smtClean="0"/>
              <a:t>, 13</a:t>
            </a:r>
            <a:r>
              <a:rPr lang="ru-RU" dirty="0" smtClean="0"/>
              <a:t>(</a:t>
            </a:r>
            <a:r>
              <a:rPr lang="ru-RU" dirty="0" err="1" smtClean="0"/>
              <a:t>а,б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F25CE-B2C7-4DEA-9E69-0DA0D7A8D15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46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8773-9DFC-4D38-94A1-7069523C26E3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52BB-1D77-40E1-9B11-D05254EBD8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8773-9DFC-4D38-94A1-7069523C26E3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52BB-1D77-40E1-9B11-D05254EBD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8773-9DFC-4D38-94A1-7069523C26E3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52BB-1D77-40E1-9B11-D05254EBD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8773-9DFC-4D38-94A1-7069523C26E3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52BB-1D77-40E1-9B11-D05254EBD8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8773-9DFC-4D38-94A1-7069523C26E3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52BB-1D77-40E1-9B11-D05254EBD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8773-9DFC-4D38-94A1-7069523C26E3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52BB-1D77-40E1-9B11-D05254EBD8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8773-9DFC-4D38-94A1-7069523C26E3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52BB-1D77-40E1-9B11-D05254EBD8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8773-9DFC-4D38-94A1-7069523C26E3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52BB-1D77-40E1-9B11-D05254EBD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8773-9DFC-4D38-94A1-7069523C26E3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52BB-1D77-40E1-9B11-D05254EBD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8773-9DFC-4D38-94A1-7069523C26E3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52BB-1D77-40E1-9B11-D05254EBD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8773-9DFC-4D38-94A1-7069523C26E3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52BB-1D77-40E1-9B11-D05254EBD8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798773-9DFC-4D38-94A1-7069523C26E3}" type="datetimeFigureOut">
              <a:rPr lang="ru-RU" smtClean="0"/>
              <a:pPr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2A52BB-1D77-40E1-9B11-D05254EBD8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images.google.ru/imgres?imgurl=http://mults.spb.ru/screen/vershki_i_koreshki.jpg&amp;imgrefurl=http://mults.spb.ru/mults/?id=39&amp;usg=__tXaPe6qLl8epahAocyctEwC7MyU=&amp;h=360&amp;w=450&amp;sz=48&amp;hl=ru&amp;start=2&amp;sig2=tm8qu_paVfedZRfKT_rIAQ&amp;itbs=1&amp;tbnid=EkB9WLdCZ3C-KM:&amp;tbnh=102&amp;tbnw=127&amp;prev=/images?q=%D0%B2%D0%B5%D1%80%D1%88%D0%BA%D0%B8&amp;gbv=2&amp;hl=ru&amp;newwindow=1&amp;ei=apUXS4L8M4XD-Qaeze3dDw" TargetMode="Externa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ru/imgres?imgurl=http://pohodd.ru/images/product_images/popup_images/653_0.jpg&amp;imgrefurl=http://pohodd.ru/product_info.php?products_id=653&amp;usg=__cWKd7jfHKVKy4_6OFp9lKnhzKog=&amp;h=463&amp;w=400&amp;sz=21&amp;hl=ru&amp;start=27&amp;sig2=B-hVSbOqiGKdGjwqMGPiOw&amp;itbs=1&amp;tbnid=MWIjsvfmzt4q6M:&amp;tbnh=128&amp;tbnw=111&amp;prev=/images?q=%D1%81%D0%B0%D0%BF%D0%BE%D0%B3&amp;gbv=2&amp;ndsp=20&amp;hl=ru&amp;sa=N&amp;start=20&amp;newwindow=1&amp;ei=GZcXS_jrM4Pt-Ab08tTfDw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4&amp;text=%D0%B4%D0%BE%20%D1%81%D0%B2%D0%B8%D0%B4%D0%B0%D0%BD%D0%B8%D1%8F&amp;img_url=http://s15.rimg.info/817b106ab1ddbab02ad1e18ed9f96a22.gif&amp;pos=147&amp;rpt=simag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йка\Desktop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476672"/>
            <a:ext cx="8715436" cy="5909310"/>
          </a:xfrm>
          <a:prstGeom prst="rect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«Перевод чисел из десятичной системы счисления в двоичную, восьмеричную и шестнадцатеричную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обратно»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йка\Desktop\0018-028-Eto-interes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3237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Задание: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785926"/>
            <a:ext cx="8143932" cy="3447098"/>
          </a:xfrm>
          <a:prstGeom prst="rect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Перевести числа из данной системы счисления в десятичную:</a:t>
            </a:r>
          </a:p>
          <a:p>
            <a:pPr marL="342900" indent="-342900">
              <a:buAutoNum type="arabicPeriod"/>
            </a:pPr>
            <a:r>
              <a:rPr lang="ru-RU" sz="3600" b="1" dirty="0"/>
              <a:t>1011</a:t>
            </a:r>
            <a:r>
              <a:rPr lang="en-US" sz="3600" b="1" dirty="0"/>
              <a:t>,</a:t>
            </a:r>
            <a:r>
              <a:rPr lang="ru-RU" sz="3600" b="1" dirty="0"/>
              <a:t>01(2) </a:t>
            </a:r>
            <a:r>
              <a:rPr lang="en-US" sz="3600" b="1" dirty="0" smtClean="0"/>
              <a:t>=</a:t>
            </a:r>
            <a:endParaRPr lang="en-US" sz="3600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3600" b="1" dirty="0" smtClean="0"/>
              <a:t>1001(2) =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3600" b="1" dirty="0" smtClean="0"/>
              <a:t>2345(8) =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3600" b="1" dirty="0" smtClean="0"/>
              <a:t>A12,C(16) </a:t>
            </a:r>
            <a:r>
              <a:rPr lang="en-US" sz="3600" b="1" dirty="0" smtClean="0"/>
              <a:t>=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43504" y="600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2714620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11,25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3244335"/>
            <a:ext cx="1670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9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3786190"/>
            <a:ext cx="135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1253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4357694"/>
            <a:ext cx="1707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2578,75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йка\Desktop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857224" y="1857364"/>
            <a:ext cx="7715304" cy="4031873"/>
          </a:xfrm>
          <a:prstGeom prst="rect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Последовательно выполнять деление исходного целого числа и получаемых целых остатков на основание системы (2, 8, 16) до тех пор, пока не получится частное меньше делителя;</a:t>
            </a:r>
          </a:p>
          <a:p>
            <a:pPr marL="342900" indent="-342900" algn="ctr">
              <a:buAutoNum type="arabicPeriod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Получить искомое число, для чего записать полученные остатки в обратной последовательности.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214918">
            <a:off x="-2852" y="769110"/>
            <a:ext cx="9144000" cy="830997"/>
          </a:xfrm>
          <a:prstGeom prst="rect">
            <a:avLst/>
          </a:prstGeom>
          <a:ln w="5715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Алгоритм перевода  целых чисел из 10-тичной с.с. в 2- 8- 16-ричную</a:t>
            </a:r>
            <a:r>
              <a:rPr lang="ru-RU" sz="2400" dirty="0" smtClean="0"/>
              <a:t>: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йка\Desktop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1538" y="1214422"/>
            <a:ext cx="2945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Пример: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967335"/>
            <a:ext cx="5616624" cy="923330"/>
          </a:xfrm>
          <a:prstGeom prst="rect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37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=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йка\Desktop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7649" name="Picture 1" descr="C:\Users\Зайка\Desktop\viewer.png"/>
          <p:cNvPicPr>
            <a:picLocks noChangeAspect="1" noChangeArrowheads="1"/>
          </p:cNvPicPr>
          <p:nvPr/>
        </p:nvPicPr>
        <p:blipFill>
          <a:blip r:embed="rId3"/>
          <a:srcRect t="19486" b="1820"/>
          <a:stretch>
            <a:fillRect/>
          </a:stretch>
        </p:blipFill>
        <p:spPr bwMode="auto">
          <a:xfrm>
            <a:off x="999444" y="1273403"/>
            <a:ext cx="7287332" cy="4298737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285720" y="4572008"/>
            <a:ext cx="4000528" cy="1500198"/>
          </a:xfrm>
          <a:prstGeom prst="roundRect">
            <a:avLst/>
          </a:prstGeom>
          <a:ln w="76200"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37</a:t>
            </a:r>
            <a:r>
              <a:rPr lang="en-US" b="1" dirty="0" smtClean="0"/>
              <a:t>10</a:t>
            </a:r>
            <a:r>
              <a:rPr lang="en-US" sz="4000" b="1" dirty="0" smtClean="0"/>
              <a:t> = 100101</a:t>
            </a:r>
            <a:r>
              <a:rPr lang="en-US" b="1" dirty="0" smtClean="0"/>
              <a:t>2</a:t>
            </a:r>
            <a:endParaRPr lang="ru-RU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йка\Desktop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5601" name="Picture 1" descr="C:\Users\Зайка\Desktop\viewer.png"/>
          <p:cNvPicPr>
            <a:picLocks noChangeAspect="1" noChangeArrowheads="1"/>
          </p:cNvPicPr>
          <p:nvPr/>
        </p:nvPicPr>
        <p:blipFill>
          <a:blip r:embed="rId3"/>
          <a:srcRect t="28774"/>
          <a:stretch>
            <a:fillRect/>
          </a:stretch>
        </p:blipFill>
        <p:spPr bwMode="auto">
          <a:xfrm>
            <a:off x="1071538" y="1142984"/>
            <a:ext cx="7286676" cy="510489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71472" y="5072074"/>
            <a:ext cx="4000528" cy="1500198"/>
          </a:xfrm>
          <a:prstGeom prst="roundRect">
            <a:avLst/>
          </a:prstGeom>
          <a:ln w="76200"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37</a:t>
            </a:r>
            <a:r>
              <a:rPr lang="en-US" b="1" dirty="0" smtClean="0"/>
              <a:t>10</a:t>
            </a:r>
            <a:r>
              <a:rPr lang="en-US" sz="4000" b="1" dirty="0" smtClean="0"/>
              <a:t> = 45</a:t>
            </a:r>
            <a:r>
              <a:rPr lang="en-US" b="1" dirty="0" smtClean="0"/>
              <a:t>8</a:t>
            </a:r>
            <a:endParaRPr lang="ru-RU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йка\Desktop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625" name="Picture 1" descr="C:\Users\Зайка\Desktop\viewer.png"/>
          <p:cNvPicPr>
            <a:picLocks noChangeAspect="1" noChangeArrowheads="1"/>
          </p:cNvPicPr>
          <p:nvPr/>
        </p:nvPicPr>
        <p:blipFill>
          <a:blip r:embed="rId3"/>
          <a:srcRect t="29122" b="11456"/>
          <a:stretch>
            <a:fillRect/>
          </a:stretch>
        </p:blipFill>
        <p:spPr bwMode="auto">
          <a:xfrm>
            <a:off x="1604962" y="1214422"/>
            <a:ext cx="6181748" cy="46434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5072074"/>
            <a:ext cx="4000528" cy="1500198"/>
          </a:xfrm>
          <a:prstGeom prst="roundRect">
            <a:avLst/>
          </a:prstGeom>
          <a:ln w="76200"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37</a:t>
            </a:r>
            <a:r>
              <a:rPr lang="en-US" b="1" dirty="0" smtClean="0"/>
              <a:t>10</a:t>
            </a:r>
            <a:r>
              <a:rPr lang="en-US" sz="4000" b="1" dirty="0" smtClean="0"/>
              <a:t> = 25</a:t>
            </a:r>
            <a:r>
              <a:rPr lang="en-US" b="1" dirty="0" smtClean="0"/>
              <a:t>16</a:t>
            </a:r>
            <a:endParaRPr lang="ru-RU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Зайка\Desktop\0018-028-Eto-interes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43608" y="214290"/>
            <a:ext cx="5501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у доски: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643050"/>
            <a:ext cx="8072494" cy="1938992"/>
          </a:xfrm>
          <a:prstGeom prst="rect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rabicParenR"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211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= 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= 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143000" indent="-1143000">
              <a:buFont typeface="+mj-lt"/>
              <a:buAutoNum type="arabicParenR"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509120"/>
            <a:ext cx="8215369" cy="1754326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X=11010011,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Y=323,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Z=1D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Зайка\Desktop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 rot="20848478">
            <a:off x="1189848" y="2492026"/>
            <a:ext cx="6764303" cy="1200329"/>
          </a:xfrm>
          <a:prstGeom prst="rect">
            <a:avLst/>
          </a:prstGeom>
          <a:ln w="76200"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РЕФЛЕКСИЯ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61034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Зайка\Desktop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71670" y="1484784"/>
            <a:ext cx="5000628" cy="5016758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Ей было 1100 лет,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Она в 101 класс ходила,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портфеле по 100 книг носила –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 это правда, а не бред,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Когда пыля десятком ног,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Она шагала по дороге,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ней всегда бежал щенок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одним хвостом, зато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стоногий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Она ловила каждый звук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Своими десятью ушами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десять загорелых рук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Портфель и поводок держали.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десять темно-синих глаз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Рассматривали мир привычно,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станет все совсем обычным,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Когда поймете наш рассказ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8551" y="332656"/>
            <a:ext cx="7146556" cy="830997"/>
          </a:xfrm>
          <a:prstGeom prst="rect">
            <a:avLst/>
          </a:prstGeom>
          <a:ln w="76200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Шуточный рассказ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Зайка\Desktop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0988" y="109538"/>
            <a:ext cx="1212850" cy="1779587"/>
          </a:xfrm>
          <a:prstGeom prst="rect">
            <a:avLst/>
          </a:prstGeom>
          <a:noFill/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4071938" y="2071688"/>
            <a:ext cx="1516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>
                <a:cs typeface="Times New Roman" pitchFamily="18" charset="0"/>
              </a:rPr>
              <a:t>1010</a:t>
            </a:r>
            <a:r>
              <a:rPr lang="ru-RU" sz="4000" i="1" baseline="-30000">
                <a:cs typeface="Times New Roman" pitchFamily="18" charset="0"/>
              </a:rPr>
              <a:t>2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8" name="Picture 2" descr="C:\Documents and Settings\1\Рабочий стол\piyav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2214563"/>
            <a:ext cx="2571750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1\Рабочий стол\1-tablitsa_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2143125"/>
            <a:ext cx="373062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Прямоугольник 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700" y="835025"/>
            <a:ext cx="9193213" cy="123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61034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йка\Desktop\0018-028-Eto-interes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 rot="21193263">
            <a:off x="547365" y="760633"/>
            <a:ext cx="2049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Цели: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785926"/>
            <a:ext cx="8143932" cy="3539430"/>
          </a:xfrm>
          <a:prstGeom prst="rect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Научиться переводить числа из десятичной системы счисления в двоичную, восьмеричную и шестнадцатеричную;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Научиться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переводить числа из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двоичной, восьмеричной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шестнадцатеричной системы счисления в десятичную;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Отработать полученные знания на практике;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мышление, логику, память.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Зайка\Desktop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7963" y="42863"/>
            <a:ext cx="1212850" cy="1773237"/>
          </a:xfrm>
          <a:prstGeom prst="rect">
            <a:avLst/>
          </a:prstGeom>
          <a:noFill/>
        </p:spPr>
      </p:pic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ru-RU" i="1" dirty="0">
                <a:cs typeface="Times New Roman" pitchFamily="18" charset="0"/>
              </a:rPr>
              <a:t>(подсказка: </a:t>
            </a:r>
            <a:r>
              <a:rPr lang="ru-RU" i="1" dirty="0" smtClean="0">
                <a:cs typeface="Times New Roman" pitchFamily="18" charset="0"/>
              </a:rPr>
              <a:t>20</a:t>
            </a:r>
            <a:r>
              <a:rPr lang="ru-RU" i="1" baseline="-30000" dirty="0" smtClean="0">
                <a:cs typeface="Times New Roman" pitchFamily="18" charset="0"/>
              </a:rPr>
              <a:t>8</a:t>
            </a:r>
            <a:r>
              <a:rPr lang="ru-RU" i="1" dirty="0" smtClean="0">
                <a:cs typeface="Times New Roman" pitchFamily="18" charset="0"/>
              </a:rPr>
              <a:t>)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8" name="Прямоугольник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750" y="927100"/>
            <a:ext cx="7048500" cy="2035175"/>
          </a:xfrm>
          <a:prstGeom prst="rect">
            <a:avLst/>
          </a:prstGeom>
          <a:noFill/>
        </p:spPr>
      </p:pic>
      <p:pic>
        <p:nvPicPr>
          <p:cNvPr id="9" name="Picture 2" descr="http://t1.gstatic.com/images?q=tbn:EkB9WLdCZ3C-KM:http://mults.spb.ru/screen/vershki_i_koreshki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75" y="3786188"/>
            <a:ext cx="3214688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61034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Зайка\Desktop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3350" y="42863"/>
            <a:ext cx="1214438" cy="1773237"/>
          </a:xfrm>
          <a:prstGeom prst="rect">
            <a:avLst/>
          </a:prstGeom>
          <a:noFill/>
        </p:spPr>
      </p:pic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3571875" y="4549775"/>
            <a:ext cx="2571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 dirty="0">
              <a:cs typeface="Times New Roman" pitchFamily="18" charset="0"/>
            </a:endParaRPr>
          </a:p>
          <a:p>
            <a:endParaRPr lang="ru-RU" i="1" dirty="0">
              <a:cs typeface="Times New Roman" pitchFamily="18" charset="0"/>
            </a:endParaRPr>
          </a:p>
          <a:p>
            <a:r>
              <a:rPr lang="ru-RU" i="1" dirty="0">
                <a:cs typeface="Times New Roman" pitchFamily="18" charset="0"/>
              </a:rPr>
              <a:t>(подсказка: </a:t>
            </a:r>
            <a:r>
              <a:rPr lang="ru-RU" i="1" dirty="0" smtClean="0">
                <a:cs typeface="Times New Roman" pitchFamily="18" charset="0"/>
              </a:rPr>
              <a:t>64</a:t>
            </a:r>
            <a:r>
              <a:rPr lang="ru-RU" i="1" baseline="-30000" dirty="0" smtClean="0">
                <a:cs typeface="Times New Roman" pitchFamily="18" charset="0"/>
              </a:rPr>
              <a:t>16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8" name="Прямоугольник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750" y="639763"/>
            <a:ext cx="7839075" cy="3683000"/>
          </a:xfrm>
          <a:prstGeom prst="rect">
            <a:avLst/>
          </a:prstGeom>
          <a:noFill/>
        </p:spPr>
      </p:pic>
      <p:pic>
        <p:nvPicPr>
          <p:cNvPr id="9" name="Picture 5" descr="C:\Documents and Settings\1\Рабочий стол\sleeping-beaut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38" y="28575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61034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Зайка\Desktop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0988" y="-30163"/>
            <a:ext cx="1212850" cy="1773238"/>
          </a:xfrm>
          <a:prstGeom prst="rect">
            <a:avLst/>
          </a:prstGeom>
          <a:noFill/>
        </p:spPr>
      </p:pic>
      <p:pic>
        <p:nvPicPr>
          <p:cNvPr id="7" name="Прямоугольник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5" y="927100"/>
            <a:ext cx="9193213" cy="2035175"/>
          </a:xfrm>
          <a:prstGeom prst="rect">
            <a:avLst/>
          </a:prstGeom>
          <a:noFill/>
        </p:spPr>
      </p:pic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4022725" y="3244850"/>
            <a:ext cx="1098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cs typeface="Times New Roman" pitchFamily="18" charset="0"/>
              </a:rPr>
              <a:t>101101</a:t>
            </a:r>
            <a:r>
              <a:rPr lang="ru-RU" i="1" baseline="-30000">
                <a:cs typeface="Times New Roman" pitchFamily="18" charset="0"/>
              </a:rPr>
              <a:t>2</a:t>
            </a:r>
            <a:r>
              <a:rPr lang="ru-RU" i="1">
                <a:cs typeface="Times New Roman" pitchFamily="18" charset="0"/>
              </a:rPr>
              <a:t>)</a:t>
            </a:r>
            <a:endParaRPr lang="ru-RU">
              <a:latin typeface="Calibri" pitchFamily="34" charset="0"/>
            </a:endParaRPr>
          </a:p>
        </p:txBody>
      </p:sp>
      <p:pic>
        <p:nvPicPr>
          <p:cNvPr id="9" name="Picture 1" descr="C:\Documents and Settings\1\Рабочий стол\9ba4d42d19f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38" y="3214688"/>
            <a:ext cx="23812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ttp://t3.gstatic.com/images?q=tbn:MWIjsvfmzt4q6M:http://pohodd.ru/images/product_images/popup_images/653_0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3214688"/>
            <a:ext cx="2357437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61034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Зайка\Desktop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2863"/>
            <a:ext cx="1212850" cy="1773237"/>
          </a:xfrm>
          <a:prstGeom prst="rect">
            <a:avLst/>
          </a:prstGeom>
          <a:noFill/>
        </p:spPr>
      </p:pic>
      <p:pic>
        <p:nvPicPr>
          <p:cNvPr id="8" name="Прямоугольник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025" y="639763"/>
            <a:ext cx="7693025" cy="2036762"/>
          </a:xfrm>
          <a:prstGeom prst="rect">
            <a:avLst/>
          </a:prstGeom>
          <a:noFill/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3500438" y="2500313"/>
            <a:ext cx="175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 dirty="0">
                <a:cs typeface="Times New Roman" pitchFamily="18" charset="0"/>
              </a:rPr>
              <a:t>подсказка </a:t>
            </a:r>
            <a:r>
              <a:rPr lang="ru-RU" i="1" dirty="0" smtClean="0">
                <a:cs typeface="Times New Roman" pitchFamily="18" charset="0"/>
              </a:rPr>
              <a:t>10</a:t>
            </a:r>
            <a:r>
              <a:rPr lang="ru-RU" i="1" baseline="-30000" dirty="0" smtClean="0">
                <a:cs typeface="Times New Roman" pitchFamily="18" charset="0"/>
              </a:rPr>
              <a:t>8</a:t>
            </a:r>
            <a:r>
              <a:rPr lang="ru-RU" i="1" dirty="0" smtClean="0">
                <a:cs typeface="Times New Roman" pitchFamily="18" charset="0"/>
              </a:rPr>
              <a:t>)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0" name="Picture 1" descr="C:\Documents and Settings\1\Рабочий стол\krasn_s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75" y="2857500"/>
            <a:ext cx="50577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105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Зайка\Desktop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29005" y="708862"/>
            <a:ext cx="7925058" cy="923330"/>
          </a:xfrm>
          <a:prstGeom prst="rect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Домашнее задание: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130" y="2459504"/>
            <a:ext cx="8286808" cy="1938992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Учебник теория стр.5-11, задания стр.15 </a:t>
            </a:r>
            <a:r>
              <a:rPr lang="ru-RU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№6(</a:t>
            </a:r>
            <a:r>
              <a:rPr lang="ru-RU" sz="40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г,д</a:t>
            </a:r>
            <a:r>
              <a:rPr lang="ru-RU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), 11(в), 12(в), 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13(в)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Зайка\Desktop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28" y="2000240"/>
            <a:ext cx="6528301" cy="923330"/>
          </a:xfrm>
          <a:prstGeom prst="rect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урок!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4818" name="Picture 2" descr="http://im3-tub-ru.yandex.net/i?id=196591829-05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357562"/>
            <a:ext cx="3000396" cy="30003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йка\Desktop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57290" y="214290"/>
            <a:ext cx="6435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Вопросы к классу: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357298"/>
            <a:ext cx="7786742" cy="707886"/>
          </a:xfrm>
          <a:prstGeom prst="rect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 такое система счисления?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938120">
            <a:off x="1000100" y="3480673"/>
            <a:ext cx="7358114" cy="1569660"/>
          </a:xfrm>
          <a:prstGeom prst="rect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Система счисления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это совокупность правил для обозначения и наименования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чисел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йка\Desktop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57290" y="214290"/>
            <a:ext cx="6435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Вопросы к классу: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428736"/>
            <a:ext cx="8143932" cy="707886"/>
          </a:xfrm>
          <a:prstGeom prst="rect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Какие системы счисления бывают?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327126">
            <a:off x="1785918" y="2786058"/>
            <a:ext cx="5643602" cy="2308324"/>
          </a:xfrm>
          <a:prstGeom prst="rect">
            <a:avLst/>
          </a:prstGeom>
          <a:ln w="76200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Непозиционные 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позиционные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йка\Desktop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57290" y="214290"/>
            <a:ext cx="6435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Вопросы к классу: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285860"/>
            <a:ext cx="7572428" cy="1077218"/>
          </a:xfrm>
          <a:prstGeom prst="rect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Чем отличаются позиционные системы счисления от непозиционных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 Примеры.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docs.google.com/?pid=explorer&amp;srcid=0B_kLTGqLa6IXVFJHMDB1cmhLMkU&amp;chrome=false&amp;docid=9a34bbd46867c5c9088bb365b9e12442%7Cea02c93893badd11bbdbba78c69cf8bd&amp;a=bi&amp;pagenumber=4&amp;w=6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14275" t="31250" r="39056" b="25781"/>
          <a:stretch>
            <a:fillRect/>
          </a:stretch>
        </p:blipFill>
        <p:spPr bwMode="auto">
          <a:xfrm>
            <a:off x="714348" y="2556616"/>
            <a:ext cx="7858180" cy="406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йка\Desktop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57290" y="214290"/>
            <a:ext cx="6435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Вопросы к классу: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428736"/>
            <a:ext cx="8143932" cy="2431435"/>
          </a:xfrm>
          <a:prstGeom prst="rect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200" b="1" dirty="0"/>
              <a:t>Запишите в развернутой форме числа </a:t>
            </a:r>
          </a:p>
          <a:p>
            <a:pPr algn="ctr">
              <a:buFont typeface="Wingdings" pitchFamily="2" charset="2"/>
              <a:buNone/>
            </a:pPr>
            <a:r>
              <a:rPr lang="en-US" sz="4000" dirty="0"/>
              <a:t>I </a:t>
            </a:r>
            <a:r>
              <a:rPr lang="ru-RU" sz="4000" dirty="0"/>
              <a:t>вариант</a:t>
            </a:r>
            <a:r>
              <a:rPr lang="ru-RU" sz="4000" b="1" dirty="0"/>
              <a:t> 3562</a:t>
            </a:r>
            <a:r>
              <a:rPr lang="ru-RU" sz="4000" b="1" baseline="-25000" dirty="0"/>
              <a:t>10</a:t>
            </a:r>
            <a:r>
              <a:rPr lang="ru-RU" sz="4000" b="1" dirty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sz="4000" dirty="0"/>
              <a:t>II </a:t>
            </a:r>
            <a:r>
              <a:rPr lang="ru-RU" sz="4000" dirty="0"/>
              <a:t>вариант</a:t>
            </a:r>
            <a:r>
              <a:rPr lang="ru-RU" sz="4000" b="1" dirty="0"/>
              <a:t> </a:t>
            </a:r>
            <a:r>
              <a:rPr lang="en-US" sz="4000" b="1" dirty="0"/>
              <a:t>2864</a:t>
            </a:r>
            <a:r>
              <a:rPr lang="ru-RU" sz="4000" b="1" baseline="-25000" dirty="0"/>
              <a:t>10</a:t>
            </a:r>
            <a:endParaRPr lang="en-US" sz="4000" b="1" baseline="-25000" dirty="0"/>
          </a:p>
          <a:p>
            <a:pPr algn="ctr">
              <a:buFont typeface="Wingdings" pitchFamily="2" charset="2"/>
              <a:buNone/>
            </a:pP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 rot="21327126">
            <a:off x="994745" y="4432824"/>
            <a:ext cx="7199679" cy="1077218"/>
          </a:xfrm>
          <a:prstGeom prst="rect">
            <a:avLst/>
          </a:prstGeom>
          <a:ln w="76200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200" b="1" dirty="0"/>
              <a:t>3562</a:t>
            </a:r>
            <a:r>
              <a:rPr lang="ru-RU" sz="3200" b="1" baseline="-25000" dirty="0"/>
              <a:t>10</a:t>
            </a:r>
            <a:r>
              <a:rPr lang="ru-RU" sz="3200" b="1" dirty="0"/>
              <a:t>=3*10</a:t>
            </a:r>
            <a:r>
              <a:rPr lang="ru-RU" sz="3200" b="1" baseline="30000" dirty="0"/>
              <a:t>3</a:t>
            </a:r>
            <a:r>
              <a:rPr lang="ru-RU" sz="3200" b="1" dirty="0"/>
              <a:t> +5*10</a:t>
            </a:r>
            <a:r>
              <a:rPr lang="ru-RU" sz="3200" b="1" baseline="30000" dirty="0"/>
              <a:t>2</a:t>
            </a:r>
            <a:r>
              <a:rPr lang="ru-RU" sz="3200" b="1" dirty="0"/>
              <a:t>+6*10</a:t>
            </a:r>
            <a:r>
              <a:rPr lang="ru-RU" sz="3200" b="1" baseline="30000" dirty="0"/>
              <a:t>1</a:t>
            </a:r>
            <a:r>
              <a:rPr lang="ru-RU" sz="3200" b="1" dirty="0"/>
              <a:t> +2*10</a:t>
            </a:r>
            <a:r>
              <a:rPr lang="ru-RU" sz="3200" b="1" baseline="30000" dirty="0"/>
              <a:t>0</a:t>
            </a:r>
            <a:endParaRPr lang="en-US" sz="3200" b="1" baseline="30000" dirty="0"/>
          </a:p>
          <a:p>
            <a:pPr>
              <a:buFont typeface="Wingdings" pitchFamily="2" charset="2"/>
              <a:buNone/>
            </a:pPr>
            <a:r>
              <a:rPr lang="en-US" sz="3200" b="1" dirty="0"/>
              <a:t>2864</a:t>
            </a:r>
            <a:r>
              <a:rPr lang="ru-RU" sz="3200" b="1" baseline="-25000" dirty="0"/>
              <a:t>10</a:t>
            </a:r>
            <a:r>
              <a:rPr lang="ru-RU" sz="3200" b="1" dirty="0"/>
              <a:t>=</a:t>
            </a:r>
            <a:r>
              <a:rPr lang="en-US" sz="3200" b="1" dirty="0"/>
              <a:t>2</a:t>
            </a:r>
            <a:r>
              <a:rPr lang="ru-RU" sz="3200" b="1" dirty="0"/>
              <a:t>*10</a:t>
            </a:r>
            <a:r>
              <a:rPr lang="ru-RU" sz="3200" b="1" baseline="30000" dirty="0"/>
              <a:t>3</a:t>
            </a:r>
            <a:r>
              <a:rPr lang="ru-RU" sz="3200" b="1" dirty="0"/>
              <a:t> +</a:t>
            </a:r>
            <a:r>
              <a:rPr lang="en-US" sz="3200" b="1" dirty="0"/>
              <a:t>8</a:t>
            </a:r>
            <a:r>
              <a:rPr lang="ru-RU" sz="3200" b="1" dirty="0"/>
              <a:t>*10</a:t>
            </a:r>
            <a:r>
              <a:rPr lang="ru-RU" sz="3200" b="1" baseline="30000" dirty="0"/>
              <a:t>2</a:t>
            </a:r>
            <a:r>
              <a:rPr lang="ru-RU" sz="3200" b="1" dirty="0"/>
              <a:t>+6*10</a:t>
            </a:r>
            <a:r>
              <a:rPr lang="ru-RU" sz="3200" b="1" baseline="30000" dirty="0"/>
              <a:t>1</a:t>
            </a:r>
            <a:r>
              <a:rPr lang="ru-RU" sz="3200" b="1" dirty="0"/>
              <a:t> +</a:t>
            </a:r>
            <a:r>
              <a:rPr lang="en-US" sz="3200" b="1" dirty="0"/>
              <a:t>4</a:t>
            </a:r>
            <a:r>
              <a:rPr lang="ru-RU" sz="3200" b="1" dirty="0"/>
              <a:t>*10</a:t>
            </a:r>
            <a:r>
              <a:rPr lang="ru-RU" sz="3200" b="1" baseline="30000" dirty="0"/>
              <a:t>0</a:t>
            </a:r>
            <a:r>
              <a:rPr lang="ru-R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43240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йка\Desktop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57290" y="214290"/>
            <a:ext cx="6435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Вопросы к классу: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428736"/>
            <a:ext cx="8143932" cy="2000548"/>
          </a:xfrm>
          <a:prstGeom prst="rect">
            <a:avLst/>
          </a:prstGeom>
          <a:ln w="762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Задание: Запишите в развернутой форме двоичное число 1001001</a:t>
            </a:r>
            <a:r>
              <a:rPr lang="ru-RU" sz="4000" baseline="-25000" dirty="0"/>
              <a:t>2</a:t>
            </a:r>
            <a:r>
              <a:rPr lang="ru-RU" sz="4400" dirty="0"/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327126">
            <a:off x="1159025" y="4031753"/>
            <a:ext cx="7353246" cy="1815882"/>
          </a:xfrm>
          <a:prstGeom prst="rect">
            <a:avLst/>
          </a:prstGeom>
          <a:ln w="76200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200" dirty="0"/>
              <a:t>1001001</a:t>
            </a:r>
            <a:r>
              <a:rPr lang="ru-RU" sz="3200" baseline="-25000" dirty="0"/>
              <a:t>2</a:t>
            </a:r>
            <a:r>
              <a:rPr lang="ru-RU" sz="3200" dirty="0" smtClean="0"/>
              <a:t>=</a:t>
            </a:r>
          </a:p>
          <a:p>
            <a:pPr>
              <a:buFont typeface="Wingdings" pitchFamily="2" charset="2"/>
              <a:buNone/>
            </a:pPr>
            <a:r>
              <a:rPr lang="ru-RU" sz="3200" dirty="0" smtClean="0"/>
              <a:t>1*2</a:t>
            </a:r>
            <a:r>
              <a:rPr lang="ru-RU" sz="3200" baseline="30000" dirty="0" smtClean="0"/>
              <a:t>6</a:t>
            </a:r>
            <a:r>
              <a:rPr lang="ru-RU" sz="3200" dirty="0" smtClean="0"/>
              <a:t> </a:t>
            </a:r>
            <a:r>
              <a:rPr lang="ru-RU" sz="3200" dirty="0"/>
              <a:t>+</a:t>
            </a:r>
            <a:r>
              <a:rPr lang="ru-RU" sz="3200" dirty="0" smtClean="0"/>
              <a:t>0*2</a:t>
            </a:r>
            <a:r>
              <a:rPr lang="ru-RU" sz="3200" baseline="30000" dirty="0" smtClean="0"/>
              <a:t>5</a:t>
            </a:r>
            <a:r>
              <a:rPr lang="ru-RU" sz="3200" dirty="0" smtClean="0"/>
              <a:t>+0*2</a:t>
            </a:r>
            <a:r>
              <a:rPr lang="ru-RU" sz="3200" baseline="30000" dirty="0" smtClean="0"/>
              <a:t>4</a:t>
            </a:r>
            <a:r>
              <a:rPr lang="ru-RU" sz="3200" dirty="0" smtClean="0"/>
              <a:t>+1*2</a:t>
            </a:r>
            <a:r>
              <a:rPr lang="ru-RU" sz="3200" baseline="30000" dirty="0" smtClean="0"/>
              <a:t>3</a:t>
            </a:r>
            <a:r>
              <a:rPr lang="ru-RU" sz="3200" dirty="0" smtClean="0"/>
              <a:t>+0*2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+0*2</a:t>
            </a:r>
            <a:r>
              <a:rPr lang="ru-RU" sz="3200" baseline="30000" dirty="0" smtClean="0"/>
              <a:t>1</a:t>
            </a:r>
            <a:r>
              <a:rPr lang="ru-RU" sz="3200" dirty="0" smtClean="0"/>
              <a:t>+1*2</a:t>
            </a:r>
            <a:r>
              <a:rPr lang="ru-RU" sz="3200" baseline="30000" dirty="0" smtClean="0"/>
              <a:t>0</a:t>
            </a:r>
            <a:endParaRPr lang="ru-RU" sz="3200" baseline="30000" dirty="0"/>
          </a:p>
          <a:p>
            <a:pPr algn="ctr"/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3240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йка\Desktop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 rot="21367749">
            <a:off x="785786" y="1571612"/>
            <a:ext cx="7786742" cy="3477875"/>
          </a:xfrm>
          <a:prstGeom prst="rect">
            <a:avLst/>
          </a:prstGeom>
          <a:ln w="76200"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Алгоритм перевода чисел из любой системы счисления в десятичную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Представить число в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развернутой форме. При этом основание системы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счисления должно быть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представлено в десятичной системе счисления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Найти сумму ряда (выражения) . Полученное число является значением числа в десятичной системе счисления.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Зайка\Desktop\0018-028-Eto-interes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 rot="21367749">
            <a:off x="785786" y="2433386"/>
            <a:ext cx="7786742" cy="1754326"/>
          </a:xfrm>
          <a:prstGeom prst="rect">
            <a:avLst/>
          </a:prstGeom>
          <a:ln w="76200"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200" dirty="0"/>
              <a:t>1001001</a:t>
            </a:r>
            <a:r>
              <a:rPr lang="ru-RU" sz="3200" baseline="-25000" dirty="0"/>
              <a:t>2</a:t>
            </a:r>
            <a:r>
              <a:rPr lang="ru-RU" sz="3200" dirty="0"/>
              <a:t>=</a:t>
            </a:r>
          </a:p>
          <a:p>
            <a:pPr>
              <a:buFont typeface="Wingdings" pitchFamily="2" charset="2"/>
              <a:buNone/>
            </a:pPr>
            <a:r>
              <a:rPr lang="ru-RU" sz="3200" dirty="0" smtClean="0"/>
              <a:t>=1*2</a:t>
            </a:r>
            <a:r>
              <a:rPr lang="ru-RU" sz="3200" baseline="30000" dirty="0" smtClean="0"/>
              <a:t>6</a:t>
            </a:r>
            <a:r>
              <a:rPr lang="ru-RU" sz="3200" dirty="0" smtClean="0"/>
              <a:t> </a:t>
            </a:r>
            <a:r>
              <a:rPr lang="ru-RU" sz="3200" dirty="0"/>
              <a:t>+</a:t>
            </a:r>
            <a:r>
              <a:rPr lang="ru-RU" sz="3200" dirty="0" smtClean="0"/>
              <a:t>0*2</a:t>
            </a:r>
            <a:r>
              <a:rPr lang="ru-RU" sz="3200" baseline="30000" dirty="0" smtClean="0"/>
              <a:t>5</a:t>
            </a:r>
            <a:r>
              <a:rPr lang="ru-RU" sz="3200" dirty="0" smtClean="0"/>
              <a:t>+0*2</a:t>
            </a:r>
            <a:r>
              <a:rPr lang="ru-RU" sz="3200" baseline="30000" dirty="0" smtClean="0"/>
              <a:t>4</a:t>
            </a:r>
            <a:r>
              <a:rPr lang="ru-RU" sz="3200" dirty="0" smtClean="0"/>
              <a:t>+1*2</a:t>
            </a:r>
            <a:r>
              <a:rPr lang="ru-RU" sz="3200" baseline="30000" dirty="0" smtClean="0"/>
              <a:t>3</a:t>
            </a:r>
            <a:r>
              <a:rPr lang="ru-RU" sz="3200" dirty="0" smtClean="0"/>
              <a:t>+0*2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+0*2</a:t>
            </a:r>
            <a:r>
              <a:rPr lang="ru-RU" sz="3200" baseline="30000" dirty="0" smtClean="0"/>
              <a:t>1</a:t>
            </a:r>
            <a:r>
              <a:rPr lang="ru-RU" sz="3200" dirty="0" smtClean="0"/>
              <a:t>+1*2</a:t>
            </a:r>
            <a:r>
              <a:rPr lang="ru-RU" sz="3200" baseline="30000" dirty="0" smtClean="0"/>
              <a:t>0</a:t>
            </a:r>
            <a:r>
              <a:rPr lang="ru-RU" sz="3200" baseline="30000" dirty="0" smtClean="0"/>
              <a:t>=</a:t>
            </a:r>
            <a:r>
              <a:rPr lang="ru-RU" sz="3200" dirty="0" smtClean="0"/>
              <a:t> =1*64+0*32+0*16+1*8+0*4+0*2=72</a:t>
            </a:r>
            <a:r>
              <a:rPr lang="ru-RU" dirty="0" smtClean="0"/>
              <a:t>10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6565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337</TotalTime>
  <Words>381</Words>
  <Application>Microsoft Office PowerPoint</Application>
  <PresentationFormat>Экран (4:3)</PresentationFormat>
  <Paragraphs>77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105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Зайкин-ПК</dc:creator>
  <cp:lastModifiedBy>USER</cp:lastModifiedBy>
  <cp:revision>38</cp:revision>
  <dcterms:created xsi:type="dcterms:W3CDTF">2012-12-16T16:51:52Z</dcterms:created>
  <dcterms:modified xsi:type="dcterms:W3CDTF">2014-09-10T17:12:37Z</dcterms:modified>
</cp:coreProperties>
</file>