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646A2C-8FB8-4F10-A994-982212FAEE6D}" type="datetimeFigureOut">
              <a:rPr lang="ru-RU" smtClean="0"/>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646A2C-8FB8-4F10-A994-982212FAEE6D}" type="datetimeFigureOut">
              <a:rPr lang="ru-RU" smtClean="0"/>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646A2C-8FB8-4F10-A994-982212FAEE6D}" type="datetimeFigureOut">
              <a:rPr lang="ru-RU" smtClean="0"/>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646A2C-8FB8-4F10-A994-982212FAEE6D}" type="datetimeFigureOut">
              <a:rPr lang="ru-RU" smtClean="0"/>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646A2C-8FB8-4F10-A994-982212FAEE6D}" type="datetimeFigureOut">
              <a:rPr lang="ru-RU" smtClean="0"/>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646A2C-8FB8-4F10-A994-982212FAEE6D}" type="datetimeFigureOut">
              <a:rPr lang="ru-RU" smtClean="0"/>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646A2C-8FB8-4F10-A994-982212FAEE6D}" type="datetimeFigureOut">
              <a:rPr lang="ru-RU" smtClean="0"/>
              <a:t>22.10.2014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646A2C-8FB8-4F10-A994-982212FAEE6D}" type="datetimeFigureOut">
              <a:rPr lang="ru-RU" smtClean="0"/>
              <a:t>22.10.2014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646A2C-8FB8-4F10-A994-982212FAEE6D}" type="datetimeFigureOut">
              <a:rPr lang="ru-RU" smtClean="0"/>
              <a:t>22.10.2014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646A2C-8FB8-4F10-A994-982212FAEE6D}" type="datetimeFigureOut">
              <a:rPr lang="ru-RU" smtClean="0"/>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646A2C-8FB8-4F10-A994-982212FAEE6D}" type="datetimeFigureOut">
              <a:rPr lang="ru-RU" smtClean="0"/>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9BDF5-CA1A-4C81-88D6-1D208CE28C9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46A2C-8FB8-4F10-A994-982212FAEE6D}" type="datetimeFigureOut">
              <a:rPr lang="ru-RU" smtClean="0"/>
              <a:t>22.10.2014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9BDF5-CA1A-4C81-88D6-1D208CE28C9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ru.wikipedia.org/wiki/%D0%9C%D0%B8%D1%80%D0%BE%D0%B2%D0%BE%D0%B9_%D0%BE%D0%BA%D0%B5%D0%B0%D0%BD" TargetMode="External"/><Relationship Id="rId3" Type="http://schemas.openxmlformats.org/officeDocument/2006/relationships/hyperlink" Target="https://ru.wikipedia.org/wiki/%D0%A6%D0%B8%D0%BA%D0%BB%D0%BE%D0%BD" TargetMode="External"/><Relationship Id="rId7" Type="http://schemas.openxmlformats.org/officeDocument/2006/relationships/hyperlink" Target="https://ru.wikipedia.org/wiki/%D0%90%D1%82%D0%BB%D0%B0%D0%BD%D1%82%D0%B8%D0%B4%D0%B0" TargetMode="External"/><Relationship Id="rId2" Type="http://schemas.openxmlformats.org/officeDocument/2006/relationships/hyperlink" Target="https://ru.wikipedia.org/wiki/%D0%9E%D1%82%D0%BC%D0%B5%D0%BB%D1%8C" TargetMode="External"/><Relationship Id="rId1" Type="http://schemas.openxmlformats.org/officeDocument/2006/relationships/slideLayout" Target="../slideLayouts/slideLayout2.xml"/><Relationship Id="rId6" Type="http://schemas.openxmlformats.org/officeDocument/2006/relationships/hyperlink" Target="https://ru.wikipedia.org/wiki/%D0%98%D0%BD%D0%BE%D0%BF%D0%BB%D0%B0%D0%BD%D0%B5%D1%82%D1%8F%D0%BD%D0%B8%D0%BD" TargetMode="External"/><Relationship Id="rId5" Type="http://schemas.openxmlformats.org/officeDocument/2006/relationships/hyperlink" Target="https://ru.wikipedia.org/wiki/%D0%9F%D0%BE%D0%B3%D0%BE%D0%B4%D0%B0" TargetMode="External"/><Relationship Id="rId4" Type="http://schemas.openxmlformats.org/officeDocument/2006/relationships/hyperlink" Target="https://ru.wikipedia.org/wiki/%D0%A8%D1%82%D0%BE%D1%80%D0%B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ru.wikipedia.org/wiki/%D0%A4%D0%BE%D1%80%D1%82-%D0%9B%D0%BE%D0%B4%D0%B5%D1%80%D0%B4%D0%B5%D0%B9%D0%BB" TargetMode="External"/><Relationship Id="rId3" Type="http://schemas.openxmlformats.org/officeDocument/2006/relationships/hyperlink" Target="https://ru.wikipedia.org/wiki/%D0%A2%D0%BE%D1%80%D0%BF%D0%B5%D0%B4%D0%BE%D0%BD%D0%BE%D1%81%D0%B5%D1%86" TargetMode="External"/><Relationship Id="rId7" Type="http://schemas.openxmlformats.org/officeDocument/2006/relationships/hyperlink" Target="https://ru.wikipedia.org/wiki/%D0%A1%D0%A8%D0%90" TargetMode="External"/><Relationship Id="rId2" Type="http://schemas.openxmlformats.org/officeDocument/2006/relationships/hyperlink" Target="https://ru.wikipedia.org/wiki/%D0%91%D0%BE%D0%BC%D0%B1%D0%B0%D1%80%D0%B4%D0%B8%D1%80%D0%BE%D0%B2%D1%89%D0%B8%D0%BA" TargetMode="External"/><Relationship Id="rId1" Type="http://schemas.openxmlformats.org/officeDocument/2006/relationships/slideLayout" Target="../slideLayouts/slideLayout2.xml"/><Relationship Id="rId6" Type="http://schemas.openxmlformats.org/officeDocument/2006/relationships/hyperlink" Target="https://ru.wikipedia.org/wiki/1945_%D0%B3%D0%BE%D0%B4" TargetMode="External"/><Relationship Id="rId11" Type="http://schemas.openxmlformats.org/officeDocument/2006/relationships/hyperlink" Target="https://ru.wikipedia.org/wiki/%D0%9C%D0%B0%D1%80%D1%82%D0%B8%D0%BD_%D0%9C%D0%B0%D1%80%D0%B8%D0%BD%D0%B5%D1%80" TargetMode="External"/><Relationship Id="rId5" Type="http://schemas.openxmlformats.org/officeDocument/2006/relationships/hyperlink" Target="https://ru.wikipedia.org/wiki/5_%D0%B4%D0%B5%D0%BA%D0%B0%D0%B1%D1%80%D1%8F" TargetMode="External"/><Relationship Id="rId10" Type="http://schemas.openxmlformats.org/officeDocument/2006/relationships/hyperlink" Target="https://ru.wikipedia.org/wiki/%D0%93%D0%B8%D0%B4%D1%80%D0%BE%D1%81%D0%B0%D0%BC%D0%BE%D0%BB%D1%91%D1%82" TargetMode="External"/><Relationship Id="rId4" Type="http://schemas.openxmlformats.org/officeDocument/2006/relationships/hyperlink" Target="https://ru.wikipedia.org/wiki/%D0%AD%D0%B2%D0%B5%D0%BD%D0%B4%D0%B6%D0%B5%D1%80" TargetMode="External"/><Relationship Id="rId9" Type="http://schemas.openxmlformats.org/officeDocument/2006/relationships/hyperlink" Target="https://ru.wikipedia.org/w/index.php?title=%D0%91%D0%B5%D1%80%D0%BB%D0%B8%D1%86,_%D0%A7%D0%B0%D1%80%D0%BB%D1%8C%D0%B7_%D0%A4%D1%80%D0%B0%D0%BC%D0%B1%D0%B0%D1%85&amp;action=edit&amp;redlink=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ru.wikipedia.org/wiki/%D0%A4%D0%BB%D0%BE%D1%80%D0%B8%D0%B4%D0%B0" TargetMode="External"/><Relationship Id="rId2" Type="http://schemas.openxmlformats.org/officeDocument/2006/relationships/hyperlink" Target="https://ru.wikipedia.org/wiki/%D0%A4%D0%BB%D0%BE%D1%80%D0%B8%D0%B4%D0%B0-%D0%9A%D0%B8%D1%8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u.wikipedia.org/wiki/%D0%9F%D0%B0%D1%80%D0%B0%D0%BD%D0%BE%D1%80%D0%BC%D0%B0%D0%BB%D1%8C%D0%BD%D1%8B%D0%B5_%D1%8F%D0%B2%D0%BB%D0%B5%D0%BD%D0%B8%D1%8F" TargetMode="External"/><Relationship Id="rId2" Type="http://schemas.openxmlformats.org/officeDocument/2006/relationships/hyperlink" Target="https://ru.wikipedia.org/wiki/%D0%90%D1%82%D0%BB%D0%B0%D0%BD%D1%82%D0%B8%D0%B4%D0%B0" TargetMode="External"/><Relationship Id="rId1" Type="http://schemas.openxmlformats.org/officeDocument/2006/relationships/slideLayout" Target="../slideLayouts/slideLayout2.xml"/><Relationship Id="rId4" Type="http://schemas.openxmlformats.org/officeDocument/2006/relationships/hyperlink" Target="https://ru.wikipedia.org/wiki/%D0%9D%D0%B0%D1%83%D0%BA%D0%B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ru.wikipedia.org/wiki/%D0%A8%D1%82%D0%BE%D1%80%D0%BC" TargetMode="External"/><Relationship Id="rId2" Type="http://schemas.openxmlformats.org/officeDocument/2006/relationships/hyperlink" Target="https://ru.wikipedia.org/wiki/%D0%A6%D0%B8%D0%BA%D0%BB%D0%BE%D0%B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u.wikipedia.org/wiki/%D0%9F%D0%BB%D0%BE%D1%82%D0%BD%D0%BE%D1%81%D1%82%D1%8C" TargetMode="External"/><Relationship Id="rId2" Type="http://schemas.openxmlformats.org/officeDocument/2006/relationships/hyperlink" Target="https://ru.wikipedia.org/wiki/%D0%93%D0%B8%D0%B4%D1%80%D0%B0%D1%82_%D0%BC%D0%B5%D1%82%D0%B0%D0%BD%D0%B0" TargetMode="External"/><Relationship Id="rId1" Type="http://schemas.openxmlformats.org/officeDocument/2006/relationships/slideLayout" Target="../slideLayouts/slideLayout2.xml"/><Relationship Id="rId5" Type="http://schemas.openxmlformats.org/officeDocument/2006/relationships/hyperlink" Target="https://ru.wikipedia.org/wiki/%D0%90%D0%BB%D1%8C%D1%82%D0%B8%D0%BC%D0%B5%D1%82%D1%80" TargetMode="External"/><Relationship Id="rId4" Type="http://schemas.openxmlformats.org/officeDocument/2006/relationships/hyperlink" Target="https://ru.wikipedia.org/wiki/%D0%9F%D0%BE%D0%B4%D1%8A%D1%91%D0%BC%D0%BD%D0%B0%D1%8F_%D1%81%D0%B8%D0%BB%D0%B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ru.wikipedia.org/wiki/%D0%98%D0%BD%D1%84%D1%80%D0%B0%D0%B7%D0%B2%D1%83%D0%BA" TargetMode="External"/><Relationship Id="rId2" Type="http://schemas.openxmlformats.org/officeDocument/2006/relationships/hyperlink" Target="https://ru.wikipedia.org/wiki/%D0%92%D0%BE%D0%BB%D0%BD%D1%8B-%D1%83%D0%B1%D0%B8%D0%B9%D1%86%D1%8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0"/>
            <a:ext cx="7772400" cy="1470025"/>
          </a:xfrm>
        </p:spPr>
        <p:txBody>
          <a:bodyPr/>
          <a:lstStyle/>
          <a:p>
            <a:r>
              <a:rPr lang="ru-RU" dirty="0"/>
              <a:t>Бермудский треугольник</a:t>
            </a:r>
            <a:br>
              <a:rPr lang="ru-RU" dirty="0"/>
            </a:br>
            <a:endParaRPr lang="ru-RU" dirty="0"/>
          </a:p>
        </p:txBody>
      </p:sp>
      <p:pic>
        <p:nvPicPr>
          <p:cNvPr id="3073" name="Picture 1"/>
          <p:cNvPicPr>
            <a:picLocks noChangeAspect="1" noChangeArrowheads="1"/>
          </p:cNvPicPr>
          <p:nvPr/>
        </p:nvPicPr>
        <p:blipFill>
          <a:blip r:embed="rId2"/>
          <a:srcRect/>
          <a:stretch>
            <a:fillRect/>
          </a:stretch>
        </p:blipFill>
        <p:spPr bwMode="auto">
          <a:xfrm>
            <a:off x="642910" y="714356"/>
            <a:ext cx="7643866" cy="6143644"/>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a:bodyPr>
          <a:lstStyle/>
          <a:p>
            <a:pPr algn="ctr">
              <a:buNone/>
            </a:pPr>
            <a:r>
              <a:rPr lang="ru-RU" b="1" i="1" dirty="0"/>
              <a:t>Оставшиеся технологии </a:t>
            </a:r>
            <a:endParaRPr lang="ru-RU" b="1" i="1" dirty="0" smtClean="0"/>
          </a:p>
          <a:p>
            <a:pPr algn="ctr">
              <a:buNone/>
            </a:pPr>
            <a:r>
              <a:rPr lang="ru-RU" b="1" i="1" dirty="0" smtClean="0"/>
              <a:t>затерянного </a:t>
            </a:r>
            <a:r>
              <a:rPr lang="ru-RU" b="1" i="1" dirty="0"/>
              <a:t>города Атлантиды</a:t>
            </a:r>
            <a:endParaRPr lang="ru-RU" i="1" dirty="0"/>
          </a:p>
          <a:p>
            <a:r>
              <a:rPr lang="ru-RU" dirty="0"/>
              <a:t>Существует мнение, что Бермудский треугольник – место расположения затерянного города Атлантиды. </a:t>
            </a:r>
            <a:endParaRPr lang="ru-RU" dirty="0" smtClean="0"/>
          </a:p>
          <a:p>
            <a:r>
              <a:rPr lang="ru-RU" dirty="0" smtClean="0"/>
              <a:t>Согласно </a:t>
            </a:r>
            <a:r>
              <a:rPr lang="ru-RU" dirty="0"/>
              <a:t>легенде источником энергии города являлись кристаллы, посылающие волны из глубины океана, вызывая перебои в работе навигационных приборов на кораблях и самолетах.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00792"/>
          </a:xfrm>
        </p:spPr>
        <p:txBody>
          <a:bodyPr>
            <a:normAutofit fontScale="92500" lnSpcReduction="10000"/>
          </a:bodyPr>
          <a:lstStyle/>
          <a:p>
            <a:pPr algn="ctr">
              <a:buNone/>
            </a:pPr>
            <a:r>
              <a:rPr lang="ru-RU" b="1" i="1" dirty="0"/>
              <a:t>Кривизна времени</a:t>
            </a:r>
            <a:endParaRPr lang="ru-RU" i="1" dirty="0"/>
          </a:p>
          <a:p>
            <a:r>
              <a:rPr lang="ru-RU" dirty="0"/>
              <a:t>Порталы, ведущие в другие измерения, разрывы в пространстве и времени? По некоторым данным за 500 лет были потеряны 1000 жизней, а за последнее столетие – 50 кораблей и 20 самолетов. Береговая охрана говорит, что есть доказательства аномалий в этой области, но чтобы путешествие во времени? Однако энтузиасты верят, что в Бермудском треугольнике есть «</a:t>
            </a:r>
            <a:r>
              <a:rPr lang="ru-RU" dirty="0" err="1"/>
              <a:t>голубые</a:t>
            </a:r>
            <a:r>
              <a:rPr lang="ru-RU" dirty="0"/>
              <a:t> дыры» - остатки временных туннелей, по которым инопланетяне пересекали измерения, чтобы добраться до Земли.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fontScale="92500" lnSpcReduction="20000"/>
          </a:bodyPr>
          <a:lstStyle/>
          <a:p>
            <a:pPr algn="ctr">
              <a:buNone/>
            </a:pPr>
            <a:r>
              <a:rPr lang="ru-RU" b="1" i="1" dirty="0"/>
              <a:t>Преднамеренные атаки </a:t>
            </a:r>
            <a:endParaRPr lang="ru-RU" i="1" dirty="0"/>
          </a:p>
          <a:p>
            <a:r>
              <a:rPr lang="ru-RU" dirty="0"/>
              <a:t>Это причина, не подкрепленная ничем, кроме многочисленных несчастных случаев в море и воздухе. Хотя если говорить о рейсе 19, то не было никаких доказательств или предположений, что самолет пропал из-за нападения, однако многие верят, что это может быть причиной исчезновений других кораблей и самолетов. </a:t>
            </a:r>
            <a:endParaRPr lang="ru-RU" dirty="0" smtClean="0"/>
          </a:p>
          <a:p>
            <a:r>
              <a:rPr lang="ru-RU" dirty="0" smtClean="0"/>
              <a:t>Эти </a:t>
            </a:r>
            <a:r>
              <a:rPr lang="ru-RU" dirty="0"/>
              <a:t>преднамеренные атаки включают как военные действия, так и пиратство. В прошлом и даже сегодня есть множество зарегистрированных случаев таких случаев пиратства, уже после того как капитан Черная Борода сошел в свою водяную могилу.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5840435"/>
          </a:xfrm>
        </p:spPr>
        <p:txBody>
          <a:bodyPr>
            <a:normAutofit lnSpcReduction="10000"/>
          </a:bodyPr>
          <a:lstStyle/>
          <a:p>
            <a:pPr algn="ctr">
              <a:buNone/>
            </a:pPr>
            <a:r>
              <a:rPr lang="ru-RU" b="1" i="1" dirty="0"/>
              <a:t>Геомагнитные поля</a:t>
            </a:r>
            <a:endParaRPr lang="ru-RU" i="1" dirty="0"/>
          </a:p>
          <a:p>
            <a:r>
              <a:rPr lang="ru-RU" dirty="0"/>
              <a:t>Странные исчезновения в Бермудском треугольнике связывали с проблемами с навигацией. Поэтому геомагнитные поля могут стать реальной причиной несчастных случаев. </a:t>
            </a:r>
            <a:endParaRPr lang="ru-RU" dirty="0" smtClean="0"/>
          </a:p>
          <a:p>
            <a:r>
              <a:rPr lang="ru-RU" dirty="0" smtClean="0"/>
              <a:t>Существует </a:t>
            </a:r>
            <a:r>
              <a:rPr lang="ru-RU" dirty="0"/>
              <a:t>теория, что в этой область есть магнитные аномалии и что треугольник является одним из двух мест на Земле, где выравниваются настоящий север и магнитный север, что может привести к изменениям навигационных приборов.</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lnSpcReduction="10000"/>
          </a:bodyPr>
          <a:lstStyle/>
          <a:p>
            <a:pPr algn="ctr">
              <a:buNone/>
            </a:pPr>
            <a:r>
              <a:rPr lang="ru-RU" b="1" i="1" dirty="0"/>
              <a:t>Изменения течения Гольфстрим</a:t>
            </a:r>
            <a:endParaRPr lang="ru-RU" i="1" dirty="0"/>
          </a:p>
          <a:p>
            <a:r>
              <a:rPr lang="ru-RU" dirty="0"/>
              <a:t>Течение Гольфстрим – это как река в океане, которая начинается в Мексиканском заливе и течет через </a:t>
            </a:r>
            <a:r>
              <a:rPr lang="ru-RU" dirty="0" err="1"/>
              <a:t>Флоридский</a:t>
            </a:r>
            <a:r>
              <a:rPr lang="ru-RU" dirty="0"/>
              <a:t> пролив в Северную Атлантику. Это течение занимает область шириной в 64-70 км</a:t>
            </a:r>
            <a:r>
              <a:rPr lang="ru-RU" dirty="0" smtClean="0"/>
              <a:t>.</a:t>
            </a:r>
          </a:p>
          <a:p>
            <a:r>
              <a:rPr lang="ru-RU" dirty="0" smtClean="0"/>
              <a:t> </a:t>
            </a:r>
            <a:r>
              <a:rPr lang="ru-RU" dirty="0"/>
              <a:t>Гольфстрим мог бы легко сдвинуть самолет или корабль с курса, а в Бермудском треугольнике находятся одни из самых глубоких впадин в мире, некоторые из них уходят вниз на 8534 м. Остатки кораблей, скорее всего, поглотило море.</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5911873"/>
          </a:xfrm>
        </p:spPr>
        <p:txBody>
          <a:bodyPr>
            <a:normAutofit fontScale="85000" lnSpcReduction="10000"/>
          </a:bodyPr>
          <a:lstStyle/>
          <a:p>
            <a:pPr algn="ctr">
              <a:buNone/>
            </a:pPr>
            <a:r>
              <a:rPr lang="ru-RU" sz="3800" b="1" i="1" dirty="0"/>
              <a:t>Погода и большие волны</a:t>
            </a:r>
            <a:endParaRPr lang="ru-RU" sz="3800" i="1" dirty="0"/>
          </a:p>
          <a:p>
            <a:r>
              <a:rPr lang="ru-RU" dirty="0" err="1"/>
              <a:t>Карибско-атлантические</a:t>
            </a:r>
            <a:r>
              <a:rPr lang="ru-RU" dirty="0"/>
              <a:t> штормы приводят к непредсказуемой погоде в области Бермудского треугольника. Это может послужить еще одной причиной исчезновений. По словам Норманна Хука, работающего в </a:t>
            </a:r>
            <a:r>
              <a:rPr lang="ru-RU" dirty="0" err="1"/>
              <a:t>Ллойдской</a:t>
            </a:r>
            <a:r>
              <a:rPr lang="ru-RU" dirty="0"/>
              <a:t> службе морских данных в Лондоне, «Бермудский треугольник не существует». </a:t>
            </a:r>
            <a:endParaRPr lang="ru-RU" dirty="0" smtClean="0"/>
          </a:p>
          <a:p>
            <a:r>
              <a:rPr lang="ru-RU" dirty="0"/>
              <a:t>О</a:t>
            </a:r>
            <a:r>
              <a:rPr lang="ru-RU" dirty="0" smtClean="0"/>
              <a:t>н </a:t>
            </a:r>
            <a:r>
              <a:rPr lang="ru-RU" dirty="0"/>
              <a:t>говорит, что все несчастные случаи вызваны погодой. Здесь часто наблюдаются разрушительные ураганы, а также очень большие волны, которые потопляют корабли и нефтяные платформы. Недавние показатели спутников зафиксировали волны в 25 м на открытом пространстве.</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229600" cy="6215106"/>
          </a:xfrm>
        </p:spPr>
        <p:txBody>
          <a:bodyPr/>
          <a:lstStyle/>
          <a:p>
            <a:pPr algn="ctr">
              <a:buNone/>
            </a:pPr>
            <a:r>
              <a:rPr lang="ru-RU" b="1" i="1" dirty="0"/>
              <a:t>Ошибка человека</a:t>
            </a:r>
            <a:endParaRPr lang="ru-RU" i="1" dirty="0"/>
          </a:p>
          <a:p>
            <a:r>
              <a:rPr lang="ru-RU" sz="3600" dirty="0"/>
              <a:t>Дезориентация в пространстве и путаница в датчиках довольно редки, но являются известной причиной </a:t>
            </a:r>
            <a:endParaRPr lang="ru-RU" sz="3600" dirty="0" smtClean="0"/>
          </a:p>
          <a:p>
            <a:r>
              <a:rPr lang="ru-RU" sz="3600" dirty="0" smtClean="0"/>
              <a:t>Также </a:t>
            </a:r>
            <a:r>
              <a:rPr lang="ru-RU" sz="3600" dirty="0"/>
              <a:t>тот факт, что в районе Бермудского треугольника сильное движение транспорта, приводит к несчастным случаям и исчезновениям. </a:t>
            </a:r>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Бермудский треугольник</a:t>
            </a:r>
            <a:endParaRPr lang="ru-RU" dirty="0"/>
          </a:p>
        </p:txBody>
      </p:sp>
      <p:sp>
        <p:nvSpPr>
          <p:cNvPr id="3" name="Содержимое 2"/>
          <p:cNvSpPr>
            <a:spLocks noGrp="1"/>
          </p:cNvSpPr>
          <p:nvPr>
            <p:ph idx="1"/>
          </p:nvPr>
        </p:nvSpPr>
        <p:spPr>
          <a:xfrm>
            <a:off x="457200" y="1357298"/>
            <a:ext cx="8229600" cy="5143536"/>
          </a:xfrm>
        </p:spPr>
        <p:txBody>
          <a:bodyPr>
            <a:normAutofit fontScale="85000" lnSpcReduction="10000"/>
          </a:bodyPr>
          <a:lstStyle/>
          <a:p>
            <a:r>
              <a:rPr lang="ru-RU" dirty="0"/>
              <a:t>Район является очень сложным для навигации: здесь большое количество </a:t>
            </a:r>
            <a:r>
              <a:rPr lang="ru-RU" dirty="0">
                <a:hlinkClick r:id="rId2" tooltip="Отмель"/>
              </a:rPr>
              <a:t>отмелей</a:t>
            </a:r>
            <a:r>
              <a:rPr lang="ru-RU" dirty="0"/>
              <a:t>, часто зарождаются </a:t>
            </a:r>
            <a:r>
              <a:rPr lang="ru-RU" dirty="0">
                <a:hlinkClick r:id="rId3" tooltip="Циклон"/>
              </a:rPr>
              <a:t>циклоны</a:t>
            </a:r>
            <a:r>
              <a:rPr lang="ru-RU" dirty="0"/>
              <a:t> </a:t>
            </a:r>
            <a:r>
              <a:rPr lang="ru-RU" dirty="0" smtClean="0"/>
              <a:t>и </a:t>
            </a:r>
            <a:r>
              <a:rPr lang="ru-RU" dirty="0" smtClean="0">
                <a:hlinkClick r:id="rId4" tooltip="Шторм"/>
              </a:rPr>
              <a:t>штормы</a:t>
            </a:r>
            <a:r>
              <a:rPr lang="ru-RU" dirty="0"/>
              <a:t>.</a:t>
            </a:r>
          </a:p>
          <a:p>
            <a:r>
              <a:rPr lang="ru-RU" dirty="0"/>
              <a:t>Те, кто придерживается мнения, что загадочные исчезновения в этой зоне действительно происходят, выдвигают различные гипотезы для их объяснения: от необычных </a:t>
            </a:r>
            <a:r>
              <a:rPr lang="ru-RU" dirty="0">
                <a:hlinkClick r:id="rId5" tooltip="Погода"/>
              </a:rPr>
              <a:t>погодных</a:t>
            </a:r>
            <a:r>
              <a:rPr lang="ru-RU" dirty="0"/>
              <a:t> явлений до похищений </a:t>
            </a:r>
            <a:r>
              <a:rPr lang="ru-RU" dirty="0">
                <a:hlinkClick r:id="rId6" tooltip="Инопланетянин"/>
              </a:rPr>
              <a:t>инопланетянами</a:t>
            </a:r>
            <a:r>
              <a:rPr lang="ru-RU" dirty="0"/>
              <a:t> или </a:t>
            </a:r>
            <a:r>
              <a:rPr lang="ru-RU" dirty="0" smtClean="0"/>
              <a:t>жителями </a:t>
            </a:r>
            <a:r>
              <a:rPr lang="ru-RU" dirty="0" smtClean="0">
                <a:hlinkClick r:id="rId7" tooltip="Атлантида"/>
              </a:rPr>
              <a:t>Атлантиды</a:t>
            </a:r>
            <a:r>
              <a:rPr lang="ru-RU" dirty="0"/>
              <a:t>. </a:t>
            </a:r>
            <a:endParaRPr lang="ru-RU" dirty="0" smtClean="0"/>
          </a:p>
          <a:p>
            <a:r>
              <a:rPr lang="ru-RU" dirty="0" smtClean="0"/>
              <a:t>Скептики</a:t>
            </a:r>
            <a:r>
              <a:rPr lang="ru-RU" dirty="0"/>
              <a:t>, однако, утверждают, что исчезновения судов в Бермудском треугольнике происходят не чаще, чем в других районах </a:t>
            </a:r>
            <a:r>
              <a:rPr lang="ru-RU" dirty="0">
                <a:hlinkClick r:id="rId8" tooltip="Мировой океан"/>
              </a:rPr>
              <a:t>Мирового океана</a:t>
            </a:r>
            <a:r>
              <a:rPr lang="ru-RU" dirty="0"/>
              <a:t>, и объясняются естественными причинами. </a:t>
            </a:r>
          </a:p>
          <a:p>
            <a:endParaRPr lang="ru-RU" dirty="0"/>
          </a:p>
        </p:txBody>
      </p:sp>
      <p:sp>
        <p:nvSpPr>
          <p:cNvPr id="1026" name="AutoShape 2" descr="Bermuda Triangle.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1143000"/>
          </a:xfrm>
        </p:spPr>
        <p:txBody>
          <a:bodyPr>
            <a:normAutofit fontScale="90000"/>
          </a:bodyPr>
          <a:lstStyle/>
          <a:p>
            <a:r>
              <a:rPr lang="ru-RU" dirty="0"/>
              <a:t>Происшествия в Бермудском треугольнике</a:t>
            </a:r>
            <a:br>
              <a:rPr lang="ru-RU" dirty="0"/>
            </a:br>
            <a:endParaRPr lang="ru-RU" dirty="0"/>
          </a:p>
        </p:txBody>
      </p:sp>
      <p:sp>
        <p:nvSpPr>
          <p:cNvPr id="3" name="Содержимое 2"/>
          <p:cNvSpPr>
            <a:spLocks noGrp="1"/>
          </p:cNvSpPr>
          <p:nvPr>
            <p:ph idx="1"/>
          </p:nvPr>
        </p:nvSpPr>
        <p:spPr/>
        <p:txBody>
          <a:bodyPr>
            <a:normAutofit fontScale="85000" lnSpcReduction="20000"/>
          </a:bodyPr>
          <a:lstStyle/>
          <a:p>
            <a:r>
              <a:rPr lang="ru-RU" dirty="0"/>
              <a:t>Сторонники теории упоминают об исчезновении примерно 100 крупных морских и воздушных судов за последние сто лет. Кроме исчезновений, сообщается об исправных судах, брошенных экипажем, и о других необычных явлениях, таких как мгновенные перемещения в пространстве, аномалии со временем и т. п. </a:t>
            </a:r>
            <a:r>
              <a:rPr lang="ru-RU" dirty="0" err="1"/>
              <a:t>Лоуренс</a:t>
            </a:r>
            <a:r>
              <a:rPr lang="ru-RU" dirty="0"/>
              <a:t> Куше и другие исследователи показали, что некоторые из этих случаев произошли за пределами Бермудского треугольника. О некоторых происшествиях вообще не удалось найти никакой информации в официальных источниках.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Звено «</a:t>
            </a:r>
            <a:r>
              <a:rPr lang="ru-RU" b="1" dirty="0" err="1"/>
              <a:t>Эвенджеров</a:t>
            </a:r>
            <a:r>
              <a:rPr lang="ru-RU" b="1" dirty="0"/>
              <a:t>» (вылет № 19)</a:t>
            </a:r>
            <a:br>
              <a:rPr lang="ru-RU" b="1" dirty="0"/>
            </a:br>
            <a:endParaRPr lang="ru-RU" dirty="0"/>
          </a:p>
        </p:txBody>
      </p:sp>
      <p:sp>
        <p:nvSpPr>
          <p:cNvPr id="3" name="Содержимое 2"/>
          <p:cNvSpPr>
            <a:spLocks noGrp="1"/>
          </p:cNvSpPr>
          <p:nvPr>
            <p:ph idx="1"/>
          </p:nvPr>
        </p:nvSpPr>
        <p:spPr>
          <a:xfrm>
            <a:off x="428596" y="1214422"/>
            <a:ext cx="8229600" cy="5429288"/>
          </a:xfrm>
        </p:spPr>
        <p:txBody>
          <a:bodyPr>
            <a:normAutofit fontScale="70000" lnSpcReduction="20000"/>
          </a:bodyPr>
          <a:lstStyle/>
          <a:p>
            <a:r>
              <a:rPr lang="ru-RU" dirty="0"/>
              <a:t>Наиболее известным случаем, упоминаемым в связи с Бермудским треугольником, является исчезновение звена из пяти </a:t>
            </a:r>
            <a:r>
              <a:rPr lang="ru-RU" dirty="0" smtClean="0">
                <a:hlinkClick r:id="rId2" tooltip="Бомбардировщик"/>
              </a:rPr>
              <a:t>бомбардировщиков</a:t>
            </a:r>
            <a:r>
              <a:rPr lang="ru-RU" dirty="0" smtClean="0"/>
              <a:t>-</a:t>
            </a:r>
            <a:r>
              <a:rPr lang="ru-RU" dirty="0" smtClean="0">
                <a:hlinkClick r:id="rId3" tooltip="Торпедоносец"/>
              </a:rPr>
              <a:t>торпедоносцев</a:t>
            </a:r>
            <a:r>
              <a:rPr lang="ru-RU" dirty="0" smtClean="0"/>
              <a:t> типа </a:t>
            </a:r>
            <a:r>
              <a:rPr lang="ru-RU" dirty="0"/>
              <a:t>«</a:t>
            </a:r>
            <a:r>
              <a:rPr lang="ru-RU" dirty="0" err="1">
                <a:hlinkClick r:id="rId4" tooltip="Эвенджер"/>
              </a:rPr>
              <a:t>Эвенджер</a:t>
            </a:r>
            <a:r>
              <a:rPr lang="ru-RU" dirty="0"/>
              <a:t>». Эти самолёты </a:t>
            </a:r>
            <a:r>
              <a:rPr lang="ru-RU" dirty="0">
                <a:hlinkClick r:id="rId5" tooltip="5 декабря"/>
              </a:rPr>
              <a:t>5 декабря</a:t>
            </a:r>
            <a:r>
              <a:rPr lang="ru-RU" dirty="0"/>
              <a:t> </a:t>
            </a:r>
            <a:r>
              <a:rPr lang="ru-RU" dirty="0">
                <a:hlinkClick r:id="rId6" tooltip="1945 год"/>
              </a:rPr>
              <a:t>1945 года</a:t>
            </a:r>
            <a:r>
              <a:rPr lang="ru-RU" dirty="0"/>
              <a:t> взлетели с базы военно-морских сил </a:t>
            </a:r>
            <a:r>
              <a:rPr lang="ru-RU" dirty="0">
                <a:hlinkClick r:id="rId7" tooltip="США"/>
              </a:rPr>
              <a:t>США</a:t>
            </a:r>
            <a:r>
              <a:rPr lang="ru-RU" dirty="0"/>
              <a:t> в </a:t>
            </a:r>
            <a:r>
              <a:rPr lang="ru-RU" dirty="0" err="1">
                <a:hlinkClick r:id="rId8" tooltip="Форт-Лодердейл"/>
              </a:rPr>
              <a:t>Форт-Лодердейле</a:t>
            </a:r>
            <a:r>
              <a:rPr lang="ru-RU" dirty="0"/>
              <a:t> и назад не вернулись. Их обломки не были найдены.</a:t>
            </a:r>
          </a:p>
          <a:p>
            <a:r>
              <a:rPr lang="ru-RU" dirty="0"/>
              <a:t>Согласно </a:t>
            </a:r>
            <a:r>
              <a:rPr lang="ru-RU" dirty="0" err="1">
                <a:hlinkClick r:id="rId9" tooltip="Берлиц, Чарльз Фрамбах (страница отсутствует)"/>
              </a:rPr>
              <a:t>Берлицу</a:t>
            </a:r>
            <a:r>
              <a:rPr lang="ru-RU" dirty="0"/>
              <a:t>, эскадрилья, состоявшая из 14 опытных пилотов, по таинственным причинам исчезла во время обычного полёта в ясную погоду над спокойным морем. Сообщается также, что в радиопереговорах с базой пилоты будто бы говорили о необъяснимых отказах навигационного оборудования и о необычных визуальных эффектах — «мы не можем определить направление, а океан выглядит не так, как обычно», «мы опускаемся в белые воды». После исчезновения </a:t>
            </a:r>
            <a:r>
              <a:rPr lang="ru-RU" dirty="0" err="1"/>
              <a:t>Эвенджеров</a:t>
            </a:r>
            <a:r>
              <a:rPr lang="ru-RU" dirty="0"/>
              <a:t> на их поиски были отправлены другие самолёты и один из них — </a:t>
            </a:r>
            <a:r>
              <a:rPr lang="ru-RU" dirty="0">
                <a:hlinkClick r:id="rId10" tooltip="Гидросамолёт"/>
              </a:rPr>
              <a:t>гидросамолёт</a:t>
            </a:r>
            <a:r>
              <a:rPr lang="ru-RU" dirty="0"/>
              <a:t> «</a:t>
            </a:r>
            <a:r>
              <a:rPr lang="ru-RU" dirty="0">
                <a:hlinkClick r:id="rId11" tooltip="Мартин Маринер"/>
              </a:rPr>
              <a:t>Мартин Маринер</a:t>
            </a:r>
            <a:r>
              <a:rPr lang="ru-RU" dirty="0"/>
              <a:t>» — тоже бесследно исчез.</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0"/>
            <a:ext cx="8786874" cy="6858000"/>
          </a:xfrm>
        </p:spPr>
        <p:txBody>
          <a:bodyPr>
            <a:normAutofit fontScale="62500" lnSpcReduction="20000"/>
          </a:bodyPr>
          <a:lstStyle/>
          <a:p>
            <a:r>
              <a:rPr lang="ru-RU" dirty="0"/>
              <a:t>По версии Куше, на самом деле звено состояло из курсантов, выполнявших тренировочный полёт. Опытным пилотом был только их инструктор, лейтенант Тейлор, но он был лишь недавно переведён в </a:t>
            </a:r>
            <a:r>
              <a:rPr lang="ru-RU" dirty="0" err="1"/>
              <a:t>Форт-Лодердейл</a:t>
            </a:r>
            <a:r>
              <a:rPr lang="ru-RU" dirty="0"/>
              <a:t> и был плохо знаком с районом полётов.</a:t>
            </a:r>
          </a:p>
          <a:p>
            <a:r>
              <a:rPr lang="ru-RU" dirty="0"/>
              <a:t>В зафиксированных радиопереговорах ничего не говорится о каких-либо таинственных явлениях. Лейтенант </a:t>
            </a:r>
            <a:r>
              <a:rPr lang="ru-RU" dirty="0" err="1"/>
              <a:t>Тэйлор</a:t>
            </a:r>
            <a:r>
              <a:rPr lang="ru-RU" dirty="0"/>
              <a:t> сообщил, что он потерял ориентировку и у него отказали оба компаса. Пытаясь определить своё местоположение, он ошибочно решил, что звено находится над островами </a:t>
            </a:r>
            <a:r>
              <a:rPr lang="ru-RU" dirty="0" err="1">
                <a:hlinkClick r:id="rId2" tooltip="Флорида-Кис"/>
              </a:rPr>
              <a:t>Флорида-Кис</a:t>
            </a:r>
            <a:r>
              <a:rPr lang="ru-RU" dirty="0"/>
              <a:t>, </a:t>
            </a:r>
            <a:r>
              <a:rPr lang="ru-RU" dirty="0" err="1"/>
              <a:t>южнее</a:t>
            </a:r>
            <a:r>
              <a:rPr lang="ru-RU" dirty="0" err="1">
                <a:hlinkClick r:id="rId3" tooltip="Флорида"/>
              </a:rPr>
              <a:t>Флориды</a:t>
            </a:r>
            <a:r>
              <a:rPr lang="ru-RU" dirty="0"/>
              <a:t>, поэтому ему предложили сориентироваться по солнцу и лететь на север. Последующий анализ показал, что, возможно, на самом деле самолёты были значительно восточнее и, придерживаясь курса на север, двигались параллельно берегу. Плохие условия радиосвязи (помехи от других радиостанций) мешали определить точное положение эскадрильи.</a:t>
            </a:r>
          </a:p>
          <a:p>
            <a:r>
              <a:rPr lang="ru-RU" dirty="0"/>
              <a:t>Через некоторое время Тейлор решил лететь на запад, но достичь берега не удалось, в самолётах закончилось топливо. Экипажи </a:t>
            </a:r>
            <a:r>
              <a:rPr lang="ru-RU" dirty="0" err="1"/>
              <a:t>Эвенджеров</a:t>
            </a:r>
            <a:r>
              <a:rPr lang="ru-RU" dirty="0"/>
              <a:t> были вынуждены попытаться совершить посадку на воду. К этому времени уже стемнело, а море, по сообщениям судов, находившихся тогда в том районе, было очень неспокойным.</a:t>
            </a:r>
          </a:p>
          <a:p>
            <a:r>
              <a:rPr lang="ru-RU" dirty="0"/>
              <a:t>После того, как стало известно, что звено Тейлора заблудилось, на их поиски были отправлены другие самолёты, в их числе два «Мартин Маринера». По мнению Куше, самолёты этого типа имели некий недостаток, заключавшийся в том, что пары́ топлива проникали внутрь кабины и достаточно было искры для того, чтобы произошёл взрыв. Капитан танкера «Гейне Миллс» (</a:t>
            </a:r>
            <a:r>
              <a:rPr lang="ru-RU" dirty="0" err="1"/>
              <a:t>Gaines</a:t>
            </a:r>
            <a:r>
              <a:rPr lang="ru-RU" dirty="0"/>
              <a:t> </a:t>
            </a:r>
            <a:r>
              <a:rPr lang="ru-RU" dirty="0" err="1"/>
              <a:t>Mills</a:t>
            </a:r>
            <a:r>
              <a:rPr lang="ru-RU" dirty="0"/>
              <a:t>) сообщил о том, что он наблюдал взрыв и падающие обломки и затем обнаружил на поверхности моря масляное пятно.</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8229600" cy="1143000"/>
          </a:xfrm>
        </p:spPr>
        <p:txBody>
          <a:bodyPr>
            <a:noAutofit/>
          </a:bodyPr>
          <a:lstStyle/>
          <a:p>
            <a:r>
              <a:rPr lang="ru-RU" sz="6000" b="1" i="1" dirty="0"/>
              <a:t>Теории</a:t>
            </a:r>
            <a:br>
              <a:rPr lang="ru-RU" sz="6000" b="1" i="1" dirty="0"/>
            </a:br>
            <a:endParaRPr lang="ru-RU" sz="6000" b="1" i="1" dirty="0"/>
          </a:p>
        </p:txBody>
      </p:sp>
      <p:sp>
        <p:nvSpPr>
          <p:cNvPr id="3" name="Содержимое 2"/>
          <p:cNvSpPr>
            <a:spLocks noGrp="1"/>
          </p:cNvSpPr>
          <p:nvPr>
            <p:ph idx="1"/>
          </p:nvPr>
        </p:nvSpPr>
        <p:spPr>
          <a:xfrm>
            <a:off x="428596" y="1142984"/>
            <a:ext cx="8229600" cy="5143536"/>
          </a:xfrm>
        </p:spPr>
        <p:txBody>
          <a:bodyPr>
            <a:normAutofit fontScale="92500" lnSpcReduction="20000"/>
          </a:bodyPr>
          <a:lstStyle/>
          <a:p>
            <a:r>
              <a:rPr lang="ru-RU" dirty="0"/>
              <a:t>Сторонники тайны Бермудского треугольника выдвинули несколько десятков различных теорий для объяснения тех таинственных явлений, которые, по их мнению, там происходят. Эти теории включают в себя предположения о похищении судов пришельцами из космоса или жителями </a:t>
            </a:r>
            <a:r>
              <a:rPr lang="ru-RU" dirty="0">
                <a:hlinkClick r:id="rId2" tooltip="Атлантида"/>
              </a:rPr>
              <a:t>Атлантиды</a:t>
            </a:r>
            <a:r>
              <a:rPr lang="ru-RU" dirty="0"/>
              <a:t>, перемещения через дыры во времени или разломы в пространстве и другие </a:t>
            </a:r>
            <a:r>
              <a:rPr lang="ru-RU" dirty="0" err="1">
                <a:hlinkClick r:id="rId3" tooltip="Паранормальные явления"/>
              </a:rPr>
              <a:t>паранормальные</a:t>
            </a:r>
            <a:r>
              <a:rPr lang="ru-RU" dirty="0">
                <a:hlinkClick r:id="rId3" tooltip="Паранормальные явления"/>
              </a:rPr>
              <a:t> </a:t>
            </a:r>
            <a:r>
              <a:rPr lang="ru-RU" dirty="0" smtClean="0">
                <a:hlinkClick r:id="rId3" tooltip="Паранормальные явления"/>
              </a:rPr>
              <a:t> причины</a:t>
            </a:r>
            <a:r>
              <a:rPr lang="ru-RU" dirty="0"/>
              <a:t>. Ни одна из них пока не получила подтверждения. Другие авторы пытаются дать </a:t>
            </a:r>
            <a:r>
              <a:rPr lang="ru-RU" dirty="0">
                <a:hlinkClick r:id="rId4" tooltip="Наука"/>
              </a:rPr>
              <a:t>научное</a:t>
            </a:r>
            <a:r>
              <a:rPr lang="ru-RU" dirty="0"/>
              <a:t> объяснение этим явлениям.</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lstStyle/>
          <a:p>
            <a:r>
              <a:rPr lang="ru-RU" b="1" i="1" dirty="0" smtClean="0"/>
              <a:t>Мнения противников</a:t>
            </a:r>
            <a:endParaRPr lang="ru-RU" b="1" i="1" dirty="0"/>
          </a:p>
        </p:txBody>
      </p:sp>
      <p:sp>
        <p:nvSpPr>
          <p:cNvPr id="3" name="Содержимое 2"/>
          <p:cNvSpPr>
            <a:spLocks noGrp="1"/>
          </p:cNvSpPr>
          <p:nvPr>
            <p:ph idx="1"/>
          </p:nvPr>
        </p:nvSpPr>
        <p:spPr>
          <a:xfrm>
            <a:off x="285720" y="1071546"/>
            <a:ext cx="8643998" cy="5357850"/>
          </a:xfrm>
        </p:spPr>
        <p:txBody>
          <a:bodyPr>
            <a:normAutofit fontScale="77500" lnSpcReduction="20000"/>
          </a:bodyPr>
          <a:lstStyle/>
          <a:p>
            <a:r>
              <a:rPr lang="ru-RU" dirty="0"/>
              <a:t>Их противники утверждают, что сообщения о таинственных событиях в Бермудском треугольнике сильно преувеличены. Морские и воздушные суда погибают и в других районах земного шара, иногда бесследно. Неисправность радио или внезапность катастрофы может помешать экипажу передать сигнал бедствия. Поиск обломков в море — непростая задача, особенно в шторм или когда место катастрофы точно неизвестно. Если учесть очень оживлённое движение в районе Бермудского треугольника, частые </a:t>
            </a:r>
            <a:r>
              <a:rPr lang="ru-RU" u="sng" dirty="0">
                <a:hlinkClick r:id="rId2" tooltip="Циклон"/>
              </a:rPr>
              <a:t>циклоны</a:t>
            </a:r>
            <a:r>
              <a:rPr lang="ru-RU" dirty="0"/>
              <a:t> и </a:t>
            </a:r>
            <a:r>
              <a:rPr lang="ru-RU" dirty="0">
                <a:hlinkClick r:id="rId3" tooltip="Шторм"/>
              </a:rPr>
              <a:t>штормы</a:t>
            </a:r>
            <a:r>
              <a:rPr lang="ru-RU" dirty="0"/>
              <a:t>, большое количество отмелей, то количество случившихся здесь катастроф, которые так и не получили объяснения, не является необычно большим. Кроме того, сама по себе дурная слава Бермудского треугольника может приводить к тому, что ему приписываются катастрофы, в реальности случившиеся далеко за его пределами, что вносит искусственные искажения в статистику.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lstStyle/>
          <a:p>
            <a:r>
              <a:rPr lang="ru-RU" b="1" i="1" dirty="0" smtClean="0"/>
              <a:t>Выбросы метана</a:t>
            </a:r>
            <a:endParaRPr lang="ru-RU" i="1" dirty="0"/>
          </a:p>
        </p:txBody>
      </p:sp>
      <p:sp>
        <p:nvSpPr>
          <p:cNvPr id="3" name="Содержимое 2"/>
          <p:cNvSpPr>
            <a:spLocks noGrp="1"/>
          </p:cNvSpPr>
          <p:nvPr>
            <p:ph idx="1"/>
          </p:nvPr>
        </p:nvSpPr>
        <p:spPr>
          <a:xfrm>
            <a:off x="357158" y="1214422"/>
            <a:ext cx="8501122" cy="5643578"/>
          </a:xfrm>
        </p:spPr>
        <p:txBody>
          <a:bodyPr>
            <a:normAutofit fontScale="70000" lnSpcReduction="20000"/>
          </a:bodyPr>
          <a:lstStyle/>
          <a:p>
            <a:r>
              <a:rPr lang="ru-RU" dirty="0" smtClean="0"/>
              <a:t>Предложено </a:t>
            </a:r>
            <a:r>
              <a:rPr lang="ru-RU" dirty="0"/>
              <a:t>несколько гипотез, объясняющих внезапную гибель судов и самолётов выбросами газа — например, в результате распада </a:t>
            </a:r>
            <a:r>
              <a:rPr lang="ru-RU" dirty="0">
                <a:hlinkClick r:id="rId2" tooltip="Гидрат метана"/>
              </a:rPr>
              <a:t>гидрата метана</a:t>
            </a:r>
            <a:r>
              <a:rPr lang="ru-RU" dirty="0"/>
              <a:t> на дне моря. Согласно одной из таких гипотез, в воде образуются большие пузыри, насыщенные метаном, в которых </a:t>
            </a:r>
            <a:r>
              <a:rPr lang="ru-RU" dirty="0">
                <a:hlinkClick r:id="rId3" tooltip="Плотность"/>
              </a:rPr>
              <a:t>плотность</a:t>
            </a:r>
            <a:r>
              <a:rPr lang="ru-RU" dirty="0"/>
              <a:t> понижена настолько, что корабли не могут плавать и мгновенно тонут. Некоторые предполагают, что поднявшись в воздух, метан может вызвать также крушение самолётов — например, из-за понижения плотности воздуха, которое приводит к снижению </a:t>
            </a:r>
            <a:r>
              <a:rPr lang="ru-RU" dirty="0">
                <a:hlinkClick r:id="rId4" tooltip="Подъёмная сила"/>
              </a:rPr>
              <a:t>подъёмной силы</a:t>
            </a:r>
            <a:r>
              <a:rPr lang="ru-RU" dirty="0"/>
              <a:t> и искажению показаний </a:t>
            </a:r>
            <a:r>
              <a:rPr lang="ru-RU" dirty="0">
                <a:hlinkClick r:id="rId5" tooltip="Альтиметр"/>
              </a:rPr>
              <a:t>альтиметров</a:t>
            </a:r>
            <a:r>
              <a:rPr lang="ru-RU" dirty="0"/>
              <a:t>. Кроме того, метан в воздухе может привести к остановке двигателей.</a:t>
            </a:r>
          </a:p>
          <a:p>
            <a:r>
              <a:rPr lang="ru-RU" dirty="0"/>
              <a:t>Экспериментальным путем была действительно подтверждена возможность достаточно быстрого (в пределах десятков секунд) затопления судна, оказавшегося на границе выброса газа в случае, если газ выделяется одним пузырём, размер которого больше или равен длине </a:t>
            </a:r>
            <a:r>
              <a:rPr lang="ru-RU" dirty="0" smtClean="0"/>
              <a:t>судна. </a:t>
            </a:r>
            <a:r>
              <a:rPr lang="ru-RU" dirty="0"/>
              <a:t>Однако остаётся открытым вопрос о таких выделениях газа. Кроме того, гидрат метана находится и в других местах в мировом океане.</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357166"/>
            <a:ext cx="8501122" cy="6143668"/>
          </a:xfrm>
        </p:spPr>
        <p:txBody>
          <a:bodyPr>
            <a:normAutofit fontScale="92500" lnSpcReduction="10000"/>
          </a:bodyPr>
          <a:lstStyle/>
          <a:p>
            <a:pPr algn="ctr">
              <a:buNone/>
            </a:pPr>
            <a:r>
              <a:rPr lang="ru-RU" b="1" i="1" dirty="0"/>
              <a:t>Блуждающие </a:t>
            </a:r>
            <a:r>
              <a:rPr lang="ru-RU" b="1" i="1" dirty="0" smtClean="0"/>
              <a:t>волны</a:t>
            </a:r>
            <a:endParaRPr lang="ru-RU" b="1" i="1" dirty="0"/>
          </a:p>
          <a:p>
            <a:r>
              <a:rPr lang="ru-RU" dirty="0"/>
              <a:t>Высказываются предположения, что причиной гибели некоторых судов, в том числе и в Бермудском треугольнике, могут быть т. н. </a:t>
            </a:r>
            <a:r>
              <a:rPr lang="ru-RU" dirty="0">
                <a:hlinkClick r:id="rId2" tooltip="Волны-убийцы"/>
              </a:rPr>
              <a:t>блуждающие волны</a:t>
            </a:r>
            <a:r>
              <a:rPr lang="ru-RU" dirty="0"/>
              <a:t>, которые, как считается, могут достигать в высоту 30 м.</a:t>
            </a:r>
          </a:p>
          <a:p>
            <a:pPr algn="ctr">
              <a:buNone/>
            </a:pPr>
            <a:r>
              <a:rPr lang="ru-RU" b="1" i="1" dirty="0" smtClean="0"/>
              <a:t>Инфразвук</a:t>
            </a:r>
            <a:endParaRPr lang="ru-RU" b="1" i="1" dirty="0"/>
          </a:p>
          <a:p>
            <a:r>
              <a:rPr lang="ru-RU" dirty="0"/>
              <a:t>Предполагается, что при определённых условиях в море может генерироваться </a:t>
            </a:r>
            <a:r>
              <a:rPr lang="ru-RU" dirty="0">
                <a:hlinkClick r:id="rId3" tooltip="Инфразвук"/>
              </a:rPr>
              <a:t>инфразвук</a:t>
            </a:r>
            <a:r>
              <a:rPr lang="ru-RU" dirty="0"/>
              <a:t>, который оказывает воздействие на членов экипажа, вызывая панику, в результате которой они покидают судно.</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681</Words>
  <Application>Microsoft Office PowerPoint</Application>
  <PresentationFormat>Экран (4:3)</PresentationFormat>
  <Paragraphs>46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Бермудский треугольник </vt:lpstr>
      <vt:lpstr>Бермудский треугольник</vt:lpstr>
      <vt:lpstr>Происшествия в Бермудском треугольнике </vt:lpstr>
      <vt:lpstr>Звено «Эвенджеров» (вылет № 19) </vt:lpstr>
      <vt:lpstr>Слайд 5</vt:lpstr>
      <vt:lpstr>Теории </vt:lpstr>
      <vt:lpstr>Мнения противников</vt:lpstr>
      <vt:lpstr>Выбросы метана</vt:lpstr>
      <vt:lpstr>Слайд 9</vt:lpstr>
      <vt:lpstr>Слайд 10</vt:lpstr>
      <vt:lpstr>Слайд 11</vt:lpstr>
      <vt:lpstr>Слайд 12</vt:lpstr>
      <vt:lpstr>Слайд 13</vt:lpstr>
      <vt:lpstr>Слайд 14</vt:lpstr>
      <vt:lpstr>Слайд 15</vt:lpstr>
      <vt:lpstr>Слайд 16</vt:lpstr>
    </vt:vector>
  </TitlesOfParts>
  <Company>KrotySOFT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Бермудский треугольник</dc:title>
  <dc:creator>Виктор</dc:creator>
  <cp:lastModifiedBy>Виктор</cp:lastModifiedBy>
  <cp:revision>4</cp:revision>
  <dcterms:created xsi:type="dcterms:W3CDTF">2014-10-22T07:20:50Z</dcterms:created>
  <dcterms:modified xsi:type="dcterms:W3CDTF">2014-10-22T07:53:38Z</dcterms:modified>
</cp:coreProperties>
</file>