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91E4-E2B8-4F49-9DB2-971CF25EECEB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946E5-5290-42DD-8598-BAB6E1CBF68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91E4-E2B8-4F49-9DB2-971CF25EECEB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946E5-5290-42DD-8598-BAB6E1CBF6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91E4-E2B8-4F49-9DB2-971CF25EECEB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946E5-5290-42DD-8598-BAB6E1CBF6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91E4-E2B8-4F49-9DB2-971CF25EECEB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946E5-5290-42DD-8598-BAB6E1CBF6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91E4-E2B8-4F49-9DB2-971CF25EECEB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1C946E5-5290-42DD-8598-BAB6E1CBF68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91E4-E2B8-4F49-9DB2-971CF25EECEB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946E5-5290-42DD-8598-BAB6E1CBF6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91E4-E2B8-4F49-9DB2-971CF25EECEB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946E5-5290-42DD-8598-BAB6E1CBF6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91E4-E2B8-4F49-9DB2-971CF25EECEB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946E5-5290-42DD-8598-BAB6E1CBF6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91E4-E2B8-4F49-9DB2-971CF25EECEB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946E5-5290-42DD-8598-BAB6E1CBF6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91E4-E2B8-4F49-9DB2-971CF25EECEB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946E5-5290-42DD-8598-BAB6E1CBF6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91E4-E2B8-4F49-9DB2-971CF25EECEB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946E5-5290-42DD-8598-BAB6E1CBF6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FF791E4-E2B8-4F49-9DB2-971CF25EECEB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1C946E5-5290-42DD-8598-BAB6E1CBF68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184086" cy="2435696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Проект «Открытый космос» для детей старшей группы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2376264"/>
          </a:xfrm>
        </p:spPr>
        <p:txBody>
          <a:bodyPr/>
          <a:lstStyle/>
          <a:p>
            <a:r>
              <a:rPr lang="ru-RU" i="1" dirty="0" smtClean="0">
                <a:solidFill>
                  <a:schemeClr val="bg1"/>
                </a:solidFill>
              </a:rPr>
              <a:t>Краткосрочный проект для детей старшей группы </a:t>
            </a:r>
          </a:p>
          <a:p>
            <a:r>
              <a:rPr lang="ru-RU" i="1" dirty="0" smtClean="0">
                <a:solidFill>
                  <a:schemeClr val="bg1"/>
                </a:solidFill>
              </a:rPr>
              <a:t>«Открытый космос».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Подготовила: Гусейнова Л. М.</a:t>
            </a:r>
            <a:endParaRPr lang="ru-RU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551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4544">
        <p14:vortex dir="r"/>
      </p:transition>
    </mc:Choice>
    <mc:Fallback xmlns="">
      <p:transition spd="slow" advTm="4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2146250"/>
          </a:xfrm>
        </p:spPr>
        <p:txBody>
          <a:bodyPr>
            <a:noAutofit/>
          </a:bodyPr>
          <a:lstStyle/>
          <a:p>
            <a:r>
              <a:rPr lang="ru-RU" sz="2800" b="0" i="1" dirty="0">
                <a:solidFill>
                  <a:srgbClr val="FF0000"/>
                </a:solidFill>
              </a:rPr>
              <a:t>Тип проекта – краткосрочный (1 неделя) .</a:t>
            </a:r>
            <a:br>
              <a:rPr lang="ru-RU" sz="2800" b="0" i="1" dirty="0">
                <a:solidFill>
                  <a:srgbClr val="FF0000"/>
                </a:solidFill>
              </a:rPr>
            </a:br>
            <a:r>
              <a:rPr lang="ru-RU" sz="2800" b="0" i="1" dirty="0">
                <a:solidFill>
                  <a:srgbClr val="FF0000"/>
                </a:solidFill>
              </a:rPr>
              <a:t>Возраст – старшая группа (5-6 лет) .</a:t>
            </a:r>
            <a:br>
              <a:rPr lang="ru-RU" sz="2800" b="0" i="1" dirty="0">
                <a:solidFill>
                  <a:srgbClr val="FF0000"/>
                </a:solidFill>
              </a:rPr>
            </a:br>
            <a:r>
              <a:rPr lang="ru-RU" sz="2800" b="0" i="1" dirty="0">
                <a:solidFill>
                  <a:srgbClr val="FF0000"/>
                </a:solidFill>
              </a:rPr>
              <a:t>Участники проекта:</a:t>
            </a:r>
            <a:br>
              <a:rPr lang="ru-RU" sz="2800" b="0" i="1" dirty="0">
                <a:solidFill>
                  <a:srgbClr val="FF0000"/>
                </a:solidFill>
              </a:rPr>
            </a:br>
            <a:r>
              <a:rPr lang="ru-RU" sz="2800" b="0" i="1" dirty="0">
                <a:solidFill>
                  <a:srgbClr val="FF0000"/>
                </a:solidFill>
              </a:rPr>
              <a:t>• старшая группа;</a:t>
            </a:r>
            <a:br>
              <a:rPr lang="ru-RU" sz="2800" b="0" i="1" dirty="0">
                <a:solidFill>
                  <a:srgbClr val="FF0000"/>
                </a:solidFill>
              </a:rPr>
            </a:br>
            <a:r>
              <a:rPr lang="ru-RU" sz="2800" b="0" i="1" dirty="0">
                <a:solidFill>
                  <a:srgbClr val="FF0000"/>
                </a:solidFill>
              </a:rPr>
              <a:t>• воспитатель;</a:t>
            </a:r>
            <a:br>
              <a:rPr lang="ru-RU" sz="2800" b="0" i="1" dirty="0">
                <a:solidFill>
                  <a:srgbClr val="FF0000"/>
                </a:solidFill>
              </a:rPr>
            </a:br>
            <a:endParaRPr lang="ru-RU" sz="2800" b="0" i="1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276872"/>
            <a:ext cx="8424936" cy="429128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6422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10"/>
    </mc:Choice>
    <mc:Fallback xmlns="">
      <p:transition spd="slow" advTm="50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i="1" dirty="0">
                <a:solidFill>
                  <a:srgbClr val="FF0000"/>
                </a:solidFill>
                <a:effectLst/>
                <a:latin typeface="+mn-lt"/>
              </a:rPr>
              <a:t>Актуальность</a:t>
            </a:r>
            <a:r>
              <a:rPr lang="ru-RU" sz="3200" dirty="0">
                <a:solidFill>
                  <a:srgbClr val="FF0000"/>
                </a:solidFill>
                <a:effectLst/>
                <a:latin typeface="+mn-lt"/>
              </a:rPr>
              <a:t> </a:t>
            </a:r>
            <a:r>
              <a:rPr lang="ru-RU" sz="3200" i="1" dirty="0">
                <a:solidFill>
                  <a:srgbClr val="FF0000"/>
                </a:solidFill>
                <a:effectLst/>
                <a:latin typeface="+mn-lt"/>
              </a:rPr>
              <a:t>проекта</a:t>
            </a:r>
            <a:r>
              <a:rPr lang="ru-RU" sz="3200" dirty="0">
                <a:solidFill>
                  <a:srgbClr val="FF0000"/>
                </a:solidFill>
                <a:effectLst/>
                <a:latin typeface="+mn-lt"/>
              </a:rPr>
              <a:t>: </a:t>
            </a:r>
            <a:endParaRPr lang="ru-RU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Недостаточное внимание родителей к российскому празднику - День космонавтики.  Поверхностные знания детей о космосе, первом человеке, полетевшем в космос, о существовании праздника в России - День космонавтики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3200" i="1" dirty="0">
                <a:solidFill>
                  <a:schemeClr val="bg1"/>
                </a:solidFill>
              </a:rPr>
              <a:t>Цель</a:t>
            </a:r>
            <a:r>
              <a:rPr lang="ru-RU" sz="3200" dirty="0">
                <a:solidFill>
                  <a:schemeClr val="bg1"/>
                </a:solidFill>
              </a:rPr>
              <a:t>: Формирование  у  детей старшего дошкольного возраста представлений о космическом пространстве, освоении космоса людьми</a:t>
            </a:r>
          </a:p>
          <a:p>
            <a:r>
              <a:rPr lang="ru-RU" sz="3200" i="1" dirty="0">
                <a:solidFill>
                  <a:schemeClr val="bg1"/>
                </a:solidFill>
              </a:rPr>
              <a:t>Задачи:</a:t>
            </a:r>
            <a:endParaRPr lang="ru-RU" sz="3200" dirty="0">
              <a:solidFill>
                <a:schemeClr val="bg1"/>
              </a:solidFill>
            </a:endParaRPr>
          </a:p>
          <a:p>
            <a:r>
              <a:rPr lang="ru-RU" sz="3200" dirty="0">
                <a:solidFill>
                  <a:schemeClr val="bg1"/>
                </a:solidFill>
              </a:rPr>
              <a:t>• Обучающие – расширить и углубить знания детей о космосе, о празднике День космонавтики, о профессии космонавта.</a:t>
            </a:r>
          </a:p>
          <a:p>
            <a:r>
              <a:rPr lang="ru-RU" sz="3200" dirty="0">
                <a:solidFill>
                  <a:schemeClr val="bg1"/>
                </a:solidFill>
              </a:rPr>
              <a:t>• Развивающие – развивать познавательную и творческую активность, поддерживать и развивать интерес дошкольников к космосу, развить связную речь, память, логическое мышление.</a:t>
            </a:r>
          </a:p>
          <a:p>
            <a:r>
              <a:rPr lang="ru-RU" sz="3200" dirty="0">
                <a:solidFill>
                  <a:schemeClr val="bg1"/>
                </a:solidFill>
              </a:rPr>
              <a:t>Воспитательные – воспитывать патриотические чувства, способствующие гражданскому воспитанию личности; прививать чувство гордости и уважения к российской космонавтике</a:t>
            </a:r>
            <a:r>
              <a:rPr lang="ru-RU" sz="30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3701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4"/>
    </mc:Choice>
    <mc:Fallback xmlns="">
      <p:transition spd="slow" advTm="148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459432"/>
            <a:ext cx="3008313" cy="1440160"/>
          </a:xfrm>
        </p:spPr>
        <p:txBody>
          <a:bodyPr/>
          <a:lstStyle/>
          <a:p>
            <a:r>
              <a:rPr lang="ru-RU" b="1" i="1" u="sng" dirty="0">
                <a:solidFill>
                  <a:srgbClr val="FF0000"/>
                </a:solidFill>
                <a:effectLst/>
              </a:rPr>
              <a:t>Беседы</a:t>
            </a:r>
            <a:r>
              <a:rPr lang="ru-RU" b="1" u="sng" dirty="0">
                <a:solidFill>
                  <a:srgbClr val="FF0000"/>
                </a:solidFill>
                <a:effectLst/>
              </a:rPr>
              <a:t> </a:t>
            </a:r>
            <a:r>
              <a:rPr lang="ru-RU" b="1" i="1" u="sng" dirty="0">
                <a:solidFill>
                  <a:srgbClr val="FF0000"/>
                </a:solidFill>
                <a:effectLst/>
              </a:rPr>
              <a:t>с</a:t>
            </a:r>
            <a:r>
              <a:rPr lang="ru-RU" b="1" u="sng" dirty="0">
                <a:solidFill>
                  <a:srgbClr val="FF0000"/>
                </a:solidFill>
                <a:effectLst/>
              </a:rPr>
              <a:t> </a:t>
            </a:r>
            <a:r>
              <a:rPr lang="ru-RU" b="1" i="1" u="sng" dirty="0">
                <a:solidFill>
                  <a:srgbClr val="FF0000"/>
                </a:solidFill>
                <a:effectLst/>
              </a:rPr>
              <a:t>использованием</a:t>
            </a:r>
            <a:r>
              <a:rPr lang="ru-RU" b="1" u="sng" dirty="0">
                <a:solidFill>
                  <a:srgbClr val="FF0000"/>
                </a:solidFill>
                <a:effectLst/>
              </a:rPr>
              <a:t> </a:t>
            </a:r>
            <a:r>
              <a:rPr lang="ru-RU" b="1" i="1" u="sng" dirty="0">
                <a:solidFill>
                  <a:srgbClr val="FF0000"/>
                </a:solidFill>
                <a:effectLst/>
              </a:rPr>
              <a:t>презентаций.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0" y="908720"/>
            <a:ext cx="3563888" cy="5688632"/>
          </a:xfrm>
        </p:spPr>
        <p:txBody>
          <a:bodyPr>
            <a:noAutofit/>
          </a:bodyPr>
          <a:lstStyle/>
          <a:p>
            <a:r>
              <a:rPr lang="ru-RU" sz="1600" dirty="0"/>
              <a:t>1. </a:t>
            </a:r>
            <a:r>
              <a:rPr lang="ru-RU" sz="1600" dirty="0">
                <a:solidFill>
                  <a:schemeClr val="bg1"/>
                </a:solidFill>
              </a:rPr>
              <a:t>Беседа «Что такое космос».</a:t>
            </a:r>
            <a:br>
              <a:rPr lang="ru-RU" sz="1600" dirty="0">
                <a:solidFill>
                  <a:schemeClr val="bg1"/>
                </a:solidFill>
              </a:rPr>
            </a:br>
            <a:r>
              <a:rPr lang="ru-RU" sz="1600" dirty="0">
                <a:solidFill>
                  <a:schemeClr val="bg1"/>
                </a:solidFill>
              </a:rPr>
              <a:t>Цель: дать детям представление о планетах солнечной системы, солнце, звёздах, первом полете в космос, выяснить знания детей по данному вопросу.</a:t>
            </a:r>
            <a:br>
              <a:rPr lang="ru-RU" sz="1600" dirty="0">
                <a:solidFill>
                  <a:schemeClr val="bg1"/>
                </a:solidFill>
              </a:rPr>
            </a:br>
            <a:r>
              <a:rPr lang="ru-RU" sz="1600" dirty="0">
                <a:solidFill>
                  <a:schemeClr val="bg1"/>
                </a:solidFill>
              </a:rPr>
              <a:t>2. Беседа «Голубая планета - Земля».</a:t>
            </a:r>
            <a:br>
              <a:rPr lang="ru-RU" sz="1600" dirty="0">
                <a:solidFill>
                  <a:schemeClr val="bg1"/>
                </a:solidFill>
              </a:rPr>
            </a:br>
            <a:r>
              <a:rPr lang="ru-RU" sz="1600" dirty="0">
                <a:solidFill>
                  <a:schemeClr val="bg1"/>
                </a:solidFill>
              </a:rPr>
              <a:t>Цель: объяснить детям, что такое телескоп, космическое пространство, показать, как прекрасна наша Земля из космоса.</a:t>
            </a:r>
            <a:br>
              <a:rPr lang="ru-RU" sz="1600" dirty="0">
                <a:solidFill>
                  <a:schemeClr val="bg1"/>
                </a:solidFill>
              </a:rPr>
            </a:br>
            <a:r>
              <a:rPr lang="ru-RU" sz="1600" dirty="0">
                <a:solidFill>
                  <a:schemeClr val="bg1"/>
                </a:solidFill>
              </a:rPr>
              <a:t>3. Беседа «Луна - спутник Земли».</a:t>
            </a:r>
            <a:br>
              <a:rPr lang="ru-RU" sz="1600" dirty="0">
                <a:solidFill>
                  <a:schemeClr val="bg1"/>
                </a:solidFill>
              </a:rPr>
            </a:br>
            <a:r>
              <a:rPr lang="ru-RU" sz="1600" dirty="0">
                <a:solidFill>
                  <a:schemeClr val="bg1"/>
                </a:solidFill>
              </a:rPr>
              <a:t>Цель: выяснить представления детей о Луне, месяце, расширять знания о лунной поверхности, атмосфере.</a:t>
            </a:r>
            <a:br>
              <a:rPr lang="ru-RU" sz="1600" dirty="0">
                <a:solidFill>
                  <a:schemeClr val="bg1"/>
                </a:solidFill>
              </a:rPr>
            </a:br>
            <a:r>
              <a:rPr lang="ru-RU" sz="1600" dirty="0">
                <a:solidFill>
                  <a:schemeClr val="bg1"/>
                </a:solidFill>
              </a:rPr>
              <a:t>4. Беседа «Семья планет».</a:t>
            </a:r>
            <a:br>
              <a:rPr lang="ru-RU" sz="1600" dirty="0">
                <a:solidFill>
                  <a:schemeClr val="bg1"/>
                </a:solidFill>
              </a:rPr>
            </a:br>
            <a:r>
              <a:rPr lang="ru-RU" sz="1600" dirty="0">
                <a:solidFill>
                  <a:schemeClr val="bg1"/>
                </a:solidFill>
              </a:rPr>
              <a:t>Цель: расширять представления детей о планетах солнечной системы</a:t>
            </a:r>
            <a:br>
              <a:rPr lang="ru-RU" sz="1600" dirty="0">
                <a:solidFill>
                  <a:schemeClr val="bg1"/>
                </a:solidFill>
              </a:rPr>
            </a:br>
            <a:r>
              <a:rPr lang="ru-RU" sz="1600" dirty="0">
                <a:solidFill>
                  <a:schemeClr val="bg1"/>
                </a:solidFill>
              </a:rPr>
              <a:t>5. Беседа «Солнце - источник жизни на Земле».</a:t>
            </a:r>
            <a:br>
              <a:rPr lang="ru-RU" sz="1600" dirty="0">
                <a:solidFill>
                  <a:schemeClr val="bg1"/>
                </a:solidFill>
              </a:rPr>
            </a:br>
            <a:r>
              <a:rPr lang="ru-RU" sz="1600" dirty="0">
                <a:solidFill>
                  <a:schemeClr val="bg1"/>
                </a:solidFill>
              </a:rPr>
              <a:t>Цель: уточнить знания детей о солнце, его форме; пояснить из чего оно состоит.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16632"/>
            <a:ext cx="5472608" cy="6624735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6658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960">
        <p14:reveal/>
      </p:transition>
    </mc:Choice>
    <mc:Fallback xmlns="">
      <p:transition spd="slow" advTm="796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266"/>
            <a:ext cx="3008313" cy="1162050"/>
          </a:xfrm>
        </p:spPr>
        <p:txBody>
          <a:bodyPr/>
          <a:lstStyle/>
          <a:p>
            <a:pPr algn="ctr"/>
            <a:r>
              <a:rPr lang="ru-RU" b="1" i="1" u="sng" dirty="0">
                <a:solidFill>
                  <a:srgbClr val="C00000"/>
                </a:solidFill>
                <a:effectLst/>
              </a:rPr>
              <a:t>План</a:t>
            </a:r>
            <a:r>
              <a:rPr lang="ru-RU" b="1" u="sng" dirty="0">
                <a:solidFill>
                  <a:srgbClr val="C00000"/>
                </a:solidFill>
                <a:effectLst/>
              </a:rPr>
              <a:t> </a:t>
            </a:r>
            <a:r>
              <a:rPr lang="ru-RU" b="1" i="1" u="sng" dirty="0">
                <a:solidFill>
                  <a:srgbClr val="C00000"/>
                </a:solidFill>
                <a:effectLst/>
              </a:rPr>
              <a:t>мероприятий</a:t>
            </a:r>
            <a:r>
              <a:rPr lang="ru-RU" b="1" u="sng" dirty="0">
                <a:solidFill>
                  <a:srgbClr val="C00000"/>
                </a:solidFill>
                <a:effectLst/>
              </a:rPr>
              <a:t> </a:t>
            </a:r>
            <a:r>
              <a:rPr lang="ru-RU" b="1" i="1" u="sng" dirty="0">
                <a:solidFill>
                  <a:srgbClr val="C00000"/>
                </a:solidFill>
                <a:effectLst/>
              </a:rPr>
              <a:t>в</a:t>
            </a:r>
            <a:r>
              <a:rPr lang="ru-RU" b="1" u="sng" dirty="0">
                <a:solidFill>
                  <a:srgbClr val="C00000"/>
                </a:solidFill>
                <a:effectLst/>
              </a:rPr>
              <a:t> </a:t>
            </a:r>
            <a:r>
              <a:rPr lang="ru-RU" b="1" i="1" u="sng" dirty="0">
                <a:solidFill>
                  <a:srgbClr val="C00000"/>
                </a:solidFill>
                <a:effectLst/>
              </a:rPr>
              <a:t>рамках</a:t>
            </a:r>
            <a:r>
              <a:rPr lang="ru-RU" b="1" u="sng" dirty="0">
                <a:solidFill>
                  <a:srgbClr val="C00000"/>
                </a:solidFill>
                <a:effectLst/>
              </a:rPr>
              <a:t> </a:t>
            </a:r>
            <a:r>
              <a:rPr lang="ru-RU" b="1" i="1" u="sng" dirty="0">
                <a:solidFill>
                  <a:srgbClr val="C00000"/>
                </a:solidFill>
                <a:effectLst/>
              </a:rPr>
              <a:t>проекта: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51520" y="1412776"/>
            <a:ext cx="3008313" cy="5112568"/>
          </a:xfrm>
        </p:spPr>
        <p:txBody>
          <a:bodyPr>
            <a:normAutofit/>
          </a:bodyPr>
          <a:lstStyle/>
          <a:p>
            <a:pPr algn="just"/>
            <a:r>
              <a:rPr lang="ru-RU" sz="1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1. Беседы «Что я знаю о космосе», «Ю. Гагарин – первый космонавт», «День космонавтики», «Покорение космоса»;</a:t>
            </a:r>
          </a:p>
          <a:p>
            <a:pPr algn="just"/>
            <a:r>
              <a:rPr lang="ru-RU" sz="1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2. Чтение художественной литературы, рассказов о космосе, космонавтах (рассказ «Первый в космосе» В. Бороздина) ;</a:t>
            </a:r>
          </a:p>
          <a:p>
            <a:pPr algn="just"/>
            <a:r>
              <a:rPr lang="ru-RU" sz="1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3.Занятие по </a:t>
            </a:r>
            <a:r>
              <a:rPr lang="ru-RU" sz="1800" b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пластилинографии</a:t>
            </a:r>
            <a:r>
              <a:rPr lang="ru-RU" sz="1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«Лепим искусственный спутник Земли»;</a:t>
            </a:r>
          </a:p>
          <a:p>
            <a:pPr algn="just"/>
            <a:r>
              <a:rPr lang="ru-RU" sz="1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4. Просмотр мультимедийной презентации о космосе.</a:t>
            </a:r>
          </a:p>
          <a:p>
            <a:pPr algn="just"/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60648"/>
            <a:ext cx="5688632" cy="6408712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971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47"/>
    </mc:Choice>
    <mc:Fallback xmlns="">
      <p:transition spd="slow" advTm="114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0"/>
            <a:ext cx="7086600" cy="2161456"/>
          </a:xfrm>
        </p:spPr>
        <p:txBody>
          <a:bodyPr/>
          <a:lstStyle/>
          <a:p>
            <a:pPr algn="ctr"/>
            <a:r>
              <a:rPr lang="ru-RU" i="1" u="sng" dirty="0">
                <a:solidFill>
                  <a:schemeClr val="accent3"/>
                </a:solidFill>
                <a:effectLst/>
              </a:rPr>
              <a:t>НОД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 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692696"/>
            <a:ext cx="8496944" cy="5976664"/>
          </a:xfrm>
        </p:spPr>
        <p:txBody>
          <a:bodyPr>
            <a:normAutofit fontScale="47500" lnSpcReduction="20000"/>
          </a:bodyPr>
          <a:lstStyle/>
          <a:p>
            <a:r>
              <a:rPr lang="ru-RU" sz="3600" i="1" dirty="0">
                <a:solidFill>
                  <a:schemeClr val="bg1"/>
                </a:solidFill>
              </a:rPr>
              <a:t>1. Аппликация</a:t>
            </a:r>
            <a:r>
              <a:rPr lang="ru-RU" sz="3600" dirty="0">
                <a:solidFill>
                  <a:srgbClr val="C00000"/>
                </a:solidFill>
              </a:rPr>
              <a:t/>
            </a:r>
            <a:br>
              <a:rPr lang="ru-RU" sz="3600" dirty="0">
                <a:solidFill>
                  <a:srgbClr val="C00000"/>
                </a:solidFill>
              </a:rPr>
            </a:br>
            <a:r>
              <a:rPr lang="ru-RU" sz="3600" dirty="0">
                <a:solidFill>
                  <a:srgbClr val="C00000"/>
                </a:solidFill>
              </a:rPr>
              <a:t>Тема: «Полет на Луну».</a:t>
            </a:r>
            <a:br>
              <a:rPr lang="ru-RU" sz="3600" dirty="0">
                <a:solidFill>
                  <a:srgbClr val="C00000"/>
                </a:solidFill>
              </a:rPr>
            </a:br>
            <a:r>
              <a:rPr lang="ru-RU" sz="3600" dirty="0">
                <a:solidFill>
                  <a:srgbClr val="C00000"/>
                </a:solidFill>
              </a:rPr>
              <a:t>Цель: учить передавать форму ракеты, применяя прием симметричного вырезывания из бумаги, вырезать фигуры людей в скафандрах из бумаги, сложенной вдвое; закреплять умение дополнять картинку подходящими по смыслу предметами; развивать чувство композиции, воображение.</a:t>
            </a:r>
            <a:br>
              <a:rPr lang="ru-RU" sz="3600" dirty="0">
                <a:solidFill>
                  <a:srgbClr val="C00000"/>
                </a:solidFill>
              </a:rPr>
            </a:br>
            <a:r>
              <a:rPr lang="ru-RU" sz="3600" i="1" dirty="0">
                <a:solidFill>
                  <a:schemeClr val="bg1"/>
                </a:solidFill>
              </a:rPr>
              <a:t>2. Лепка</a:t>
            </a:r>
            <a:r>
              <a:rPr lang="ru-RU" sz="3600" dirty="0">
                <a:solidFill>
                  <a:srgbClr val="C00000"/>
                </a:solidFill>
              </a:rPr>
              <a:t/>
            </a:r>
            <a:br>
              <a:rPr lang="ru-RU" sz="3600" dirty="0">
                <a:solidFill>
                  <a:srgbClr val="C00000"/>
                </a:solidFill>
              </a:rPr>
            </a:br>
            <a:r>
              <a:rPr lang="ru-RU" sz="3600" dirty="0">
                <a:solidFill>
                  <a:srgbClr val="C00000"/>
                </a:solidFill>
              </a:rPr>
              <a:t>Тема: «Космонавт в скафандре».</a:t>
            </a:r>
            <a:br>
              <a:rPr lang="ru-RU" sz="3600" dirty="0">
                <a:solidFill>
                  <a:srgbClr val="C00000"/>
                </a:solidFill>
              </a:rPr>
            </a:br>
            <a:r>
              <a:rPr lang="ru-RU" sz="3600" dirty="0">
                <a:solidFill>
                  <a:srgbClr val="C00000"/>
                </a:solidFill>
              </a:rPr>
              <a:t>Цель: учить детей лепить космонавта, используя игрушку в качестве натуры; передавать форму частей игрушки: овальную (туловище), округлую (голова), цилиндрическую (ноги); передавать пропорциональное соотношение частей и детали ; учить объединять вылепленные части в одно целое, плотно соединять их путем </a:t>
            </a:r>
            <a:r>
              <a:rPr lang="ru-RU" sz="3600" dirty="0" err="1">
                <a:solidFill>
                  <a:srgbClr val="C00000"/>
                </a:solidFill>
              </a:rPr>
              <a:t>примазывания</a:t>
            </a:r>
            <a:r>
              <a:rPr lang="ru-RU" sz="3600" dirty="0">
                <a:solidFill>
                  <a:srgbClr val="C00000"/>
                </a:solidFill>
              </a:rPr>
              <a:t> одной части к другой.</a:t>
            </a:r>
          </a:p>
          <a:p>
            <a:r>
              <a:rPr lang="ru-RU" sz="3600" i="1" dirty="0">
                <a:solidFill>
                  <a:schemeClr val="bg1"/>
                </a:solidFill>
              </a:rPr>
              <a:t>3. Рисование</a:t>
            </a:r>
            <a:r>
              <a:rPr lang="ru-RU" sz="3600" dirty="0">
                <a:solidFill>
                  <a:srgbClr val="C00000"/>
                </a:solidFill>
              </a:rPr>
              <a:t/>
            </a:r>
            <a:br>
              <a:rPr lang="ru-RU" sz="3600" dirty="0">
                <a:solidFill>
                  <a:srgbClr val="C00000"/>
                </a:solidFill>
              </a:rPr>
            </a:br>
            <a:r>
              <a:rPr lang="ru-RU" sz="3600" dirty="0">
                <a:solidFill>
                  <a:srgbClr val="C00000"/>
                </a:solidFill>
              </a:rPr>
              <a:t>Тема: Космическая фантазия. Техника цветной </a:t>
            </a:r>
            <a:r>
              <a:rPr lang="ru-RU" sz="3600" dirty="0" err="1">
                <a:solidFill>
                  <a:srgbClr val="C00000"/>
                </a:solidFill>
              </a:rPr>
              <a:t>граттаж</a:t>
            </a:r>
            <a:r>
              <a:rPr lang="ru-RU" sz="3600" dirty="0">
                <a:solidFill>
                  <a:srgbClr val="C00000"/>
                </a:solidFill>
              </a:rPr>
              <a:t>.</a:t>
            </a:r>
            <a:br>
              <a:rPr lang="ru-RU" sz="3600" dirty="0">
                <a:solidFill>
                  <a:srgbClr val="C00000"/>
                </a:solidFill>
              </a:rPr>
            </a:br>
            <a:r>
              <a:rPr lang="ru-RU" sz="3600" dirty="0">
                <a:solidFill>
                  <a:srgbClr val="C00000"/>
                </a:solidFill>
              </a:rPr>
              <a:t>Цель: расширять кругозор, знания детей о космосе; развивать </a:t>
            </a:r>
            <a:r>
              <a:rPr lang="ru-RU" sz="3600" dirty="0" err="1">
                <a:solidFill>
                  <a:srgbClr val="C00000"/>
                </a:solidFill>
              </a:rPr>
              <a:t>цветовосприятие</a:t>
            </a:r>
            <a:r>
              <a:rPr lang="ru-RU" sz="3600" dirty="0">
                <a:solidFill>
                  <a:srgbClr val="C00000"/>
                </a:solidFill>
              </a:rPr>
              <a:t>; поддерживать интерес к изобразительной деятельности; продолжать учить рисовать нетрадиционной техникой цветной </a:t>
            </a:r>
            <a:r>
              <a:rPr lang="ru-RU" sz="3600" dirty="0" err="1">
                <a:solidFill>
                  <a:srgbClr val="C00000"/>
                </a:solidFill>
              </a:rPr>
              <a:t>граттаж</a:t>
            </a:r>
            <a:r>
              <a:rPr lang="ru-RU" sz="3600" dirty="0">
                <a:solidFill>
                  <a:srgbClr val="C00000"/>
                </a:solidFill>
              </a:rPr>
              <a:t>;</a:t>
            </a:r>
            <a:br>
              <a:rPr lang="ru-RU" sz="3600" dirty="0">
                <a:solidFill>
                  <a:srgbClr val="C00000"/>
                </a:solidFill>
              </a:rPr>
            </a:br>
            <a:r>
              <a:rPr lang="ru-RU" sz="3600" dirty="0">
                <a:solidFill>
                  <a:srgbClr val="C00000"/>
                </a:solidFill>
              </a:rPr>
              <a:t> </a:t>
            </a:r>
          </a:p>
          <a:p>
            <a:r>
              <a:rPr lang="ru-RU" sz="3600" i="1" dirty="0">
                <a:solidFill>
                  <a:schemeClr val="bg1"/>
                </a:solidFill>
              </a:rPr>
              <a:t>4. Тема: Нагибин Ю.М. Рассказы о Гагарине. </a:t>
            </a:r>
          </a:p>
          <a:p>
            <a:r>
              <a:rPr lang="ru-RU" sz="3600" dirty="0">
                <a:solidFill>
                  <a:srgbClr val="C00000"/>
                </a:solidFill>
              </a:rPr>
              <a:t>Цель: познакомить с биографией </a:t>
            </a:r>
            <a:r>
              <a:rPr lang="ru-RU" sz="3600" dirty="0" err="1">
                <a:solidFill>
                  <a:srgbClr val="C00000"/>
                </a:solidFill>
              </a:rPr>
              <a:t>Ю.Гагарина</a:t>
            </a:r>
            <a:r>
              <a:rPr lang="ru-RU" sz="3600" dirty="0">
                <a:solidFill>
                  <a:srgbClr val="C00000"/>
                </a:solidFill>
              </a:rPr>
              <a:t>. учить осмысливать содержание прочитанного; воспитывать чувство гордости за первых покорителей космоса; подвести к пониманию таких нравственных и волевых качеств, как доброта, настойчивость, бесстрашие, трудолюбие.</a:t>
            </a:r>
          </a:p>
          <a:p>
            <a:r>
              <a:rPr lang="ru-RU" sz="3600" dirty="0">
                <a:solidFill>
                  <a:srgbClr val="C00000"/>
                </a:solidFill>
              </a:rPr>
              <a:t> </a:t>
            </a:r>
          </a:p>
          <a:p>
            <a:r>
              <a:rPr lang="ru-RU" sz="3600" i="1" dirty="0">
                <a:solidFill>
                  <a:schemeClr val="bg1"/>
                </a:solidFill>
              </a:rPr>
              <a:t>5. Просмотр презентаций о космосе и космонавтах</a:t>
            </a:r>
            <a:r>
              <a:rPr lang="ru-RU" sz="3600" dirty="0">
                <a:solidFill>
                  <a:srgbClr val="C00000"/>
                </a:solidFill>
              </a:rPr>
              <a:t>.</a:t>
            </a:r>
          </a:p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949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59"/>
    </mc:Choice>
    <mc:Fallback xmlns="">
      <p:transition spd="slow" advTm="169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086600" cy="953616"/>
          </a:xfrm>
        </p:spPr>
        <p:txBody>
          <a:bodyPr/>
          <a:lstStyle/>
          <a:p>
            <a:pPr algn="ctr"/>
            <a:r>
              <a:rPr lang="ru-RU" i="1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 </a:t>
            </a:r>
            <a:r>
              <a:rPr lang="ru-RU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Результаты:</a:t>
            </a:r>
            <a:endParaRPr lang="ru-RU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2507786"/>
            <a:ext cx="8291264" cy="2001334"/>
          </a:xfrm>
        </p:spPr>
        <p:txBody>
          <a:bodyPr>
            <a:normAutofit fontScale="25000" lnSpcReduction="20000"/>
          </a:bodyPr>
          <a:lstStyle/>
          <a:p>
            <a:r>
              <a:rPr lang="ru-RU" sz="12800" dirty="0"/>
              <a:t>В результате нашего проекта цель - развитие патриотических чувств у детей старшего дошкольного возраста, была достигнута.</a:t>
            </a:r>
            <a:br>
              <a:rPr lang="ru-RU" sz="12800" dirty="0"/>
            </a:br>
            <a:r>
              <a:rPr lang="ru-RU" sz="12800" dirty="0"/>
              <a:t>Задачи, поставленные в начале работы, нашли практическую </a:t>
            </a:r>
            <a:r>
              <a:rPr lang="ru-RU" sz="12800" dirty="0" smtClean="0"/>
              <a:t>реализацию</a:t>
            </a:r>
          </a:p>
          <a:p>
            <a:endParaRPr lang="ru-RU" dirty="0"/>
          </a:p>
          <a:p>
            <a:pPr algn="ctr"/>
            <a:r>
              <a:rPr lang="ru-RU" sz="32000" dirty="0" smtClean="0">
                <a:solidFill>
                  <a:srgbClr val="FF0000"/>
                </a:solidFill>
              </a:rPr>
              <a:t>Конец</a:t>
            </a:r>
            <a:r>
              <a:rPr lang="ru-RU" sz="7200" dirty="0" smtClean="0"/>
              <a:t>.</a:t>
            </a:r>
            <a:endParaRPr lang="ru-RU" sz="7200" dirty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789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8492">
        <p14:reveal/>
      </p:transition>
    </mc:Choice>
    <mc:Fallback xmlns="">
      <p:transition spd="slow" advTm="849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.6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2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.8|1.9|1.6|1.3|1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3|2.3|2.3|2.1|1.7|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|1.7|1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160</TotalTime>
  <Words>158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Проект «Открытый космос» для детей старшей группы</vt:lpstr>
      <vt:lpstr>Тип проекта – краткосрочный (1 неделя) . Возраст – старшая группа (5-6 лет) . Участники проекта: • старшая группа; • воспитатель; </vt:lpstr>
      <vt:lpstr>Актуальность проекта: </vt:lpstr>
      <vt:lpstr>Беседы с использованием презентаций.</vt:lpstr>
      <vt:lpstr>План мероприятий в рамках проекта:</vt:lpstr>
      <vt:lpstr>НОД   </vt:lpstr>
      <vt:lpstr> Результаты: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«Открытый космос» для детей старшей группы</dc:title>
  <dc:creator>Лала Мусаевна</dc:creator>
  <cp:lastModifiedBy>Лала Мусаевна</cp:lastModifiedBy>
  <cp:revision>10</cp:revision>
  <dcterms:created xsi:type="dcterms:W3CDTF">2015-04-09T13:24:45Z</dcterms:created>
  <dcterms:modified xsi:type="dcterms:W3CDTF">2015-04-15T11:07:00Z</dcterms:modified>
</cp:coreProperties>
</file>