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8" r:id="rId9"/>
    <p:sldId id="270" r:id="rId10"/>
    <p:sldId id="258" r:id="rId11"/>
    <p:sldId id="260" r:id="rId12"/>
    <p:sldId id="259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71" r:id="rId21"/>
    <p:sldId id="281" r:id="rId22"/>
    <p:sldId id="283" r:id="rId23"/>
    <p:sldId id="285" r:id="rId24"/>
    <p:sldId id="286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1" d="100"/>
          <a:sy n="101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39F1-2994-4BC4-BA5A-248B1914FA3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39111-CA78-4280-A837-55835C162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3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9111-CA78-4280-A837-55835C16279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9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5E0B-C9C6-455C-A7DC-BB4317083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03625"/>
      </p:ext>
    </p:extLst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868680" y="256032"/>
            <a:ext cx="8083296" cy="63093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0&amp;text=%D1%88%D1%82%D0%B0%D0%B1%20%D0%BA%D0%B2%D0%B0%D1%80%D1%82%D0%B8%D1%80%D0%B0%20%D0%BE%D0%BE%D0%BD&amp;noreask=1&amp;pos=17&amp;lr=11287&amp;rpt=simage&amp;uinfo=ww-1263-wh-929-fw-1038-fh-598-pd-1&amp;img_url=http://a0.twimg.com/profile_images/2368838575/q5cs7mfxqmgmhh56u8l2_reasonably_small.jpe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97%D0%B0%D0%BB%20%D0%B7%D0%B0%D1%81%D0%B5%D0%B4%D0%B0%D0%BD%D0%B8%D1%8F%20%D0%93%D0%B5%D0%BD%D0%B5%D1%80%D0%B0%D0%BB%D1%8C%D0%BD%D0%BE%D0%B9%20%D0%90%D1%81%D1%81%D0%B0%D0%BC%D0%B1%D0%BB%D0%B5%D0%B8%20%D0%9E%D0%9E%D0%9D&amp;fp=0&amp;pos=7&amp;uinfo=ww-1263-wh-929-fw-1038-fh-598-pd-1&amp;rpt=simage&amp;img_url=http://upload.wikimedia.org/wikipedia/commons/thumb/1/18/UnitedNations_GeneralAssemblyChamber.jpg/120px-UnitedNations_GeneralAssemblyChamber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5%D0%B6%D0%B4%D1%83%D0%BD%D0%B0%D1%80%D0%BE%D0%B4%D0%BD%D1%8B%D0%B9%20%D1%81%D1%83%D0%B4%20%D0%BE%D0%BE%D0%BD&amp;fp=0&amp;pos=10&amp;uinfo=ww-1263-wh-929-fw-1038-fh-598-pd-1&amp;rpt=simage&amp;img_url=http://upload.wikimedia.org/wikipedia/commons/f/fb/International_Court_of_Justic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C%D0%B5%D0%B6%D0%B4%D1%83%D0%BD%D0%B0%D1%80%D0%BE%D0%B4%D0%BD%D1%8B%D0%B9%20%D1%81%D1%83%D0%B4%20%D0%BE%D0%BE%D0%BD&amp;fp=0&amp;pos=25&amp;uinfo=ww-1263-wh-929-fw-1038-fh-598-pd-1&amp;rpt=simage&amp;img_url=http://im.kommersant.ru/Issues.photo/DAILY/2008/161/KMO_088197_67737_1_t203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1&amp;text=%D1%81%D0%BE%D0%B2%D0%B5%D1%82%20%D0%B1%D0%B5%D0%B7%D0%BE%D0%BF%D0%B0%D1%81%D0%BD%D0%BE%D1%81%D1%82%D0%B8%20%D0%BE%D0%BE%D0%BD%20%D1%84%D0%BE%D1%82%D0%BE&amp;fp=1&amp;pos=51&amp;uinfo=ww-1263-wh-929-fw-1038-fh-598-pd-1&amp;rpt=simage&amp;img_url=http://www.mk.ru/upload/iblock_mk/475/45/91/6a/DETAIL_PICTURE__8115628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A2%D0%B5%D1%80%D1%80%D0%BE%D1%80%D0%B8%D1%81%D1%82-%D1%81%D0%BC%D0%B5%D1%80%D1%82%D0%BD%D0%B8%D0%BA%20%D0%B2%D0%B7%D0%BE%D1%80%D0%B2%D0%B0%D0%BB%20%D0%BD%D0%B0%D1%87%D0%B8%D0%BD%D0%B5%D0%BD%D0%BD%D1%8B%D0%B9%20%D0%B2%D0%B7%D1%80%D1%8B%D0%B2%D1%87%D0%B0%D1%82%D0%BA%D0%BE%D0%B9%20%D1%86%D0%B5%D0%BC%D0%B5%D0%BD%D1%82%D0%BE%D0%B2%D0%BE%D0%B7%20%D1%80%D1%8F%D0%B4%D0%BE%D0%BC%20%D1%81%20%C2%AB%D0%9A%D0%B0%D0%BD%D0%B0%D0%BB-%D0%BE%D1%82%D0%B5%D0%BB%D0%B5%D0%BC%C2%BB,%20%D0%B2%20%D0%BA%D0%BE%D1%82%D0%BE%D1%80%D0%BE%D0%BC%20%D1%80%D0%B0%D1%81%D0%BF%D0%BE%D0%BB%D0%B0%D0%B3%D0%B0%D0%BB%D0%B0%D1%81%D1%8C%20%D1%88%D1%82%D0%B0%D0%B1-%D0%BA%D0%B2%D0%B0%D1%80%D1%82%D0%B8%D1%80%D0%B0%20%D0%9E%D0%9E%D0%9D%20%D0%B2%20%D0%91%D0%B0%D0%B3%D0%B4%D0%B0%D0%B4%D0%B5&amp;fp=0&amp;pos=0&amp;uinfo=ww-1263-wh-929-fw-1038-fh-598-pd-1&amp;rpt=simage&amp;img_url=http://www.kommersant.ru/ImagesVlast/Vlast/2003/033/200333-33-0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1%81%D1%82%D0%B8%D1%85%D0%B8%D0%B9%D0%BD%D1%8B%D0%B5%20%D0%B1%D0%B5%D0%B4%D1%81%D1%82%D0%B2%D0%B8%D1%8F%20%D0%BA%D0%B0%D1%80%D1%82%D0%B8%D0%BD%D0%BA%D0%B8&amp;fp=0&amp;pos=9&amp;uinfo=ww-1263-wh-929-fw-1038-fh-598-pd-1&amp;rpt=simage&amp;img_url=http://inapcache.boston.com/universal/site_graphics/blogs/bigpicture/russiafire_08_11/r02_2455679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158" y="1458177"/>
            <a:ext cx="68618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Мировое сообщество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государств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566160"/>
            <a:ext cx="128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66FF"/>
                </a:solidFill>
              </a:rPr>
              <a:t>Урок 19.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3909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Открываем новые знания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3834" y="680224"/>
            <a:ext cx="708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</a:rPr>
              <a:t>Тема 19. </a:t>
            </a:r>
            <a:r>
              <a:rPr lang="ru-RU" sz="2800" b="1" i="1" dirty="0" smtClean="0">
                <a:solidFill>
                  <a:srgbClr val="0000FF"/>
                </a:solidFill>
              </a:rPr>
              <a:t>Мировое сообщество государств</a:t>
            </a:r>
            <a:r>
              <a:rPr lang="ru-RU" sz="2800" b="1" dirty="0" smtClean="0">
                <a:solidFill>
                  <a:srgbClr val="0000FF"/>
                </a:solidFill>
              </a:rPr>
              <a:t>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6446" y="1203443"/>
            <a:ext cx="5333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</a:rPr>
              <a:t>Почему разные государства </a:t>
            </a:r>
            <a:r>
              <a:rPr lang="ru-RU" sz="2400" i="1" dirty="0" smtClean="0">
                <a:solidFill>
                  <a:srgbClr val="FF0000"/>
                </a:solidFill>
              </a:rPr>
              <a:t>помогают </a:t>
            </a:r>
            <a:r>
              <a:rPr lang="ru-RU" sz="2400" i="1" dirty="0">
                <a:solidFill>
                  <a:srgbClr val="FF0000"/>
                </a:solidFill>
              </a:rPr>
              <a:t>друг другу?</a:t>
            </a:r>
            <a:endParaRPr lang="ru-RU" sz="24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005" y="2333497"/>
            <a:ext cx="7895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Представьте, что все государства, готовые оказать помощь, привезут только медикаменты или только еду, сможет ли пострадавшее государство справиться со своими трудностями?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1872" y="4299914"/>
            <a:ext cx="680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Как помощникам договориться о том, кто и чем будет помогать?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5311" y="5355034"/>
            <a:ext cx="4615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Проверьте себя по учебнику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стр.102-103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3909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Открываем новые знания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0945" y="2272421"/>
            <a:ext cx="81694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800" dirty="0" smtClean="0">
                <a:solidFill>
                  <a:schemeClr val="bg1"/>
                </a:solidFill>
              </a:rPr>
              <a:t>ООН основана в</a:t>
            </a:r>
            <a:endParaRPr lang="ru-RU" alt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800" dirty="0" smtClean="0">
                <a:solidFill>
                  <a:schemeClr val="bg1"/>
                </a:solidFill>
              </a:rPr>
              <a:t>Штаб-квартира ООН находится </a:t>
            </a:r>
            <a:endParaRPr lang="ru-RU" alt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chemeClr val="bg1"/>
                </a:solidFill>
              </a:rPr>
              <a:t>Число членов </a:t>
            </a:r>
            <a:r>
              <a:rPr lang="ru-RU" altLang="ru-RU" sz="2800" dirty="0" smtClean="0">
                <a:solidFill>
                  <a:schemeClr val="bg1"/>
                </a:solidFill>
              </a:rPr>
              <a:t>государств входящих в ООН</a:t>
            </a:r>
            <a:endParaRPr lang="ru-RU" alt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chemeClr val="bg1"/>
                </a:solidFill>
              </a:rPr>
              <a:t>Главный орган </a:t>
            </a:r>
            <a:r>
              <a:rPr lang="ru-RU" altLang="ru-RU" sz="2800" dirty="0" smtClean="0">
                <a:solidFill>
                  <a:schemeClr val="bg1"/>
                </a:solidFill>
              </a:rPr>
              <a:t>управления ООН</a:t>
            </a:r>
            <a:endParaRPr lang="ru-RU" alt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chemeClr val="bg1"/>
                </a:solidFill>
              </a:rPr>
              <a:t>Основные направления </a:t>
            </a:r>
            <a:r>
              <a:rPr lang="ru-RU" altLang="ru-RU" sz="2800" dirty="0" smtClean="0">
                <a:solidFill>
                  <a:schemeClr val="bg1"/>
                </a:solidFill>
              </a:rPr>
              <a:t>работы ООН</a:t>
            </a:r>
            <a:endParaRPr lang="ru-RU" altLang="ru-R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2800" dirty="0">
                <a:solidFill>
                  <a:schemeClr val="bg1"/>
                </a:solidFill>
              </a:rPr>
              <a:t>Дата принятия </a:t>
            </a:r>
            <a:r>
              <a:rPr lang="ru-RU" altLang="ru-RU" sz="2800" dirty="0" smtClean="0">
                <a:solidFill>
                  <a:schemeClr val="bg1"/>
                </a:solidFill>
              </a:rPr>
              <a:t>ВДПЧ 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132" y="712790"/>
            <a:ext cx="8347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Как называется организация, которая объединяет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все страны?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6025" y="640096"/>
            <a:ext cx="8534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Объединенных Наций              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(О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7642" y="1788007"/>
            <a:ext cx="4719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u="sng" dirty="0" smtClean="0">
                <a:solidFill>
                  <a:schemeClr val="bg1"/>
                </a:solidFill>
              </a:rPr>
              <a:t>Закончите предложения:</a:t>
            </a:r>
            <a:endParaRPr lang="ru-RU" sz="3200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8620" y="2272421"/>
            <a:ext cx="568046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1945 году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              в Нью-Йорке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                                    193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Генеральная Ассамблея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мир во всем мире</a:t>
            </a:r>
          </a:p>
        </p:txBody>
      </p:sp>
      <p:pic>
        <p:nvPicPr>
          <p:cNvPr id="11266" name="Picture 2" descr="The Answers To Frequently Asked Questions Journal Articles in PD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r="26769" b="37232"/>
          <a:stretch/>
        </p:blipFill>
        <p:spPr bwMode="auto">
          <a:xfrm>
            <a:off x="4502687" y="5374889"/>
            <a:ext cx="836688" cy="108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5540" y="5538708"/>
            <a:ext cx="2048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</a:rPr>
              <a:t>Стр.104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3909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Открываем новые знания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0467" y="702527"/>
            <a:ext cx="3097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Что такое ВДПЧ?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562" y="640971"/>
            <a:ext cx="78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Всеобщая декларация прав человека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663" y="1482224"/>
            <a:ext cx="4366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Когда была принята ООН?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649" y="1230659"/>
            <a:ext cx="399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10 декабря 1948 года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1649" y="1979785"/>
            <a:ext cx="3911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О чем этот документ?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589" y="2064097"/>
            <a:ext cx="7127272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В нем прописаны основные права и свободы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человека независимо от того, в какой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стране он живет.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2562" y="4101640"/>
            <a:ext cx="7644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</a:rPr>
              <a:t>Давайте посмотрим видеосюжет </a:t>
            </a:r>
            <a:r>
              <a:rPr lang="ru-RU" sz="2800" i="1" dirty="0" smtClean="0">
                <a:solidFill>
                  <a:schemeClr val="bg1"/>
                </a:solidFill>
              </a:rPr>
              <a:t>об ООН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7" grpId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0066FF"/>
                </a:solidFill>
              </a:rPr>
              <a:t>Флаг ООН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3524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462" y="524107"/>
            <a:ext cx="77724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6FF"/>
                </a:solidFill>
              </a:rPr>
              <a:t>Организация Объединенных Наций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5715000"/>
            <a:ext cx="41910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smtClean="0"/>
              <a:t>Штаб-квартира ООН в Нью-Йорке</a:t>
            </a:r>
          </a:p>
        </p:txBody>
      </p:sp>
      <p:pic>
        <p:nvPicPr>
          <p:cNvPr id="22532" name="Picture 6" descr="http://s1.ziareromania.ro/?mmid=7eef9e20c550c7ff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27" y="1804639"/>
            <a:ext cx="7008813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533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3555" name="Рисунок 9" descr="Флаги&#10; государств — членов ООН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72930348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FF"/>
                </a:solidFill>
              </a:rPr>
              <a:t>Зал заседания Генеральной Ассамблеи ООН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399" y="5800493"/>
            <a:ext cx="8229600" cy="868363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	В зале Генеральной Ассамблеи, оформленном в зеленом и золотом тонах, размещаются все 192 делегации, каждой из которых выделено шесть мест. Всего 1898 мест. </a:t>
            </a:r>
          </a:p>
        </p:txBody>
      </p:sp>
      <p:pic>
        <p:nvPicPr>
          <p:cNvPr id="24580" name="Picture 6" descr="http://s3-eu-west-1.amazonaws.com/youroute-media/system/photos/images/000/026/240/3d826ea34769cfbf3680496a95c227556ff825d1_sh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23693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969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424" y="0"/>
            <a:ext cx="7467600" cy="639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FF"/>
                </a:solidFill>
              </a:rPr>
              <a:t>Международный Суд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01959" y="5867400"/>
            <a:ext cx="8153400" cy="868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	Был учрежден в 1945 году в качестве главного органа ООН для вынесения судебных решений. Суд рассматривает иски только от стран, а не от частных лиц. Если страна принимает решение передать дело в Суд, она обязана выполнять его постановление. </a:t>
            </a:r>
          </a:p>
        </p:txBody>
      </p:sp>
      <p:pic>
        <p:nvPicPr>
          <p:cNvPr id="27652" name="Picture 6" descr="http://g.io.ua/img_aa/large/2390/90/2390904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9" y="553844"/>
            <a:ext cx="7010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8722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424" y="163126"/>
            <a:ext cx="7467600" cy="7159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FF"/>
                </a:solidFill>
              </a:rPr>
              <a:t>Международный Суд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6" descr="http://im.kommersant.ru/Issues.photo/DAILY/2008/161/KMO_088197_67737_1_t2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3" y="990600"/>
            <a:ext cx="8482013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9148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9070" y="167268"/>
            <a:ext cx="8229600" cy="639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FF"/>
                </a:solidFill>
              </a:rPr>
              <a:t>Совет Безопасности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5620" y="5421661"/>
            <a:ext cx="8686800" cy="129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    Зал Совета Безопасности был оформлен Норвегией по эскизам норвежского художника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Арнстейна</a:t>
            </a: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Арнеберга</a:t>
            </a:r>
            <a:r>
              <a:rPr lang="ru-RU" altLang="ru-RU" sz="2000" dirty="0" smtClean="0">
                <a:solidFill>
                  <a:schemeClr val="bg1"/>
                </a:solidFill>
              </a:rPr>
              <a:t>. Большую часть восточной стены занимает большое панно, символизирующее торжество мира и свободы. Участники сидят за </a:t>
            </a:r>
            <a:r>
              <a:rPr lang="ru-RU" altLang="ru-RU" sz="2000" u="sng" dirty="0" smtClean="0">
                <a:solidFill>
                  <a:schemeClr val="bg1"/>
                </a:solidFill>
              </a:rPr>
              <a:t>круглым</a:t>
            </a:r>
            <a:r>
              <a:rPr lang="ru-RU" altLang="ru-RU" sz="2000" dirty="0" smtClean="0">
                <a:solidFill>
                  <a:schemeClr val="bg1"/>
                </a:solidFill>
              </a:rPr>
              <a:t> столом.</a:t>
            </a:r>
          </a:p>
        </p:txBody>
      </p:sp>
      <p:pic>
        <p:nvPicPr>
          <p:cNvPr id="29700" name="Picture 6" descr="http://www.mk.ru/upload/iblock_mk/475/45/91/6a/DETAIL_PICTURE__8115628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9" b="31343"/>
          <a:stretch>
            <a:fillRect/>
          </a:stretch>
        </p:blipFill>
        <p:spPr bwMode="auto">
          <a:xfrm>
            <a:off x="1041467" y="947854"/>
            <a:ext cx="7548688" cy="43734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9300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6153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Вспоминаем то, что знаем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0062" y="696730"/>
            <a:ext cx="6470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Какую тему изучали на прошлом уроке?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4018" y="635174"/>
            <a:ext cx="426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Мировое хозяйство.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19950"/>
            <a:ext cx="76642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Объясните, зачем современному человечеству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мировое хозяйство?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Что необходимо человеку или государству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для покупки товара?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0624" y="1481560"/>
            <a:ext cx="1728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Деньги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5060" y="2145296"/>
            <a:ext cx="69000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Что такое деньги?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Где их можно взять?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Как называют вещи купленные человеком 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на заработанные деньги?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561" y="2297151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Собственность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0683" y="3720944"/>
            <a:ext cx="22284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u="sng" dirty="0" smtClean="0">
                <a:solidFill>
                  <a:schemeClr val="bg1"/>
                </a:solidFill>
              </a:rPr>
              <a:t>Тетрадь</a:t>
            </a: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 стр.69 №4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/>
      <p:bldP spid="7" grpId="0"/>
      <p:bldP spid="8" grpId="0" build="allAtOnce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3909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Открываем новые знания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0946" y="742436"/>
            <a:ext cx="81180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</a:rPr>
              <a:t>Как вы думаете, что может произойти, если какая- то страна нарушит правила принятые  мировым сообществом государств</a:t>
            </a:r>
            <a:r>
              <a:rPr lang="ru-RU" sz="2800" i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ru-RU" sz="2800" i="1" dirty="0">
              <a:solidFill>
                <a:schemeClr val="bg1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Есть </a:t>
            </a:r>
            <a:r>
              <a:rPr lang="ru-RU" sz="2800" i="1" dirty="0">
                <a:solidFill>
                  <a:schemeClr val="bg1"/>
                </a:solidFill>
              </a:rPr>
              <a:t>в структуре ООН специальная организация , которая отвечает за сохранение и не нарушение </a:t>
            </a:r>
            <a:r>
              <a:rPr lang="ru-RU" sz="2800" i="1" dirty="0" smtClean="0">
                <a:solidFill>
                  <a:schemeClr val="bg1"/>
                </a:solidFill>
              </a:rPr>
              <a:t>прав</a:t>
            </a:r>
            <a:r>
              <a:rPr lang="ru-RU" sz="2800" i="1" dirty="0">
                <a:solidFill>
                  <a:schemeClr val="bg1"/>
                </a:solidFill>
              </a:rPr>
              <a:t>?</a:t>
            </a:r>
            <a:endParaRPr lang="ru-RU" sz="2800" i="1" dirty="0" smtClean="0">
              <a:solidFill>
                <a:schemeClr val="bg1"/>
              </a:solidFill>
            </a:endParaRPr>
          </a:p>
          <a:p>
            <a:pPr algn="ctr"/>
            <a:endParaRPr lang="ru-RU" sz="2800" i="1" dirty="0">
              <a:solidFill>
                <a:schemeClr val="bg1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Прочитайте </a:t>
            </a:r>
            <a:r>
              <a:rPr lang="ru-RU" sz="2800" i="1" dirty="0">
                <a:solidFill>
                  <a:schemeClr val="bg1"/>
                </a:solidFill>
              </a:rPr>
              <a:t>самостоятельно пункт параграфа стр.104-105 и подготовьте ответы на вопросы, записанные на доске.</a:t>
            </a:r>
          </a:p>
        </p:txBody>
      </p:sp>
    </p:spTree>
    <p:extLst>
      <p:ext uri="{BB962C8B-B14F-4D97-AF65-F5344CB8AC3E}">
        <p14:creationId xmlns:p14="http://schemas.microsoft.com/office/powerpoint/2010/main" val="226113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3909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Открываем новые знания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0946" y="742436"/>
            <a:ext cx="8118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smtClean="0">
                <a:solidFill>
                  <a:schemeClr val="bg1"/>
                </a:solidFill>
              </a:rPr>
              <a:t>Стр.104-105</a:t>
            </a:r>
          </a:p>
          <a:p>
            <a:pPr algn="ctr"/>
            <a:endParaRPr lang="ru-RU" sz="28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Вопросы: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Каковы задачи СБ? </a:t>
            </a:r>
            <a:endParaRPr lang="ru-RU" sz="2800" u="sng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Какие </a:t>
            </a:r>
            <a:r>
              <a:rPr lang="ru-RU" sz="2800" dirty="0">
                <a:solidFill>
                  <a:schemeClr val="bg1"/>
                </a:solidFill>
              </a:rPr>
              <a:t>страны имеют постоянных представителей в СБ?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Какие наказания могут быть наложены на «провинившиеся» государства?</a:t>
            </a:r>
          </a:p>
          <a:p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727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FF"/>
                </a:solidFill>
              </a:rPr>
              <a:t>Миротворческие силы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04746" y="5833946"/>
            <a:ext cx="8229600" cy="6397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</a:rPr>
              <a:t>	Миротворцы Миссии ООН по стабилизации в Гаити оказывают помощь пострадавшим в результате разрушительного землетрясения в стране.</a:t>
            </a:r>
          </a:p>
        </p:txBody>
      </p:sp>
      <p:pic>
        <p:nvPicPr>
          <p:cNvPr id="32772" name="Рисунок 1" descr="Миротворцы&#10; Миссии ООН по стабилизации в Гаити оказывают помощь пострадавшим в &#10;результате разрушительного землетрясения в Гаи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6" y="1143000"/>
            <a:ext cx="8108950" cy="441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0412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FF"/>
                </a:solidFill>
              </a:rPr>
              <a:t>Сокращение масштабов нищеты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47117" y="6051395"/>
            <a:ext cx="4259766" cy="381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Беженцы в лагере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Иридими</a:t>
            </a:r>
            <a:r>
              <a:rPr lang="ru-RU" altLang="ru-RU" sz="2000" dirty="0" smtClean="0">
                <a:solidFill>
                  <a:schemeClr val="bg1"/>
                </a:solidFill>
              </a:rPr>
              <a:t> в Чаде.</a:t>
            </a:r>
          </a:p>
        </p:txBody>
      </p:sp>
      <p:pic>
        <p:nvPicPr>
          <p:cNvPr id="34820" name="Рисунок 3" descr="Суданские&#10; беженцы в лагере Иридими в Чад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578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3391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461" y="0"/>
            <a:ext cx="7467600" cy="639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FF"/>
                </a:solidFill>
              </a:rPr>
              <a:t>Борьба против терроризма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02888" y="5105400"/>
            <a:ext cx="8229600" cy="17526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chemeClr val="bg1"/>
                </a:solidFill>
              </a:rPr>
              <a:t>    19 августа 2003 года — Террорист-смертник взорвал начиненный взрывчаткой цементовоз рядом с «Канал-отелем», в котором располагалась штаб-квартира ООН в Багдаде, Ирак. Погибли не менее 17 человек, в том числе Специальный представитель Генерального секретаря в Ираке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Сержиу</a:t>
            </a: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Виейра</a:t>
            </a: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ди</a:t>
            </a: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Меллу</a:t>
            </a:r>
            <a:r>
              <a:rPr lang="ru-RU" altLang="ru-RU" sz="2000" dirty="0" smtClean="0">
                <a:solidFill>
                  <a:schemeClr val="bg1"/>
                </a:solidFill>
              </a:rPr>
              <a:t>, примерно 100 человек получили ранения.</a:t>
            </a:r>
          </a:p>
        </p:txBody>
      </p:sp>
      <p:pic>
        <p:nvPicPr>
          <p:cNvPr id="35844" name="Picture 6" descr="http://www.un.org/News/dh/photos/large/2009/26706-canal-hot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61" y="631902"/>
            <a:ext cx="6781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582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953" y="6036"/>
            <a:ext cx="36860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Подводим итог урока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718" y="725717"/>
            <a:ext cx="516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На какой вопрос искали ответ?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337257"/>
            <a:ext cx="7136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Почему разные государства </a:t>
            </a:r>
            <a:r>
              <a:rPr lang="ru-RU" sz="3600" i="1" dirty="0" smtClean="0">
                <a:solidFill>
                  <a:srgbClr val="FF0000"/>
                </a:solidFill>
              </a:rPr>
              <a:t>помогают </a:t>
            </a:r>
            <a:r>
              <a:rPr lang="ru-RU" sz="3600" i="1" dirty="0">
                <a:solidFill>
                  <a:srgbClr val="FF0000"/>
                </a:solidFill>
              </a:rPr>
              <a:t>друг другу?</a:t>
            </a:r>
            <a:endParaRPr lang="ru-RU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349" y="4828478"/>
            <a:ext cx="551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Дома : стр. 102-105, Т. стр. 70 №1(Н,П,М)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1065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Определяем тему урока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2819" y="686020"/>
            <a:ext cx="7850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</a:rPr>
              <a:t>Что такое </a:t>
            </a:r>
            <a:r>
              <a:rPr lang="ru-RU" sz="2800" i="1" dirty="0" smtClean="0">
                <a:solidFill>
                  <a:schemeClr val="bg1"/>
                </a:solidFill>
              </a:rPr>
              <a:t>конфликт? Из-за </a:t>
            </a:r>
            <a:r>
              <a:rPr lang="ru-RU" sz="2800" i="1" dirty="0">
                <a:solidFill>
                  <a:schemeClr val="bg1"/>
                </a:solidFill>
              </a:rPr>
              <a:t>чего </a:t>
            </a:r>
            <a:r>
              <a:rPr lang="ru-RU" sz="2800" i="1" dirty="0" smtClean="0">
                <a:solidFill>
                  <a:schemeClr val="bg1"/>
                </a:solidFill>
              </a:rPr>
              <a:t>он возникает?</a:t>
            </a:r>
          </a:p>
          <a:p>
            <a:pPr algn="ctr"/>
            <a:r>
              <a:rPr lang="ru-RU" sz="2800" i="1" dirty="0">
                <a:solidFill>
                  <a:schemeClr val="bg1"/>
                </a:solidFill>
              </a:rPr>
              <a:t>Из-за чего может возникнуть конфликт между государствами? 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8728" y="903248"/>
            <a:ext cx="7438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У каждого государства свои интересы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773" y="2618528"/>
            <a:ext cx="7644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</a:rPr>
              <a:t>Давайте посмотрим видеосюжет и проанализируем ситуацию</a:t>
            </a:r>
          </a:p>
        </p:txBody>
      </p:sp>
    </p:spTree>
    <p:extLst>
      <p:ext uri="{BB962C8B-B14F-4D97-AF65-F5344CB8AC3E}">
        <p14:creationId xmlns:p14="http://schemas.microsoft.com/office/powerpoint/2010/main" val="39515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33400"/>
            <a:ext cx="8572500" cy="57150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18644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666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61068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74566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rasfun.ru/images/2010/8/73d2c_Forest_fire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50288" cy="556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1620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752" y="6036"/>
            <a:ext cx="41065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Определяем тему урока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8728" y="903248"/>
            <a:ext cx="7438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У каждого государства свои интересы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033" y="2486722"/>
            <a:ext cx="7726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</a:rPr>
              <a:t>Что произошло и в каком положении оказалось </a:t>
            </a:r>
            <a:endParaRPr lang="ru-RU" sz="28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государство </a:t>
            </a:r>
            <a:r>
              <a:rPr lang="ru-RU" sz="2800" i="1" dirty="0">
                <a:solidFill>
                  <a:schemeClr val="bg1"/>
                </a:solidFill>
              </a:rPr>
              <a:t>и его местные жители</a:t>
            </a:r>
            <a:r>
              <a:rPr lang="ru-RU" sz="2800" i="1" dirty="0" smtClean="0">
                <a:solidFill>
                  <a:schemeClr val="bg1"/>
                </a:solidFill>
              </a:rPr>
              <a:t>?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9058" y="3935710"/>
            <a:ext cx="7137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Как вы думаете, будет ли оказана помощь?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8728" y="4934635"/>
            <a:ext cx="7644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Государства оказывают друг другу гуманитарную помощь.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Budget Deficit Zero Hed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9" y="1740518"/>
            <a:ext cx="2726570" cy="34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53941" y="2687913"/>
            <a:ext cx="5333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66FF"/>
                </a:solidFill>
              </a:rPr>
              <a:t>Почему разные государства </a:t>
            </a:r>
            <a:r>
              <a:rPr lang="ru-RU" sz="3200" b="1" i="1" dirty="0" smtClean="0">
                <a:solidFill>
                  <a:srgbClr val="0066FF"/>
                </a:solidFill>
              </a:rPr>
              <a:t>помогают </a:t>
            </a:r>
            <a:r>
              <a:rPr lang="ru-RU" sz="3200" b="1" i="1" dirty="0">
                <a:solidFill>
                  <a:srgbClr val="0066FF"/>
                </a:solidFill>
              </a:rPr>
              <a:t>друг другу?</a:t>
            </a:r>
            <a:endParaRPr lang="ru-RU" sz="3200" dirty="0">
              <a:solidFill>
                <a:srgbClr val="00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2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545</Words>
  <Application>Microsoft Office PowerPoint</Application>
  <PresentationFormat>Экран (4:3)</PresentationFormat>
  <Paragraphs>99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Флаг ООН</vt:lpstr>
      <vt:lpstr>Организация Объединенных Наций</vt:lpstr>
      <vt:lpstr>Презентация PowerPoint</vt:lpstr>
      <vt:lpstr>Зал заседания Генеральной Ассамблеи ООН</vt:lpstr>
      <vt:lpstr>Международный Суд</vt:lpstr>
      <vt:lpstr>Международный Суд</vt:lpstr>
      <vt:lpstr>Совет Безопасности</vt:lpstr>
      <vt:lpstr>Презентация PowerPoint</vt:lpstr>
      <vt:lpstr>Презентация PowerPoint</vt:lpstr>
      <vt:lpstr>Миротворческие силы</vt:lpstr>
      <vt:lpstr>Сокращение масштабов нищеты</vt:lpstr>
      <vt:lpstr>Борьба против терроризма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Наталья</cp:lastModifiedBy>
  <cp:revision>29</cp:revision>
  <dcterms:created xsi:type="dcterms:W3CDTF">2013-11-19T05:52:05Z</dcterms:created>
  <dcterms:modified xsi:type="dcterms:W3CDTF">2015-04-15T15:24:50Z</dcterms:modified>
</cp:coreProperties>
</file>